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96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D92F0-A45A-459D-87B9-F1435C8F53B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4DE3F9-B90C-485D-B780-102490C36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D92F0-A45A-459D-87B9-F1435C8F53B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4DE3F9-B90C-485D-B780-102490C36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D92F0-A45A-459D-87B9-F1435C8F53B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4DE3F9-B90C-485D-B780-102490C36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D92F0-A45A-459D-87B9-F1435C8F53B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4DE3F9-B90C-485D-B780-102490C36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D92F0-A45A-459D-87B9-F1435C8F53B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4DE3F9-B90C-485D-B780-102490C36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D92F0-A45A-459D-87B9-F1435C8F53B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4DE3F9-B90C-485D-B780-102490C36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D92F0-A45A-459D-87B9-F1435C8F53B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4DE3F9-B90C-485D-B780-102490C36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D92F0-A45A-459D-87B9-F1435C8F53B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4DE3F9-B90C-485D-B780-102490C36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D92F0-A45A-459D-87B9-F1435C8F53B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4DE3F9-B90C-485D-B780-102490C36A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D92F0-A45A-459D-87B9-F1435C8F53B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4DE3F9-B90C-485D-B780-102490C36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D92F0-A45A-459D-87B9-F1435C8F53B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4DE3F9-B90C-485D-B780-102490C36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65D92F0-A45A-459D-87B9-F1435C8F53B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F4DE3F9-B90C-485D-B780-102490C36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72802" y="1628775"/>
            <a:ext cx="7067550" cy="3529013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VY_42_INOVACE_33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7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Číslo a proměnná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Procenta – výpočty procentové části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Procvičení  a opakování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539552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Procenta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výpočty procentové části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052736"/>
            <a:ext cx="8496944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Urči zpaměti, kolik procent je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2204864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 z 8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2924944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 z 8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3645024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 z 8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4365104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6 z 8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5085184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8 z 8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5805264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12 z 8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20272" y="4293096"/>
            <a:ext cx="1296144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50 %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76256" y="1916832"/>
            <a:ext cx="1440160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150 %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020272" y="2636912"/>
            <a:ext cx="1296144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75 %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020272" y="4941168"/>
            <a:ext cx="1296144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25 %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876256" y="3429000"/>
            <a:ext cx="1440160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12,5 %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876256" y="5733256"/>
            <a:ext cx="1440160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100 %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07888E-6 L -0.49601 -0.306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" y="-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54083E-6 L -0.4882 -0.0860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" y="-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0326E-6 L -0.49601 -0.2014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" y="-1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55933E-6 L -0.49601 0.2391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" y="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08258E-6 L -0.4882 -0.1068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" y="-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22161E-6 L -0.4882 0.5646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" y="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052736"/>
            <a:ext cx="8496944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Urči zpaměti, kolik procent je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2204864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12 z 24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2924944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6 z 24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3645024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18 z 24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4365104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48 z 24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5085184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240 z 24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5805264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7,2 z 24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20272" y="4293096"/>
            <a:ext cx="1296144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50 %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76256" y="1916832"/>
            <a:ext cx="1440160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30 %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32240" y="2636912"/>
            <a:ext cx="1584176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1000 %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020272" y="4941168"/>
            <a:ext cx="1296144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25 %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876256" y="3429000"/>
            <a:ext cx="1440160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75 %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876256" y="5733256"/>
            <a:ext cx="1440160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200 %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07888E-6 L -0.41736 -0.306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" y="-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0326E-6 L -0.41736 -0.306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" y="-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54083E-6 L -0.40955 0.0189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" y="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08258E-6 L -0.40955 -0.2118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" y="-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55933E-6 L -0.40174 0.344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" y="1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22161E-6 L -0.40955 0.554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" y="2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052736"/>
            <a:ext cx="8496944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Urči zpaměti, kolik procent je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2204864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 z 80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2924944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40 z 80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364502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400 z 80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4365104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20 z 80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5085184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 z 80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5805264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0,2 z 80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20272" y="4293096"/>
            <a:ext cx="129614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5 %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76256" y="1916832"/>
            <a:ext cx="144016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0,25 %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32240" y="2636912"/>
            <a:ext cx="1584176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2,5 %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020272" y="4941168"/>
            <a:ext cx="129614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50 %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876256" y="3429000"/>
            <a:ext cx="144016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500 %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876256" y="5733256"/>
            <a:ext cx="144016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25 %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07888E-6 L -0.41736 -0.306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" y="-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0326E-6 L -0.41736 -0.306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" y="-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54083E-6 L -0.40955 0.0189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" y="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08258E-6 L -0.40955 -0.2118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" y="-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55933E-6 L -0.40174 0.344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" y="1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22161E-6 L -0.40955 0.554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" y="2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052736"/>
            <a:ext cx="8496944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Urči zpaměti, kolik procent je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220486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1200 z 1000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2924944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800 z 1000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364502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400 z 1000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4365104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500 z 1000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508518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10 z 1000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5805264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100 z 1000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04248" y="4293096"/>
            <a:ext cx="1512168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120 %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76256" y="1916832"/>
            <a:ext cx="1440160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10 %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32240" y="2636912"/>
            <a:ext cx="158417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1 %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020272" y="4941168"/>
            <a:ext cx="1296144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80 %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876256" y="3429000"/>
            <a:ext cx="1440160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40 %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876256" y="5733256"/>
            <a:ext cx="1440160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50 %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07888E-6 L -0.32674 -0.316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" y="-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0326E-6 L -0.33854 -0.2958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54083E-6 L -0.33073 0.0189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" y="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08258E-6 L -0.33073 -0.2012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" y="-1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55933E-6 L -0.32292 0.344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" y="1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22161E-6 L -0.33073 0.554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" y="2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052736"/>
            <a:ext cx="8496944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Urči zpaměti, kolik procent je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220486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3 z 300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2924944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600 z 300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364502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210 z 300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4365104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30 z 300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508518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150 z 300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5805264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45 z 300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04248" y="4293096"/>
            <a:ext cx="151216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1 %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76256" y="1916832"/>
            <a:ext cx="1440160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15 %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32240" y="2636912"/>
            <a:ext cx="1584176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50 %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804248" y="5013176"/>
            <a:ext cx="151216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200 %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876256" y="3429000"/>
            <a:ext cx="1440160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70 %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876256" y="5733256"/>
            <a:ext cx="1440160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10 %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07888E-6 L -0.32674 -0.316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" y="-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74115E-6 L -0.32674 -0.3062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" y="-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54083E-6 L -0.33073 0.0189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" y="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08258E-6 L -0.33073 -0.2118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" y="-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55933E-6 L -0.32292 0.344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" y="1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78834E-6 L -0.33073 0.5560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052736"/>
            <a:ext cx="8496944" cy="83099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Sušenky </a:t>
            </a:r>
            <a:r>
              <a:rPr lang="cs-CZ" sz="2400" b="1" dirty="0" err="1" smtClean="0"/>
              <a:t>Dellisa</a:t>
            </a:r>
            <a:r>
              <a:rPr lang="cs-CZ" sz="2400" b="1" dirty="0" smtClean="0"/>
              <a:t> byly zlevněny z 9 Kč na 5,40 Kč. Kolikaprocentní sleva to byla?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020272" y="3140968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40%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076056" y="3140968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30%</a:t>
            </a:r>
            <a:endParaRPr lang="cs-CZ" sz="2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403648" y="3140968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60%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131840" y="3140968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32%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012160" y="2051556"/>
            <a:ext cx="2736304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Klikni na čtvereček</a:t>
            </a:r>
            <a:endParaRPr lang="cs-CZ" b="1" dirty="0"/>
          </a:p>
        </p:txBody>
      </p:sp>
      <p:pic>
        <p:nvPicPr>
          <p:cNvPr id="1026" name="Picture 2" descr="C:\Documents and Settings\pc\Local Settings\Temporary Internet Files\Content.IE5\SH6JK9AB\MP90042436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3861048"/>
            <a:ext cx="2492896" cy="24928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9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052736"/>
            <a:ext cx="8496944" cy="83099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Čokoláda EXCELLENCE byla zlevněna z 60 Kč na 48 Kč. Kolikaprocentní sleva to byla?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259632" y="3140968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20%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076056" y="3140968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15%</a:t>
            </a:r>
            <a:endParaRPr lang="cs-CZ" sz="2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092280" y="3140968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30%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131840" y="3140968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80%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012160" y="2051556"/>
            <a:ext cx="273630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Klikni na čtvereček</a:t>
            </a:r>
            <a:endParaRPr lang="cs-CZ" b="1" dirty="0"/>
          </a:p>
        </p:txBody>
      </p:sp>
      <p:pic>
        <p:nvPicPr>
          <p:cNvPr id="2051" name="Picture 3" descr="C:\Documents and Settings\pc\Local Settings\Temporary Internet Files\Content.IE5\O5AN0TUZ\MP900425493[1].jpg"/>
          <p:cNvPicPr>
            <a:picLocks noChangeAspect="1" noChangeArrowheads="1"/>
          </p:cNvPicPr>
          <p:nvPr/>
        </p:nvPicPr>
        <p:blipFill>
          <a:blip r:embed="rId2" cstate="print"/>
          <a:srcRect t="12620"/>
          <a:stretch>
            <a:fillRect/>
          </a:stretch>
        </p:blipFill>
        <p:spPr bwMode="auto">
          <a:xfrm>
            <a:off x="5724128" y="4005064"/>
            <a:ext cx="2852936" cy="24928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9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052736"/>
            <a:ext cx="8496944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Relaxační lehátko bylo zlevněno </a:t>
            </a:r>
            <a:r>
              <a:rPr lang="cs-CZ" sz="2400" b="1" dirty="0" smtClean="0"/>
              <a:t>z </a:t>
            </a:r>
            <a:r>
              <a:rPr lang="cs-CZ" sz="2400" b="1" dirty="0" smtClean="0"/>
              <a:t>600 </a:t>
            </a:r>
            <a:r>
              <a:rPr lang="cs-CZ" sz="2400" b="1" dirty="0" smtClean="0"/>
              <a:t>Kč na </a:t>
            </a:r>
            <a:r>
              <a:rPr lang="cs-CZ" sz="2400" b="1" dirty="0" smtClean="0"/>
              <a:t>420 </a:t>
            </a:r>
            <a:r>
              <a:rPr lang="cs-CZ" sz="2400" b="1" dirty="0" smtClean="0"/>
              <a:t>Kč. Kolikaprocentní sleva to byla?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131840" y="3140968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30</a:t>
            </a:r>
            <a:r>
              <a:rPr lang="cs-CZ" sz="2400" b="1" dirty="0" smtClean="0"/>
              <a:t>%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076056" y="3140968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15%</a:t>
            </a:r>
            <a:endParaRPr lang="cs-CZ" sz="2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092280" y="3140968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70</a:t>
            </a:r>
            <a:r>
              <a:rPr lang="cs-CZ" sz="2400" b="1" dirty="0" smtClean="0"/>
              <a:t>%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187624" y="3140968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80%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012160" y="2051556"/>
            <a:ext cx="2736304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Klikni na čtvereček</a:t>
            </a:r>
            <a:endParaRPr lang="cs-CZ" b="1" dirty="0"/>
          </a:p>
        </p:txBody>
      </p:sp>
      <p:pic>
        <p:nvPicPr>
          <p:cNvPr id="1026" name="Picture 2" descr="C:\Documents and Settings\pc\Local Settings\Temporary Internet Files\Content.IE5\OPE34T67\MC90034022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47892" y="4044814"/>
            <a:ext cx="2272580" cy="2480530"/>
          </a:xfrm>
          <a:prstGeom prst="rect">
            <a:avLst/>
          </a:prstGeom>
          <a:noFill/>
        </p:spPr>
      </p:pic>
      <p:sp>
        <p:nvSpPr>
          <p:cNvPr id="9" name="Veselý obličej 8"/>
          <p:cNvSpPr/>
          <p:nvPr/>
        </p:nvSpPr>
        <p:spPr>
          <a:xfrm>
            <a:off x="8568952" y="6237312"/>
            <a:ext cx="395536" cy="432048"/>
          </a:xfrm>
          <a:prstGeom prst="smileyFac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9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smtClean="0"/>
              <a:t>Použitá literatura: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PŮLPÁN, Zdeněk, Michal ČIHÁK a Šárka MÜLLEROVÁ. </a:t>
            </a:r>
            <a:r>
              <a:rPr lang="cs-CZ" sz="1600" i="1" dirty="0" smtClean="0"/>
              <a:t>Matematika 7 pro základní školy</a:t>
            </a:r>
            <a:r>
              <a:rPr lang="cs-CZ" sz="1600" dirty="0" smtClean="0"/>
              <a:t>. 1.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Praha: SPN - pedagogické nakladatelství, 2008, 152 s. ISBN 978-807-2353-989.</a:t>
            </a:r>
          </a:p>
          <a:p>
            <a:endParaRPr lang="cs-CZ" sz="1600" dirty="0"/>
          </a:p>
          <a:p>
            <a:r>
              <a:rPr lang="cs-CZ" sz="1600" dirty="0" smtClean="0"/>
              <a:t>BOUŠKOVÁ, Jitka, Milena BRZOŇOVÁ a Šárka MÜLLEROVÁ. </a:t>
            </a:r>
            <a:r>
              <a:rPr lang="cs-CZ" sz="1600" i="1" dirty="0" smtClean="0"/>
              <a:t>Matematika 7 pro základní školy</a:t>
            </a:r>
            <a:r>
              <a:rPr lang="cs-CZ" sz="1600" dirty="0" smtClean="0"/>
              <a:t>. 1.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Praha: SPN - pedagogické nakladatelství, 2008, 63 s. ISBN 978-807-2354-122.</a:t>
            </a:r>
          </a:p>
          <a:p>
            <a:pPr>
              <a:buNone/>
            </a:pPr>
            <a:endParaRPr lang="cs-CZ" sz="1600" dirty="0" smtClean="0"/>
          </a:p>
          <a:p>
            <a:r>
              <a:rPr lang="cs-CZ" sz="1600" dirty="0" smtClean="0"/>
              <a:t>Obrázky </a:t>
            </a:r>
            <a:r>
              <a:rPr lang="cs-CZ" sz="1600" dirty="0" smtClean="0">
                <a:hlinkClick r:id="rId2"/>
              </a:rPr>
              <a:t>www.</a:t>
            </a:r>
            <a:r>
              <a:rPr lang="cs-CZ" sz="1600" dirty="0" err="1" smtClean="0">
                <a:hlinkClick r:id="rId2"/>
              </a:rPr>
              <a:t>microsoft.com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341</TotalTime>
  <Words>398</Words>
  <Application>Microsoft Office PowerPoint</Application>
  <PresentationFormat>Předvádění na obrazovce (4:3)</PresentationFormat>
  <Paragraphs>107</Paragraphs>
  <Slides>11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Aspekt</vt:lpstr>
      <vt:lpstr>Snímek 1</vt:lpstr>
      <vt:lpstr>Procenta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Použitá literatura: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16</cp:revision>
  <dcterms:created xsi:type="dcterms:W3CDTF">2013-04-01T11:09:11Z</dcterms:created>
  <dcterms:modified xsi:type="dcterms:W3CDTF">2013-05-10T17:06:22Z</dcterms:modified>
</cp:coreProperties>
</file>