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55BAF-7F71-467C-BB0A-C4E1498F2A07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510AF-00A3-45A8-BA47-C3C4500AD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4820" y="1628775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VY_42_INOVACE_35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Rovnice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ekvivalentních úprav  a </a:t>
            </a:r>
            <a:r>
              <a:rPr lang="cs-CZ" sz="1600" smtClean="0"/>
              <a:t>řešení slovních úloh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539552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 nabídky vyber správný kořen rovnice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76845" y="1403775"/>
            <a:ext cx="2501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</a:t>
            </a:r>
            <a:r>
              <a:rPr lang="cs-CZ" sz="2400" b="1" i="1" dirty="0" smtClean="0"/>
              <a:t>x</a:t>
            </a:r>
            <a:r>
              <a:rPr lang="cs-CZ" sz="2400" b="1" dirty="0" smtClean="0"/>
              <a:t> + 32 = 4</a:t>
            </a:r>
            <a:r>
              <a:rPr lang="cs-CZ" sz="2400" b="1" i="1" dirty="0" smtClean="0"/>
              <a:t>x</a:t>
            </a:r>
            <a:r>
              <a:rPr lang="cs-CZ" sz="2400" b="1" dirty="0" smtClean="0"/>
              <a:t> + 16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1620" y="2258870"/>
            <a:ext cx="9001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258870"/>
            <a:ext cx="99011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-8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02070" y="2258870"/>
            <a:ext cx="9001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8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62310" y="2258870"/>
            <a:ext cx="9001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-1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11860" y="3102350"/>
            <a:ext cx="2501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 (1 + 2y) = 21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51620" y="3912440"/>
            <a:ext cx="9001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= 2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62310" y="3912440"/>
            <a:ext cx="85509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= 3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2070" y="3912440"/>
            <a:ext cx="9001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= 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912440"/>
            <a:ext cx="9001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= -3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46775" y="4947555"/>
            <a:ext cx="3555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x – 3 (x – 2) – (x – 4) = 13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62310" y="5847655"/>
            <a:ext cx="90010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2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06615" y="5847655"/>
            <a:ext cx="99011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-1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02070" y="5847655"/>
            <a:ext cx="90010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1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5847655"/>
            <a:ext cx="90010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</a:t>
            </a:r>
            <a:r>
              <a:rPr lang="cs-CZ" sz="2400" b="1" dirty="0" smtClean="0"/>
              <a:t>= -2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8" grpId="0" animBg="1"/>
      <p:bldP spid="8" grpId="1" animBg="1"/>
      <p:bldP spid="9" grpId="0" animBg="1"/>
      <p:bldP spid="9" grpId="1" animBg="1"/>
      <p:bldP spid="10" grpId="0"/>
      <p:bldP spid="11" grpId="0" animBg="1"/>
      <p:bldP spid="11" grpId="1" animBg="1"/>
      <p:bldP spid="11" grpId="2" animBg="1"/>
      <p:bldP spid="12" grpId="0" animBg="1"/>
      <p:bldP spid="12" grpId="1" animBg="1"/>
      <p:bldP spid="13" grpId="0" animBg="1"/>
      <p:bldP spid="13" grpId="1" animBg="1"/>
      <p:bldP spid="13" grpId="2" animBg="1"/>
      <p:bldP spid="14" grpId="0" animBg="1"/>
      <p:bldP spid="14" grpId="1" animBg="1"/>
      <p:bldP spid="14" grpId="2" animBg="1"/>
      <p:bldP spid="15" grpId="0"/>
      <p:bldP spid="16" grpId="0" animBg="1"/>
      <p:bldP spid="16" grpId="1" animBg="1"/>
      <p:bldP spid="16" grpId="2" animBg="1"/>
      <p:bldP spid="17" grpId="0" animBg="1"/>
      <p:bldP spid="17" grpId="1" animBg="1"/>
      <p:bldP spid="18" grpId="0" animBg="1"/>
      <p:bldP spid="18" grpId="1" animBg="1"/>
      <p:bldP spid="18" grpId="2" animBg="1"/>
      <p:bldP spid="19" grpId="0" animBg="1"/>
      <p:bldP spid="19" grpId="1" animBg="1"/>
      <p:bldP spid="19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chyby v úpravách rovnic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86735" y="1583795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 . (x – 1) – 3 . (x – 2) + 4 . (x – 3) = 19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6855" y="234888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2x – 2 – 3x – 6 + 4x – 12 = 19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17005" y="2320715"/>
            <a:ext cx="315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+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37085" y="2978950"/>
            <a:ext cx="1710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3x – 8 = 19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32140" y="3654025"/>
            <a:ext cx="1710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3x = 12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7155" y="3654025"/>
            <a:ext cx="14851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3x =</a:t>
            </a:r>
            <a:r>
              <a:rPr lang="cs-CZ" sz="2400" b="1" dirty="0" smtClean="0">
                <a:solidFill>
                  <a:srgbClr val="FF0000"/>
                </a:solidFill>
              </a:rPr>
              <a:t> 27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7175" y="4374105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= 6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7175" y="4374105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= </a:t>
            </a: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814265"/>
            <a:ext cx="421196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 sešitu udělej zkoušku.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8" grpId="1"/>
      <p:bldP spid="9" grpId="0"/>
      <p:bldP spid="10" grpId="0"/>
      <p:bldP spid="10" grpId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chyby v úpravách rovnic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86735" y="1583795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y + 4 . (y + 5) – 3 . (y + 4) = </a:t>
            </a:r>
            <a:r>
              <a:rPr lang="cs-CZ" sz="2400" b="1" dirty="0" err="1" smtClean="0"/>
              <a:t>4</a:t>
            </a:r>
            <a:r>
              <a:rPr lang="cs-CZ" sz="2400" b="1" dirty="0" smtClean="0"/>
              <a:t> . (y – 5)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26795" y="234888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y + 4y + 20 – 3y – 12 = 4y – 5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2180" y="2348880"/>
            <a:ext cx="58506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2978950"/>
            <a:ext cx="265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2y + 20 = 4y - 20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42030" y="3654025"/>
            <a:ext cx="1710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2y =  28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17105" y="3654025"/>
            <a:ext cx="2700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57065" y="4239090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y = 14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814265"/>
            <a:ext cx="42119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 sešitu udělej zkoušku.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22050" y="2978950"/>
            <a:ext cx="360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42030" y="3654025"/>
            <a:ext cx="2700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2" grpId="0" animBg="1"/>
      <p:bldP spid="13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Najdi chyby v úpravách rovnic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86735" y="1583795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. (2x – 1) – 3 (2x + 1) = 4 - 3 (x – 3)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96825" y="234888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10x – 5 – 6x – 3 = 4 – 3x - 9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67155" y="234888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+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6945" y="2978950"/>
            <a:ext cx="265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4x – 8 =  3x + 13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6995" y="3654025"/>
            <a:ext cx="1710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7x = 5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654025"/>
            <a:ext cx="67507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97025" y="4239090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= 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814265"/>
            <a:ext cx="4211960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 sešitu udělej zkoušku.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2070" y="297895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 zájezdu je 15 osob. Mužů je o 3 více než žen. Kolik mužů a žen je na zájezdu?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030" y="180882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Žen ……………… x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030" y="2258870"/>
            <a:ext cx="34918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Mužů ………..… x + 3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0030" y="270892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Celkem ………… 15 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530" y="3654025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x + (x + 3) = 15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5085" y="4194085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2x + 3 = 15/-3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90110" y="477915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2x = 12/:2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0090" y="531921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x = 6</a:t>
            </a:r>
            <a:endParaRPr lang="cs-CZ" sz="2400" b="1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933945"/>
            <a:ext cx="2501770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Žen …. 6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474005"/>
            <a:ext cx="2501770" cy="46166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Mužů ….. 6 + 3 = 9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05907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ZK: 6 + 9 = 15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1570" y="6039290"/>
            <a:ext cx="52205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Zájezdu se zúčastnilo 6 žen a 9 mužů.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 obdélníku je o 12 cm menší než dvojnásobek jeho šířky. Obvod obdélníku je 102 cm. Vypočítej jeho obsah.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030" y="180882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šířka ……………… b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030" y="2258870"/>
            <a:ext cx="34918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délka ………..…. a = 2b - 12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0029" y="2708920"/>
            <a:ext cx="317684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obvod ………… 102 cm 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17005" y="2753925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2(a + b)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0510" y="3158970"/>
            <a:ext cx="308683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102 = 2 (2b – 12 + b)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2020" y="3507395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102 = 4b – 24 + 2b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07015" y="3867435"/>
            <a:ext cx="272679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102 = 6b – 24 / + </a:t>
            </a:r>
            <a:r>
              <a:rPr lang="cs-CZ" sz="2400" b="1" dirty="0" err="1" smtClean="0"/>
              <a:t>24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540" y="3383995"/>
            <a:ext cx="16201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S = a . b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1540" y="3969060"/>
            <a:ext cx="16201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S = 30 . 21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5982670"/>
            <a:ext cx="441049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ZK: (21 + 30) . 2 = 51 . 2 = 102 cm 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6535" y="6309320"/>
            <a:ext cx="52205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Obsah obdélníku je 630 </a:t>
            </a:r>
            <a:r>
              <a:rPr lang="cs-CZ" sz="2400" b="1" u="sng" dirty="0" smtClean="0">
                <a:solidFill>
                  <a:schemeClr val="tx1"/>
                </a:solidFill>
              </a:rPr>
              <a:t>cm</a:t>
            </a:r>
            <a:r>
              <a:rPr lang="cs-CZ" sz="2400" b="1" u="sng" baseline="30000" dirty="0" smtClean="0">
                <a:solidFill>
                  <a:schemeClr val="tx1"/>
                </a:solidFill>
              </a:rPr>
              <a:t>2</a:t>
            </a:r>
            <a:r>
              <a:rPr lang="cs-CZ" sz="2400" b="1" u="sng" dirty="0" smtClean="0">
                <a:solidFill>
                  <a:schemeClr val="tx1"/>
                </a:solidFill>
              </a:rPr>
              <a:t>.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72000" y="1583795"/>
            <a:ext cx="2520280" cy="6750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607115" y="221386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82290" y="171881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20480" y="4284095"/>
            <a:ext cx="272679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126 = 6b / :6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6985" y="4644135"/>
            <a:ext cx="272679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b = 21 cm</a:t>
            </a:r>
            <a:endParaRPr lang="cs-CZ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77045" y="5139190"/>
            <a:ext cx="319535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a = 2 . 21 – 12 = 30 cm</a:t>
            </a:r>
            <a:endParaRPr lang="cs-CZ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540" y="4565740"/>
            <a:ext cx="166518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S = 630 cm</a:t>
            </a:r>
            <a:r>
              <a:rPr lang="cs-CZ" sz="2400" b="1" u="sng" baseline="30000" dirty="0" smtClean="0">
                <a:solidFill>
                  <a:schemeClr val="accent4">
                    <a:lumMod val="75000"/>
                  </a:schemeClr>
                </a:solidFill>
              </a:rPr>
              <a:t>2</a:t>
            </a:r>
            <a:endParaRPr lang="cs-CZ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10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00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000"/>
                            </p:stCondLst>
                            <p:childTnLst>
                              <p:par>
                                <p:cTn id="9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trojúhelníku ABC je vnitřní úhel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polovinou úhlu </a:t>
            </a:r>
            <a:r>
              <a:rPr lang="el-GR" sz="2400" b="1" dirty="0" smtClean="0"/>
              <a:t>γ</a:t>
            </a:r>
            <a:r>
              <a:rPr lang="cs-CZ" sz="2400" b="1" dirty="0" smtClean="0"/>
              <a:t> a úhel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má velikost rovnou třem čtvrtinám úhlu </a:t>
            </a:r>
            <a:r>
              <a:rPr lang="el-GR" sz="2400" b="1" dirty="0" smtClean="0"/>
              <a:t>γ</a:t>
            </a:r>
            <a:r>
              <a:rPr lang="cs-CZ" sz="2400" b="1" dirty="0" smtClean="0"/>
              <a:t>. Urči velikosti vnitřních úhlů trojúhelníku ABC.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030" y="1808820"/>
            <a:ext cx="250177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/>
              <a:t>α </a:t>
            </a:r>
            <a:r>
              <a:rPr lang="cs-CZ" sz="2400" b="1" dirty="0" smtClean="0"/>
              <a:t>……………… </a:t>
            </a:r>
            <a:r>
              <a:rPr lang="el-GR" sz="2400" b="1" dirty="0" smtClean="0"/>
              <a:t>γ</a:t>
            </a:r>
            <a:r>
              <a:rPr lang="cs-CZ" sz="2400" b="1" dirty="0" smtClean="0"/>
              <a:t>/2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258870"/>
            <a:ext cx="34918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/>
              <a:t>β </a:t>
            </a:r>
            <a:r>
              <a:rPr lang="cs-CZ" sz="2400" b="1" dirty="0" smtClean="0"/>
              <a:t>……..………. ¾ </a:t>
            </a:r>
            <a:r>
              <a:rPr lang="el-GR" sz="2400" b="1" dirty="0" smtClean="0"/>
              <a:t>γ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113965"/>
            <a:ext cx="317684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součet …………180°</a:t>
            </a:r>
            <a:endParaRPr lang="cs-CZ" sz="2400" b="1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81589" y="3744035"/>
            <a:ext cx="2160241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>
                <a:solidFill>
                  <a:schemeClr val="tx1"/>
                </a:solidFill>
              </a:rPr>
              <a:t> + </a:t>
            </a:r>
            <a:r>
              <a:rPr lang="el-GR" sz="2400" b="1" dirty="0" smtClean="0">
                <a:solidFill>
                  <a:schemeClr val="tx1"/>
                </a:solidFill>
                <a:latin typeface="Calibri"/>
              </a:rPr>
              <a:t>β</a:t>
            </a:r>
            <a:r>
              <a:rPr lang="cs-CZ" sz="2400" b="1" dirty="0" smtClean="0">
                <a:solidFill>
                  <a:schemeClr val="tx1"/>
                </a:solidFill>
                <a:latin typeface="Calibri"/>
              </a:rPr>
              <a:t> + </a:t>
            </a:r>
            <a:r>
              <a:rPr lang="el-GR" sz="2400" b="1" dirty="0" smtClean="0">
                <a:solidFill>
                  <a:schemeClr val="tx1"/>
                </a:solidFill>
                <a:latin typeface="Calibri"/>
              </a:rPr>
              <a:t>γ</a:t>
            </a:r>
            <a:r>
              <a:rPr lang="cs-CZ" sz="2400" b="1" dirty="0" smtClean="0">
                <a:solidFill>
                  <a:schemeClr val="tx1"/>
                </a:solidFill>
                <a:latin typeface="Calibri"/>
              </a:rPr>
              <a:t> = 180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66955" y="2168860"/>
            <a:ext cx="441049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Podle zadání počítej úhly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2753925"/>
            <a:ext cx="349188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/>
              <a:t>γ </a:t>
            </a:r>
            <a:r>
              <a:rPr lang="cs-CZ" sz="2400" b="1" dirty="0" smtClean="0"/>
              <a:t> ……..…..…. </a:t>
            </a:r>
            <a:r>
              <a:rPr lang="el-GR" sz="2400" b="1" dirty="0" smtClean="0"/>
              <a:t>γ</a:t>
            </a:r>
            <a:endParaRPr lang="cs-CZ" sz="2400" b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1540" y="4239090"/>
            <a:ext cx="2838450" cy="676275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510" y="5049180"/>
            <a:ext cx="2771775" cy="409575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01670" y="5589240"/>
            <a:ext cx="1314450" cy="409575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1690" y="6034760"/>
            <a:ext cx="942975" cy="409575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4752020" y="2967335"/>
            <a:ext cx="1215135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chemeClr val="accent2">
                    <a:lumMod val="75000"/>
                  </a:schemeClr>
                </a:solidFill>
              </a:rPr>
              <a:t>γ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= 80°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52020" y="3597405"/>
            <a:ext cx="1215135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chemeClr val="accent2">
                    <a:lumMod val="75000"/>
                  </a:schemeClr>
                </a:solidFill>
              </a:rPr>
              <a:t>α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= 40°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52020" y="4272480"/>
            <a:ext cx="1215135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chemeClr val="accent2">
                    <a:lumMod val="75000"/>
                  </a:schemeClr>
                </a:solidFill>
              </a:rPr>
              <a:t>β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= 60°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572000" y="5409220"/>
            <a:ext cx="261029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ZK: </a:t>
            </a:r>
            <a:r>
              <a:rPr lang="el-GR" sz="2400" b="1" dirty="0" smtClean="0">
                <a:solidFill>
                  <a:schemeClr val="tx1"/>
                </a:solidFill>
              </a:rPr>
              <a:t>α</a:t>
            </a:r>
            <a:r>
              <a:rPr lang="cs-CZ" sz="2400" b="1" dirty="0" smtClean="0">
                <a:solidFill>
                  <a:schemeClr val="tx1"/>
                </a:solidFill>
              </a:rPr>
              <a:t> + </a:t>
            </a:r>
            <a:r>
              <a:rPr lang="el-GR" sz="2400" b="1" dirty="0" smtClean="0">
                <a:solidFill>
                  <a:schemeClr val="tx1"/>
                </a:solidFill>
              </a:rPr>
              <a:t>β</a:t>
            </a:r>
            <a:r>
              <a:rPr lang="cs-CZ" sz="2400" b="1" dirty="0" smtClean="0">
                <a:solidFill>
                  <a:schemeClr val="tx1"/>
                </a:solidFill>
              </a:rPr>
              <a:t> + </a:t>
            </a:r>
            <a:r>
              <a:rPr lang="el-GR" sz="2400" b="1" dirty="0" smtClean="0">
                <a:solidFill>
                  <a:schemeClr val="tx1"/>
                </a:solidFill>
              </a:rPr>
              <a:t>γ</a:t>
            </a:r>
            <a:r>
              <a:rPr lang="cs-CZ" sz="2400" b="1" dirty="0" smtClean="0">
                <a:solidFill>
                  <a:schemeClr val="tx1"/>
                </a:solidFill>
              </a:rPr>
              <a:t> = 180°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6039290"/>
            <a:ext cx="261029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Odpověď: …</a:t>
            </a:r>
            <a:endParaRPr lang="cs-CZ" sz="2400" b="1" dirty="0"/>
          </a:p>
        </p:txBody>
      </p:sp>
      <p:sp>
        <p:nvSpPr>
          <p:cNvPr id="25" name="Veselý obličej 24"/>
          <p:cNvSpPr/>
          <p:nvPr/>
        </p:nvSpPr>
        <p:spPr>
          <a:xfrm>
            <a:off x="8487435" y="6174305"/>
            <a:ext cx="432000" cy="432000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1"/>
      <p:bldP spid="14" grpId="0"/>
      <p:bldP spid="23" grpId="0"/>
      <p:bldP spid="34" grpId="0" animBg="1"/>
      <p:bldP spid="35" grpId="0" animBg="1"/>
      <p:bldP spid="36" grpId="0" animBg="1"/>
      <p:bldP spid="37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Zdena. </a:t>
            </a:r>
            <a:r>
              <a:rPr lang="cs-CZ" sz="1600" i="1" dirty="0" smtClean="0"/>
              <a:t>Algebra: učebnice pro 8. ročník</a:t>
            </a:r>
            <a:r>
              <a:rPr lang="cs-CZ" sz="1600" dirty="0" smtClean="0"/>
              <a:t>. Brno: Nová škola, 1999, 111 s. ISBN 80-856-0792-1.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651</Words>
  <Application>Microsoft Office PowerPoint</Application>
  <PresentationFormat>Předvádění na obrazovce (4:3)</PresentationFormat>
  <Paragraphs>108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Rovnice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31</cp:revision>
  <dcterms:created xsi:type="dcterms:W3CDTF">2013-04-20T14:56:23Z</dcterms:created>
  <dcterms:modified xsi:type="dcterms:W3CDTF">2013-04-22T17:57:40Z</dcterms:modified>
</cp:coreProperties>
</file>