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6" r:id="rId3"/>
    <p:sldId id="258" r:id="rId4"/>
    <p:sldId id="260" r:id="rId5"/>
    <p:sldId id="261" r:id="rId6"/>
    <p:sldId id="263" r:id="rId7"/>
    <p:sldId id="264" r:id="rId8"/>
    <p:sldId id="265" r:id="rId9"/>
    <p:sldId id="266" r:id="rId10"/>
    <p:sldId id="25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5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6085125" cy="4608512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4DCD35-07FC-4B51-A8DA-5B587851C816}" type="datetimeFigureOut">
              <a:rPr lang="cs-CZ" smtClean="0"/>
              <a:pPr/>
              <a:t>11.5.2013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F49328-A994-4579-A737-8D08D39784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4DCD35-07FC-4B51-A8DA-5B587851C816}" type="datetimeFigureOut">
              <a:rPr lang="cs-CZ" smtClean="0"/>
              <a:pPr/>
              <a:t>11.5.2013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F49328-A994-4579-A737-8D08D39784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4DCD35-07FC-4B51-A8DA-5B587851C816}" type="datetimeFigureOut">
              <a:rPr lang="cs-CZ" smtClean="0"/>
              <a:pPr/>
              <a:t>11.5.2013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F49328-A994-4579-A737-8D08D39784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4DCD35-07FC-4B51-A8DA-5B587851C816}" type="datetimeFigureOut">
              <a:rPr lang="cs-CZ" smtClean="0"/>
              <a:pPr/>
              <a:t>11.5.2013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F49328-A994-4579-A737-8D08D39784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4DCD35-07FC-4B51-A8DA-5B587851C816}" type="datetimeFigureOut">
              <a:rPr lang="cs-CZ" smtClean="0"/>
              <a:pPr/>
              <a:t>11.5.2013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F49328-A994-4579-A737-8D08D39784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4DCD35-07FC-4B51-A8DA-5B587851C816}" type="datetimeFigureOut">
              <a:rPr lang="cs-CZ" smtClean="0"/>
              <a:pPr/>
              <a:t>11.5.2013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F49328-A994-4579-A737-8D08D39784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4DCD35-07FC-4B51-A8DA-5B587851C816}" type="datetimeFigureOut">
              <a:rPr lang="cs-CZ" smtClean="0"/>
              <a:pPr/>
              <a:t>11.5.2013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F49328-A994-4579-A737-8D08D39784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4DCD35-07FC-4B51-A8DA-5B587851C816}" type="datetimeFigureOut">
              <a:rPr lang="cs-CZ" smtClean="0"/>
              <a:pPr/>
              <a:t>11.5.2013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F49328-A994-4579-A737-8D08D39784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4DCD35-07FC-4B51-A8DA-5B587851C816}" type="datetimeFigureOut">
              <a:rPr lang="cs-CZ" smtClean="0"/>
              <a:pPr/>
              <a:t>11.5.2013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F49328-A994-4579-A737-8D08D397844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4DCD35-07FC-4B51-A8DA-5B587851C816}" type="datetimeFigureOut">
              <a:rPr lang="cs-CZ" smtClean="0"/>
              <a:pPr/>
              <a:t>11.5.2013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F49328-A994-4579-A737-8D08D39784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4DCD35-07FC-4B51-A8DA-5B587851C816}" type="datetimeFigureOut">
              <a:rPr lang="cs-CZ" smtClean="0"/>
              <a:pPr/>
              <a:t>11.5.2013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F49328-A994-4579-A737-8D08D39784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0D4DCD35-07FC-4B51-A8DA-5B587851C816}" type="datetimeFigureOut">
              <a:rPr lang="cs-CZ" smtClean="0"/>
              <a:pPr/>
              <a:t>11.5.2013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0AF49328-A994-4579-A737-8D08D397844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89815" y="1628775"/>
            <a:ext cx="7067550" cy="3529013"/>
          </a:xfrm>
        </p:spPr>
        <p:txBody>
          <a:bodyPr>
            <a:normAutofit/>
          </a:bodyPr>
          <a:lstStyle/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ČÍSLO PROJEKTU: 1.4 OP VK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NÁZEV: VY_42_INOVACE_36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AUTOR: Mgr., Bc. Daniela </a:t>
            </a:r>
            <a:r>
              <a:rPr lang="cs-CZ" sz="1600" dirty="0" err="1" smtClean="0"/>
              <a:t>Kalistová</a:t>
            </a:r>
            <a:endParaRPr lang="cs-CZ" sz="1600" dirty="0" smtClean="0"/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OBDOBÍ: 2012-13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ROČNÍK: 7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VZDĚLÁVACÍ OBLAST: Matematika a její aplikace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VZDĚLÁVACÍ OBOR: Matematika a její aplikace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TÉMATICKÝ OKRUH: Číslo a proměnná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TÉMA: Procenta – souhrn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ANOTACE: Procvičení  a opakování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endParaRPr lang="cs-CZ" sz="1600" dirty="0" smtClean="0"/>
          </a:p>
        </p:txBody>
      </p:sp>
      <p:pic>
        <p:nvPicPr>
          <p:cNvPr id="15363" name="Obrázek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5301208"/>
            <a:ext cx="5407025" cy="104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4" descr="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549275"/>
            <a:ext cx="1766887" cy="1054100"/>
          </a:xfrm>
          <a:prstGeom prst="rect">
            <a:avLst/>
          </a:prstGeom>
          <a:noFill/>
        </p:spPr>
      </p:pic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539552" y="510421"/>
            <a:ext cx="7229993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cs-CZ" dirty="0"/>
              <a:t>                                     </a:t>
            </a:r>
            <a:r>
              <a:rPr lang="cs-CZ" sz="1600" b="1" dirty="0"/>
              <a:t>Základní  škola a mateřská škola </a:t>
            </a:r>
            <a:r>
              <a:rPr lang="cs-CZ" sz="1600" b="1" dirty="0" err="1"/>
              <a:t>J.A.Komenského</a:t>
            </a:r>
            <a:endParaRPr lang="cs-CZ" sz="1600" dirty="0"/>
          </a:p>
          <a:p>
            <a:pPr algn="ctr"/>
            <a:r>
              <a:rPr lang="cs-CZ" sz="1600" b="1" dirty="0"/>
              <a:t>                                                          v Novém  </a:t>
            </a:r>
            <a:r>
              <a:rPr lang="cs-CZ" sz="1600" b="1" dirty="0" err="1"/>
              <a:t>Strašecí</a:t>
            </a:r>
            <a:r>
              <a:rPr lang="cs-CZ" sz="1600" dirty="0"/>
              <a:t>                     </a:t>
            </a:r>
          </a:p>
          <a:p>
            <a:pPr algn="ctr"/>
            <a:r>
              <a:rPr lang="cs-CZ" sz="1600" dirty="0"/>
              <a:t>                                                  Komenského nám. 209, 271 01 Nové </a:t>
            </a:r>
            <a:r>
              <a:rPr lang="cs-CZ" sz="1600" dirty="0" err="1"/>
              <a:t>Strašecí</a:t>
            </a:r>
            <a:endParaRPr lang="cs-CZ" sz="1600" dirty="0"/>
          </a:p>
          <a:p>
            <a:pPr algn="ctr"/>
            <a:r>
              <a:rPr lang="cs-CZ" sz="1600" dirty="0" smtClean="0"/>
              <a:t>                                                tel. 311 240 401, 311 240 400, email: </a:t>
            </a:r>
            <a:r>
              <a:rPr lang="cs-CZ" sz="1600" dirty="0" err="1" smtClean="0"/>
              <a:t>zsnovstra</a:t>
            </a:r>
            <a:r>
              <a:rPr lang="cs-CZ" sz="1600" dirty="0" smtClean="0"/>
              <a:t>@email.</a:t>
            </a:r>
            <a:r>
              <a:rPr lang="cs-CZ" sz="1600" dirty="0" err="1" smtClean="0"/>
              <a:t>cz</a:t>
            </a:r>
            <a:r>
              <a:rPr lang="cs-CZ" sz="1600" dirty="0" smtClean="0"/>
              <a:t> </a:t>
            </a:r>
            <a:endParaRPr lang="cs-CZ" sz="1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Procenta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Souhrn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96525" y="773705"/>
            <a:ext cx="8532000" cy="46166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Vypočítej základ, víš-li: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94547" y="2123855"/>
            <a:ext cx="2205245" cy="461665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2% je 8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02170" y="1403775"/>
            <a:ext cx="2736304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Klikni na čtvereček</a:t>
            </a:r>
            <a:endParaRPr lang="cs-CZ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7470322" y="2123855"/>
            <a:ext cx="1152128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400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194847" y="2123855"/>
            <a:ext cx="1152128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800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635007" y="2123855"/>
            <a:ext cx="1152128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200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030162" y="2123855"/>
            <a:ext cx="1152128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16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94547" y="3023955"/>
            <a:ext cx="2205245" cy="461665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24% je 120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635007" y="3023955"/>
            <a:ext cx="1152128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500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194847" y="3023955"/>
            <a:ext cx="1152128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240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470322" y="3023955"/>
            <a:ext cx="1152128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1200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030162" y="3023955"/>
            <a:ext cx="1152128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200</a:t>
            </a:r>
            <a:endParaRPr lang="cs-CZ" sz="24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94547" y="3924055"/>
            <a:ext cx="2205245" cy="461665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9% je 72</a:t>
            </a:r>
            <a:endParaRPr lang="cs-CZ" sz="2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194847" y="3924055"/>
            <a:ext cx="1152128" cy="46166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800</a:t>
            </a:r>
            <a:endParaRPr lang="cs-CZ" sz="2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635007" y="3924055"/>
            <a:ext cx="1152128" cy="46166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900</a:t>
            </a:r>
            <a:endParaRPr lang="cs-CZ" sz="24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470322" y="3924055"/>
            <a:ext cx="1152128" cy="46166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7200</a:t>
            </a:r>
            <a:endParaRPr lang="cs-CZ" sz="24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030162" y="3924055"/>
            <a:ext cx="1152128" cy="46166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810</a:t>
            </a:r>
            <a:endParaRPr lang="cs-CZ" sz="24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94547" y="4767535"/>
            <a:ext cx="2205245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72% je 144</a:t>
            </a:r>
            <a:endParaRPr lang="cs-CZ" sz="24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012160" y="4767535"/>
            <a:ext cx="1152128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200</a:t>
            </a:r>
            <a:endParaRPr lang="cs-CZ" sz="24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635007" y="4767535"/>
            <a:ext cx="1152128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900</a:t>
            </a:r>
            <a:endParaRPr lang="cs-CZ" sz="24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7470322" y="4767535"/>
            <a:ext cx="1152128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7200</a:t>
            </a:r>
            <a:endParaRPr lang="cs-CZ" sz="24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3176845" y="4767535"/>
            <a:ext cx="1152128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810</a:t>
            </a:r>
            <a:endParaRPr lang="cs-CZ" sz="24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476545" y="5589240"/>
            <a:ext cx="2205245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20% je 48</a:t>
            </a:r>
            <a:endParaRPr lang="cs-CZ" sz="24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4662010" y="5589240"/>
            <a:ext cx="1152128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240</a:t>
            </a:r>
            <a:endParaRPr lang="cs-CZ" sz="24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3176845" y="5589240"/>
            <a:ext cx="1152128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2400</a:t>
            </a:r>
            <a:endParaRPr lang="cs-CZ" sz="2400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7452320" y="5589240"/>
            <a:ext cx="1152128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4000</a:t>
            </a:r>
            <a:endParaRPr lang="cs-CZ" sz="2400" b="1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6012160" y="5589240"/>
            <a:ext cx="1152128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480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xit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33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4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5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6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37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5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0" fill="hold">
                      <p:stCondLst>
                        <p:cond delay="0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6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6" fill="hold">
                      <p:stCondLst>
                        <p:cond delay="0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69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70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1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2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73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8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4" fill="hold">
                      <p:stCondLst>
                        <p:cond delay="0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8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0" fill="hold">
                      <p:stCondLst>
                        <p:cond delay="0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9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6" fill="hold">
                      <p:stCondLst>
                        <p:cond delay="0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0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2" fill="hold">
                      <p:stCondLst>
                        <p:cond delay="0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05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0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7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8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09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19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0" fill="hold">
                      <p:stCondLst>
                        <p:cond delay="0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2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6" fill="hold">
                      <p:stCondLst>
                        <p:cond delay="0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31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2" fill="hold">
                      <p:stCondLst>
                        <p:cond delay="0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3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8" fill="hold">
                      <p:stCondLst>
                        <p:cond delay="0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4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4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4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5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6" fill="hold">
                      <p:stCondLst>
                        <p:cond delay="0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61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2" fill="hold">
                      <p:stCondLst>
                        <p:cond delay="0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6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8" fill="hold">
                      <p:stCondLst>
                        <p:cond delay="0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73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4" fill="hold">
                      <p:stCondLst>
                        <p:cond delay="0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77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78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79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80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81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6" grpId="1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1" animBg="1"/>
      <p:bldP spid="15" grpId="2" animBg="1"/>
      <p:bldP spid="16" grpId="0" animBg="1"/>
      <p:bldP spid="16" grpId="2" animBg="1"/>
      <p:bldP spid="16" grpId="3" animBg="1"/>
      <p:bldP spid="17" grpId="0" animBg="1"/>
      <p:bldP spid="17" grpId="1" animBg="1"/>
      <p:bldP spid="17" grpId="3" animBg="1"/>
      <p:bldP spid="17" grpId="4" animBg="1"/>
      <p:bldP spid="18" grpId="0" animBg="1"/>
      <p:bldP spid="18" grpId="1" animBg="1"/>
      <p:bldP spid="18" grpId="3" animBg="1"/>
      <p:bldP spid="18" grpId="4" animBg="1"/>
      <p:bldP spid="19" grpId="0" animBg="1"/>
      <p:bldP spid="19" grpId="1" animBg="1"/>
      <p:bldP spid="19" grpId="3" animBg="1"/>
      <p:bldP spid="19" grpId="4" animBg="1"/>
      <p:bldP spid="20" grpId="2" animBg="1"/>
      <p:bldP spid="20" grpId="3" animBg="1"/>
      <p:bldP spid="21" grpId="0" animBg="1"/>
      <p:bldP spid="21" grpId="3" animBg="1"/>
      <p:bldP spid="21" grpId="4" animBg="1"/>
      <p:bldP spid="22" grpId="0" animBg="1"/>
      <p:bldP spid="22" grpId="1" animBg="1"/>
      <p:bldP spid="22" grpId="4" animBg="1"/>
      <p:bldP spid="22" grpId="5" animBg="1"/>
      <p:bldP spid="23" grpId="0" animBg="1"/>
      <p:bldP spid="23" grpId="1" animBg="1"/>
      <p:bldP spid="23" grpId="4" animBg="1"/>
      <p:bldP spid="23" grpId="5" animBg="1"/>
      <p:bldP spid="24" grpId="0" animBg="1"/>
      <p:bldP spid="24" grpId="1" animBg="1"/>
      <p:bldP spid="24" grpId="4" animBg="1"/>
      <p:bldP spid="24" grpId="5" animBg="1"/>
      <p:bldP spid="25" grpId="2" animBg="1"/>
      <p:bldP spid="26" grpId="0" animBg="1"/>
      <p:bldP spid="26" grpId="3" animBg="1"/>
      <p:bldP spid="27" grpId="0" animBg="1"/>
      <p:bldP spid="27" grpId="1" animBg="1"/>
      <p:bldP spid="27" grpId="4" animBg="1"/>
      <p:bldP spid="28" grpId="0" animBg="1"/>
      <p:bldP spid="28" grpId="1" animBg="1"/>
      <p:bldP spid="28" grpId="4" animBg="1"/>
      <p:bldP spid="29" grpId="0" animBg="1"/>
      <p:bldP spid="29" grpId="1" animBg="1"/>
      <p:bldP spid="29" grpId="4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96525" y="773705"/>
            <a:ext cx="8532000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Kolik procent je: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94547" y="2123855"/>
            <a:ext cx="2205245" cy="461665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5 ze 100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02170" y="1403775"/>
            <a:ext cx="2736304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Klikni na čtvereček</a:t>
            </a:r>
            <a:endParaRPr lang="cs-CZ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7470322" y="2123855"/>
            <a:ext cx="1152128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5%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194847" y="2123855"/>
            <a:ext cx="1152128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50%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635007" y="2123855"/>
            <a:ext cx="1152128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10%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030162" y="2123855"/>
            <a:ext cx="1152128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16%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94547" y="3023955"/>
            <a:ext cx="2205245" cy="461665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48 z 800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635007" y="3023955"/>
            <a:ext cx="1152128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6%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194847" y="3023955"/>
            <a:ext cx="1152128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8%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470322" y="3023955"/>
            <a:ext cx="1152128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10%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030162" y="3023955"/>
            <a:ext cx="1152128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12%</a:t>
            </a:r>
            <a:endParaRPr lang="cs-CZ" sz="24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94547" y="3924055"/>
            <a:ext cx="2205245" cy="461665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15 z 500</a:t>
            </a:r>
            <a:endParaRPr lang="cs-CZ" sz="2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194847" y="3924055"/>
            <a:ext cx="1152128" cy="46166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3%</a:t>
            </a:r>
            <a:endParaRPr lang="cs-CZ" sz="2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635007" y="3924055"/>
            <a:ext cx="1152128" cy="46166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5%</a:t>
            </a:r>
            <a:endParaRPr lang="cs-CZ" sz="24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470322" y="3924055"/>
            <a:ext cx="1152128" cy="46166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50%</a:t>
            </a:r>
            <a:endParaRPr lang="cs-CZ" sz="24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030162" y="3924055"/>
            <a:ext cx="1152128" cy="46166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30%</a:t>
            </a:r>
            <a:endParaRPr lang="cs-CZ" sz="24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94547" y="4767535"/>
            <a:ext cx="2205245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72 z 144</a:t>
            </a:r>
            <a:endParaRPr lang="cs-CZ" sz="24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012161" y="4767535"/>
            <a:ext cx="1170130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50%</a:t>
            </a:r>
            <a:endParaRPr lang="cs-CZ" sz="24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635007" y="4767535"/>
            <a:ext cx="1152128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20%</a:t>
            </a:r>
            <a:endParaRPr lang="cs-CZ" sz="24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7470322" y="4767535"/>
            <a:ext cx="1242138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200%</a:t>
            </a:r>
            <a:endParaRPr lang="cs-CZ" sz="24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3176845" y="4767535"/>
            <a:ext cx="1152128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72%</a:t>
            </a:r>
            <a:endParaRPr lang="cs-CZ" sz="24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476545" y="5589240"/>
            <a:ext cx="2205245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80 z 500</a:t>
            </a:r>
            <a:endParaRPr lang="cs-CZ" sz="24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4662010" y="5589240"/>
            <a:ext cx="1152128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16%</a:t>
            </a:r>
            <a:endParaRPr lang="cs-CZ" sz="24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3176845" y="5589240"/>
            <a:ext cx="1152128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40%</a:t>
            </a:r>
            <a:endParaRPr lang="cs-CZ" sz="2400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7452320" y="5589240"/>
            <a:ext cx="1152128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20%</a:t>
            </a:r>
            <a:endParaRPr lang="cs-CZ" sz="2400" b="1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6012159" y="5589240"/>
            <a:ext cx="1305146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400%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33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4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5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6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37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5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0" fill="hold">
                      <p:stCondLst>
                        <p:cond delay="0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6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6" fill="hold">
                      <p:stCondLst>
                        <p:cond delay="0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69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70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1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2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73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8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4" fill="hold">
                      <p:stCondLst>
                        <p:cond delay="0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8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0" fill="hold">
                      <p:stCondLst>
                        <p:cond delay="0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9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6" fill="hold">
                      <p:stCondLst>
                        <p:cond delay="0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0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2" fill="hold">
                      <p:stCondLst>
                        <p:cond delay="0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05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0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7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8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09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19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0" fill="hold">
                      <p:stCondLst>
                        <p:cond delay="0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2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6" fill="hold">
                      <p:stCondLst>
                        <p:cond delay="0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31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2" fill="hold">
                      <p:stCondLst>
                        <p:cond delay="0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3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8" fill="hold">
                      <p:stCondLst>
                        <p:cond delay="0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4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4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4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5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6" fill="hold">
                      <p:stCondLst>
                        <p:cond delay="0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61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2" fill="hold">
                      <p:stCondLst>
                        <p:cond delay="0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6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8" fill="hold">
                      <p:stCondLst>
                        <p:cond delay="0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73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4" fill="hold">
                      <p:stCondLst>
                        <p:cond delay="0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77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78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79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80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81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6" grpId="1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6" grpId="0" animBg="1"/>
      <p:bldP spid="26" grpId="1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96525" y="773705"/>
            <a:ext cx="8532000" cy="46166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Vypočítej: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94546" y="2123855"/>
            <a:ext cx="2277253" cy="461665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15% ze 100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02170" y="1403775"/>
            <a:ext cx="2736304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Klikni na čtvereček</a:t>
            </a:r>
            <a:endParaRPr lang="cs-CZ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7470322" y="2123855"/>
            <a:ext cx="1152128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15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194847" y="2123855"/>
            <a:ext cx="1152128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150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635007" y="2123855"/>
            <a:ext cx="1152128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1,5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030162" y="2123855"/>
            <a:ext cx="1152128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20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94547" y="3023955"/>
            <a:ext cx="2205245" cy="461665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0,5% z 400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635007" y="3023955"/>
            <a:ext cx="1152128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2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194847" y="3023955"/>
            <a:ext cx="1152128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40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470322" y="3023955"/>
            <a:ext cx="1152128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4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030162" y="3023955"/>
            <a:ext cx="1152128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20</a:t>
            </a:r>
            <a:endParaRPr lang="cs-CZ" sz="24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94547" y="3924055"/>
            <a:ext cx="2205245" cy="461665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12% z 230</a:t>
            </a:r>
            <a:endParaRPr lang="cs-CZ" sz="2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194847" y="3924055"/>
            <a:ext cx="1152128" cy="46166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27,6</a:t>
            </a:r>
            <a:endParaRPr lang="cs-CZ" sz="2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635007" y="3924055"/>
            <a:ext cx="1152128" cy="46166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23,5</a:t>
            </a:r>
            <a:endParaRPr lang="cs-CZ" sz="24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470322" y="3924055"/>
            <a:ext cx="1152128" cy="46166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18,7</a:t>
            </a:r>
            <a:endParaRPr lang="cs-CZ" sz="24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030162" y="3924055"/>
            <a:ext cx="1152128" cy="46166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180</a:t>
            </a:r>
            <a:endParaRPr lang="cs-CZ" sz="24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94547" y="4767535"/>
            <a:ext cx="2205245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120% z 50</a:t>
            </a:r>
            <a:endParaRPr lang="cs-CZ" sz="24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012161" y="4767535"/>
            <a:ext cx="1170130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60</a:t>
            </a:r>
            <a:endParaRPr lang="cs-CZ" sz="24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635007" y="4767535"/>
            <a:ext cx="1152128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40</a:t>
            </a:r>
            <a:endParaRPr lang="cs-CZ" sz="24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7470322" y="4767535"/>
            <a:ext cx="1242138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65</a:t>
            </a:r>
            <a:endParaRPr lang="cs-CZ" sz="24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3176845" y="4767535"/>
            <a:ext cx="1152128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55</a:t>
            </a:r>
            <a:endParaRPr lang="cs-CZ" sz="24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476545" y="5589240"/>
            <a:ext cx="2205245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4,3% z 420</a:t>
            </a:r>
            <a:endParaRPr lang="cs-CZ" sz="24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4662009" y="5589240"/>
            <a:ext cx="1215135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18,06</a:t>
            </a:r>
            <a:endParaRPr lang="cs-CZ" sz="24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3176845" y="5589240"/>
            <a:ext cx="1152128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19,2</a:t>
            </a:r>
            <a:endParaRPr lang="cs-CZ" sz="2400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7452320" y="5589240"/>
            <a:ext cx="1152128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43</a:t>
            </a:r>
            <a:endParaRPr lang="cs-CZ" sz="2400" b="1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6012159" y="5589240"/>
            <a:ext cx="1305146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20,32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33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4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5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6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37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5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0" fill="hold">
                      <p:stCondLst>
                        <p:cond delay="0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6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6" fill="hold">
                      <p:stCondLst>
                        <p:cond delay="0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69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70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1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2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73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8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4" fill="hold">
                      <p:stCondLst>
                        <p:cond delay="0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8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0" fill="hold">
                      <p:stCondLst>
                        <p:cond delay="0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9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6" fill="hold">
                      <p:stCondLst>
                        <p:cond delay="0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0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2" fill="hold">
                      <p:stCondLst>
                        <p:cond delay="0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05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0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7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8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09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19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0" fill="hold">
                      <p:stCondLst>
                        <p:cond delay="0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2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6" fill="hold">
                      <p:stCondLst>
                        <p:cond delay="0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31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2" fill="hold">
                      <p:stCondLst>
                        <p:cond delay="0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3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8" fill="hold">
                      <p:stCondLst>
                        <p:cond delay="0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4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4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4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5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6" fill="hold">
                      <p:stCondLst>
                        <p:cond delay="0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61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2" fill="hold">
                      <p:stCondLst>
                        <p:cond delay="0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6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8" fill="hold">
                      <p:stCondLst>
                        <p:cond delay="0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73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4" fill="hold">
                      <p:stCondLst>
                        <p:cond delay="0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77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78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79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80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81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6" grpId="1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6" grpId="0" animBg="1"/>
      <p:bldP spid="26" grpId="1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1530" y="683695"/>
            <a:ext cx="8496944" cy="1200329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Reklamní leták tvrdí: Šampon „Čistý vlas“ je zlevněn z 30 Kč na 24 Kč. Sleva 20%. Je to pravdivá reklama? </a:t>
            </a:r>
            <a:endParaRPr lang="cs-CZ" sz="24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203848" y="3140968"/>
            <a:ext cx="1152128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ANO</a:t>
            </a:r>
            <a:endParaRPr lang="cs-CZ" sz="24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5076056" y="3140968"/>
            <a:ext cx="1206134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NE</a:t>
            </a:r>
            <a:endParaRPr lang="cs-CZ" sz="24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1106614" y="4959170"/>
            <a:ext cx="3600401" cy="830997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24 : 0,3 = 80%</a:t>
            </a:r>
          </a:p>
          <a:p>
            <a:pPr algn="ctr"/>
            <a:r>
              <a:rPr lang="cs-CZ" sz="2400" b="1" dirty="0" smtClean="0"/>
              <a:t>Sleva 20%</a:t>
            </a:r>
            <a:endParaRPr lang="cs-CZ" sz="2400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6012160" y="2051556"/>
            <a:ext cx="2736304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Klikni na čtvereček</a:t>
            </a:r>
            <a:endParaRPr lang="cs-CZ" b="1" dirty="0"/>
          </a:p>
        </p:txBody>
      </p:sp>
      <p:pic>
        <p:nvPicPr>
          <p:cNvPr id="1033" name="Picture 9" descr="C:\Documents and Settings\pc\Local Settings\Temporary Internet Files\Content.IE5\JA0BVHGH\MP90042764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4959170"/>
            <a:ext cx="1358770" cy="1358770"/>
          </a:xfrm>
          <a:prstGeom prst="rect">
            <a:avLst/>
          </a:prstGeom>
          <a:noFill/>
        </p:spPr>
      </p:pic>
      <p:pic>
        <p:nvPicPr>
          <p:cNvPr id="1028" name="Picture 4" descr="C:\Documents and Settings\pc\Local Settings\Temporary Internet Files\Content.IE5\H3F79HWE\MC90031254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8317438">
            <a:off x="5662660" y="3787086"/>
            <a:ext cx="825703" cy="18416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9" grpId="0" animBg="1"/>
      <p:bldP spid="25" grpId="0" animBg="1"/>
      <p:bldP spid="25" grpId="1" animBg="1"/>
      <p:bldP spid="2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1052736"/>
            <a:ext cx="8496944" cy="830997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Notebook byl zlevněn z 12 999 Kč na 11 999 Kč. </a:t>
            </a:r>
            <a:r>
              <a:rPr lang="cs-CZ" sz="2400" b="1" smtClean="0"/>
              <a:t>Kolika procentní </a:t>
            </a:r>
            <a:r>
              <a:rPr lang="cs-CZ" sz="2400" b="1" dirty="0" smtClean="0"/>
              <a:t>byla sleva?</a:t>
            </a:r>
            <a:endParaRPr lang="cs-CZ" sz="24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203848" y="3140968"/>
            <a:ext cx="1152128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7,7%</a:t>
            </a:r>
            <a:endParaRPr lang="cs-CZ" sz="24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5076056" y="3140968"/>
            <a:ext cx="1386154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91,2%</a:t>
            </a:r>
            <a:endParaRPr lang="cs-CZ" sz="24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1403648" y="3140968"/>
            <a:ext cx="1368152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92,3%</a:t>
            </a:r>
            <a:endParaRPr lang="cs-CZ" sz="24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7020272" y="3140968"/>
            <a:ext cx="1152128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smtClean="0"/>
              <a:t>8,8%</a:t>
            </a:r>
            <a:endParaRPr lang="cs-CZ" sz="2400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6012160" y="2051556"/>
            <a:ext cx="2736304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Klikni na čtvereček</a:t>
            </a:r>
            <a:endParaRPr lang="cs-CZ" b="1" dirty="0"/>
          </a:p>
        </p:txBody>
      </p:sp>
      <p:pic>
        <p:nvPicPr>
          <p:cNvPr id="1026" name="Picture 2" descr="C:\Documents and Settings\pc\Local Settings\Temporary Internet Files\Content.IE5\OB5BQIRP\MC90042419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2150" y="4155509"/>
            <a:ext cx="2495860" cy="2050171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656565" y="5004175"/>
            <a:ext cx="4500501" cy="83099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11999 : 129,99 = 92,3%</a:t>
            </a:r>
          </a:p>
          <a:p>
            <a:pPr algn="ctr"/>
            <a:r>
              <a:rPr lang="cs-CZ" sz="2400" b="1" dirty="0" smtClean="0"/>
              <a:t>Sleva 7,7%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9" grpId="0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96525" y="593685"/>
            <a:ext cx="8496944" cy="156966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Potřebuješ si koupit novou lednici za 8200 Kč. Vezmeš si ji na splátky. Budeš splácet </a:t>
            </a:r>
            <a:br>
              <a:rPr lang="cs-CZ" sz="2400" b="1" dirty="0" smtClean="0"/>
            </a:br>
            <a:r>
              <a:rPr lang="cs-CZ" sz="2400" b="1" dirty="0" smtClean="0"/>
              <a:t>12 měsíců 750 Kč. Kolik celkem zaplatíš? </a:t>
            </a:r>
            <a:br>
              <a:rPr lang="cs-CZ" sz="2400" b="1" dirty="0" smtClean="0"/>
            </a:br>
            <a:r>
              <a:rPr lang="cs-CZ" sz="2400" b="1" dirty="0" smtClean="0"/>
              <a:t>O kolik procent? </a:t>
            </a:r>
            <a:endParaRPr lang="cs-CZ" sz="24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1151620" y="3158970"/>
            <a:ext cx="1683187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9000 Kč</a:t>
            </a:r>
            <a:endParaRPr lang="cs-CZ" sz="24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3536884" y="3158970"/>
            <a:ext cx="1665185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8500 Kč</a:t>
            </a:r>
            <a:endParaRPr lang="cs-CZ" sz="24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5832140" y="3158970"/>
            <a:ext cx="1620180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9100 Kč</a:t>
            </a:r>
            <a:endParaRPr lang="cs-CZ" sz="2400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6012160" y="2393885"/>
            <a:ext cx="2736304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Klikni na čtvereček</a:t>
            </a:r>
            <a:endParaRPr lang="cs-CZ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1151620" y="3879050"/>
            <a:ext cx="3870430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750 . 12 = 9000</a:t>
            </a:r>
            <a:endParaRPr lang="cs-CZ" sz="2400" b="1" dirty="0"/>
          </a:p>
        </p:txBody>
      </p:sp>
      <p:pic>
        <p:nvPicPr>
          <p:cNvPr id="2050" name="Picture 2" descr="C:\Documents and Settings\pc\Local Settings\Temporary Internet Files\Content.IE5\H3F79HWE\MC90033245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62310" y="4644135"/>
            <a:ext cx="1431036" cy="1829714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3581890" y="4779150"/>
            <a:ext cx="1683187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9,75%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151620" y="4779150"/>
            <a:ext cx="1845206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109,75%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787135" y="4767535"/>
            <a:ext cx="1620180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90,25%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106615" y="5487615"/>
            <a:ext cx="3870430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1000 : 82 = 9,75%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9" grpId="0" animBg="1"/>
      <p:bldP spid="25" grpId="0" animBg="1"/>
      <p:bldP spid="25" grpId="1" animBg="1"/>
      <p:bldP spid="27" grpId="0" animBg="1"/>
      <p:bldP spid="27" grpId="1" animBg="1"/>
      <p:bldP spid="9" grpId="0" animBg="1"/>
      <p:bldP spid="11" grpId="0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96525" y="593685"/>
            <a:ext cx="8496944" cy="8309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Měsíční paušál tarifu BAV SE je 190 Kč bez DPH. Kolik zaplatíš za měsíc, pokud DPH je 21%?</a:t>
            </a:r>
            <a:endParaRPr lang="cs-CZ" sz="24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787135" y="3158970"/>
            <a:ext cx="1683187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230 Kč</a:t>
            </a:r>
            <a:endParaRPr lang="cs-CZ" sz="24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3536884" y="3158970"/>
            <a:ext cx="1665185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241Kč</a:t>
            </a:r>
            <a:endParaRPr lang="cs-CZ" sz="24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1151620" y="3158970"/>
            <a:ext cx="1620180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325 Kč</a:t>
            </a:r>
            <a:endParaRPr lang="cs-CZ" sz="2400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6057165" y="1763815"/>
            <a:ext cx="2736304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Klikni na čtvereček</a:t>
            </a:r>
            <a:endParaRPr lang="cs-CZ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1151620" y="3879050"/>
            <a:ext cx="4140460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1,9 . 121 = 229,90 Kč</a:t>
            </a:r>
            <a:endParaRPr lang="cs-CZ" sz="2400" b="1" dirty="0"/>
          </a:p>
        </p:txBody>
      </p:sp>
      <p:pic>
        <p:nvPicPr>
          <p:cNvPr id="3075" name="Picture 3" descr="C:\Documents and Settings\pc\Local Settings\Temporary Internet Files\Content.IE5\H3F79HWE\MC900439798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62210" y="4104075"/>
            <a:ext cx="2338155" cy="2338155"/>
          </a:xfrm>
          <a:prstGeom prst="rect">
            <a:avLst/>
          </a:prstGeom>
          <a:noFill/>
        </p:spPr>
      </p:pic>
      <p:sp>
        <p:nvSpPr>
          <p:cNvPr id="15" name="Veselý obličej 14"/>
          <p:cNvSpPr/>
          <p:nvPr/>
        </p:nvSpPr>
        <p:spPr>
          <a:xfrm>
            <a:off x="476545" y="6039290"/>
            <a:ext cx="405045" cy="405045"/>
          </a:xfrm>
          <a:prstGeom prst="smileyFac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9" grpId="0" animBg="1"/>
      <p:bldP spid="25" grpId="0" animBg="1"/>
      <p:bldP spid="25" grpId="1" animBg="1"/>
      <p:bldP spid="27" grpId="0" animBg="1"/>
      <p:bldP spid="27" grpId="1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smtClean="0"/>
              <a:t>Použitá literatura: 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/>
              <a:t>PŮLPÁN, Zdeněk, Michal ČIHÁK a Šárka MÜLLEROVÁ. </a:t>
            </a:r>
            <a:r>
              <a:rPr lang="cs-CZ" sz="1600" i="1" dirty="0" smtClean="0"/>
              <a:t>Matematika 7 pro základní školy</a:t>
            </a:r>
            <a:r>
              <a:rPr lang="cs-CZ" sz="1600" dirty="0" smtClean="0"/>
              <a:t>. 1. </a:t>
            </a:r>
            <a:r>
              <a:rPr lang="cs-CZ" sz="1600" dirty="0" err="1" smtClean="0"/>
              <a:t>vyd</a:t>
            </a:r>
            <a:r>
              <a:rPr lang="cs-CZ" sz="1600" dirty="0" smtClean="0"/>
              <a:t>. Praha: SPN - pedagogické nakladatelství, 2008, 152 s. ISBN 978-807-2353-989.</a:t>
            </a:r>
          </a:p>
          <a:p>
            <a:endParaRPr lang="cs-CZ" sz="1600" dirty="0"/>
          </a:p>
          <a:p>
            <a:r>
              <a:rPr lang="cs-CZ" sz="1600" dirty="0" smtClean="0"/>
              <a:t>BOUŠKOVÁ, Jitka, Milena BRZOŇOVÁ a Šárka MÜLLEROVÁ. </a:t>
            </a:r>
            <a:r>
              <a:rPr lang="cs-CZ" sz="1600" i="1" dirty="0" smtClean="0"/>
              <a:t>Matematika 7 pro základní školy</a:t>
            </a:r>
            <a:r>
              <a:rPr lang="cs-CZ" sz="1600" dirty="0" smtClean="0"/>
              <a:t>. 1. </a:t>
            </a:r>
            <a:r>
              <a:rPr lang="cs-CZ" sz="1600" dirty="0" err="1" smtClean="0"/>
              <a:t>vyd</a:t>
            </a:r>
            <a:r>
              <a:rPr lang="cs-CZ" sz="1600" dirty="0" smtClean="0"/>
              <a:t>. Praha: SPN - pedagogické nakladatelství, 2008, 63 s. ISBN 978-807-2354-122.</a:t>
            </a:r>
            <a:endParaRPr lang="cs-CZ" sz="1600" smtClean="0"/>
          </a:p>
          <a:p>
            <a:pPr>
              <a:buNone/>
            </a:pPr>
            <a:endParaRPr lang="cs-CZ" sz="1600" dirty="0" smtClean="0"/>
          </a:p>
          <a:p>
            <a:r>
              <a:rPr lang="cs-CZ" sz="1600" dirty="0" smtClean="0"/>
              <a:t>Obrázky </a:t>
            </a:r>
            <a:r>
              <a:rPr lang="cs-CZ" sz="1600" dirty="0" smtClean="0">
                <a:hlinkClick r:id="rId2"/>
              </a:rPr>
              <a:t>www.</a:t>
            </a:r>
            <a:r>
              <a:rPr lang="cs-CZ" sz="1600" dirty="0" err="1" smtClean="0">
                <a:hlinkClick r:id="rId2"/>
              </a:rPr>
              <a:t>microsoft.com</a:t>
            </a:r>
            <a:r>
              <a:rPr lang="cs-CZ" sz="1600" dirty="0" smtClean="0"/>
              <a:t> </a:t>
            </a:r>
            <a:endParaRPr lang="cs-CZ" sz="1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127</TotalTime>
  <Words>445</Words>
  <Application>Microsoft Office PowerPoint</Application>
  <PresentationFormat>Předvádění na obrazovce (4:3)</PresentationFormat>
  <Paragraphs>135</Paragraphs>
  <Slides>10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Aspekt</vt:lpstr>
      <vt:lpstr>Snímek 1</vt:lpstr>
      <vt:lpstr>Procenta 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Použitá literatura: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pc</dc:creator>
  <cp:lastModifiedBy>pc</cp:lastModifiedBy>
  <cp:revision>15</cp:revision>
  <dcterms:created xsi:type="dcterms:W3CDTF">2013-05-10T17:21:57Z</dcterms:created>
  <dcterms:modified xsi:type="dcterms:W3CDTF">2013-05-11T13:09:50Z</dcterms:modified>
</cp:coreProperties>
</file>