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68" r:id="rId3"/>
    <p:sldId id="270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3600" b="1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3600" b="1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3600" b="1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3600" b="1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3600" b="1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3600" b="1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3600" b="1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3600" b="1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3600" b="1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60093"/>
    <a:srgbClr val="008000"/>
    <a:srgbClr val="FF66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9" d="100"/>
          <a:sy n="89" d="100"/>
        </p:scale>
        <p:origin x="-103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b="1" dirty="0" smtClean="0"/>
            <a:t>NÁZEV:</a:t>
          </a:r>
          <a:r>
            <a:rPr lang="cs-CZ" sz="1400" b="1" baseline="0" dirty="0" smtClean="0"/>
            <a:t> VY_12_Český jazyk_19_Druhy vět, slovo ve větě, ZŠ praktická</a:t>
          </a:r>
          <a:r>
            <a:rPr lang="cs-CZ" sz="1400" b="1" baseline="0" smtClean="0"/>
            <a:t>, </a:t>
          </a:r>
        </a:p>
        <a:p>
          <a:pPr algn="l" rtl="0"/>
          <a:r>
            <a:rPr lang="cs-CZ" sz="1400" b="1" baseline="0" smtClean="0"/>
            <a:t>3-5.r</a:t>
          </a:r>
          <a:r>
            <a:rPr lang="cs-CZ" sz="1400" b="1" baseline="0" dirty="0" smtClean="0"/>
            <a:t>. -</a:t>
          </a:r>
          <a:r>
            <a:rPr lang="cs-CZ" sz="1400" b="1" dirty="0" smtClean="0"/>
            <a:t>TEMA:Psaní znamének za větami, rozdíl mezi větou a slovem </a:t>
          </a:r>
          <a:endParaRPr lang="cs-CZ" sz="1400" b="1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/>
            <a:t>NÁZEV ŠKOLY: ZŠ Kopřivnice, Štramberská 189, příspěvková organizace</a:t>
          </a:r>
          <a:endParaRPr lang="cs-CZ" sz="16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b="1" dirty="0" smtClean="0"/>
            <a:t>AUTOR: Mgr. Eliška Kopečná</a:t>
          </a:r>
        </a:p>
        <a:p>
          <a:pPr algn="l" rtl="0"/>
          <a:r>
            <a:rPr lang="cs-CZ" sz="1400" b="1" dirty="0" smtClean="0"/>
            <a:t>VYTVOŘENO: 7.3.2013</a:t>
          </a:r>
          <a:endParaRPr lang="cs-CZ" sz="1400" b="1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CZ. 1. 07 /1.4.00/21.1737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E7F14C03-D67D-4A82-8887-4A41904268DD}" type="pres">
      <dgm:prSet presAssocID="{4C35D32F-0EAB-4CD7-82EE-45574DC2A586}" presName="vertSpace4" presStyleLbl="node1" presStyleIdx="2" presStyleCnt="4"/>
      <dgm:spPr/>
    </dgm:pt>
    <dgm:pt modelId="{D699FC7A-A1D1-4730-93D3-51E197A3376C}" type="pres">
      <dgm:prSet presAssocID="{4C35D32F-0EAB-4CD7-82EE-45574DC2A586}" presName="circle4" presStyleLbl="node1" presStyleIdx="3" presStyleCnt="4"/>
      <dgm:spPr/>
    </dgm:pt>
    <dgm:pt modelId="{66FE7F87-EA69-4EF8-86F8-F43548846DDB}" type="pres">
      <dgm:prSet presAssocID="{4C35D32F-0EAB-4CD7-82EE-45574DC2A586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F902384-A84A-417E-997B-6A372FB09A33}" type="pres">
      <dgm:prSet presAssocID="{4C35D32F-0EAB-4CD7-82EE-45574DC2A586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3745720-031E-4D51-BC8D-CCF86EAF2953}" type="presOf" srcId="{D1B46980-6531-4606-95E6-44980827E919}" destId="{6140AFEC-043D-4C43-A2F9-D0F5331DF3A3}" srcOrd="0" destOrd="0" presId="urn:microsoft.com/office/officeart/2005/8/layout/target3"/>
    <dgm:cxn modelId="{6C4765D2-3D2D-4A73-B47D-1E9289297A8B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3" destOrd="0" parTransId="{A15F02C0-547C-48B3-9D05-E7F145EBF3C4}" sibTransId="{8C5711BF-38F0-4590-B6BC-B3119A33CA2E}"/>
    <dgm:cxn modelId="{C9BE067E-E121-47CF-BA1E-6F00ACF4926F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9EE16FC-0A59-44D5-B8CF-9F74ECCA7E84}" type="presOf" srcId="{4C35D32F-0EAB-4CD7-82EE-45574DC2A586}" destId="{66FE7F87-EA69-4EF8-86F8-F43548846DDB}" srcOrd="0" destOrd="0" presId="urn:microsoft.com/office/officeart/2005/8/layout/target3"/>
    <dgm:cxn modelId="{C3720461-0AFD-445C-B901-AB1BA3D8BAB5}" type="presOf" srcId="{4C35D32F-0EAB-4CD7-82EE-45574DC2A586}" destId="{4F902384-A84A-417E-997B-6A372FB09A3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882C4587-972B-49BC-A809-F1F6F9ACADD9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BF7599BA-A0ED-4FCD-A7C5-D4D41880FEB1}" type="presOf" srcId="{B651F6E3-6281-48DB-9319-2AEAFDAE7572}" destId="{619D679B-A015-4ECF-8348-D1034C574F40}" srcOrd="0" destOrd="0" presId="urn:microsoft.com/office/officeart/2005/8/layout/target3"/>
    <dgm:cxn modelId="{12E04D43-B9DB-4C81-9202-0565EF34CAD1}" type="presOf" srcId="{D1D4F407-5343-4D3F-B5B9-D407B03CAEB4}" destId="{D005CE8C-CC26-4C3E-AC11-E15060ECD759}" srcOrd="0" destOrd="0" presId="urn:microsoft.com/office/officeart/2005/8/layout/target3"/>
    <dgm:cxn modelId="{1D4272EA-39EC-4FFF-BF8C-E47641D4F69C}" type="presOf" srcId="{D1B46980-6531-4606-95E6-44980827E919}" destId="{2BE915AB-18AA-4053-B92C-3BFC9ED204BB}" srcOrd="1" destOrd="0" presId="urn:microsoft.com/office/officeart/2005/8/layout/target3"/>
    <dgm:cxn modelId="{D61AD466-F286-48C3-8BFC-9D0A1F7ECD70}" type="presParOf" srcId="{333A1088-737F-45CB-B68E-254E46348037}" destId="{F5ABB229-8D3B-4694-996A-96F23CF14429}" srcOrd="0" destOrd="0" presId="urn:microsoft.com/office/officeart/2005/8/layout/target3"/>
    <dgm:cxn modelId="{65DACED0-8196-4A47-8703-0B3C29F2BA28}" type="presParOf" srcId="{333A1088-737F-45CB-B68E-254E46348037}" destId="{F41139FD-01EE-4571-8B17-4FB00FC51163}" srcOrd="1" destOrd="0" presId="urn:microsoft.com/office/officeart/2005/8/layout/target3"/>
    <dgm:cxn modelId="{CA6D2611-2060-4825-9AC5-6EF3EC79C4E6}" type="presParOf" srcId="{333A1088-737F-45CB-B68E-254E46348037}" destId="{D005CE8C-CC26-4C3E-AC11-E15060ECD759}" srcOrd="2" destOrd="0" presId="urn:microsoft.com/office/officeart/2005/8/layout/target3"/>
    <dgm:cxn modelId="{A25A2C87-1308-4F63-BAA8-FAC77A78A823}" type="presParOf" srcId="{333A1088-737F-45CB-B68E-254E46348037}" destId="{2C702D82-9B77-49B7-9568-BB8EB47C3372}" srcOrd="3" destOrd="0" presId="urn:microsoft.com/office/officeart/2005/8/layout/target3"/>
    <dgm:cxn modelId="{1A572AA7-A324-4811-B31C-06184C6664B4}" type="presParOf" srcId="{333A1088-737F-45CB-B68E-254E46348037}" destId="{A52A0455-90FF-4808-ABD0-F02540D31D5A}" srcOrd="4" destOrd="0" presId="urn:microsoft.com/office/officeart/2005/8/layout/target3"/>
    <dgm:cxn modelId="{CB2ABE84-B5B3-4547-A287-04C62A4FA93A}" type="presParOf" srcId="{333A1088-737F-45CB-B68E-254E46348037}" destId="{6140AFEC-043D-4C43-A2F9-D0F5331DF3A3}" srcOrd="5" destOrd="0" presId="urn:microsoft.com/office/officeart/2005/8/layout/target3"/>
    <dgm:cxn modelId="{A5A76FFA-CFDF-4C7E-B548-ACAADC14E8BF}" type="presParOf" srcId="{333A1088-737F-45CB-B68E-254E46348037}" destId="{9358AC05-5D7D-4327-9F80-1AD486AEA664}" srcOrd="6" destOrd="0" presId="urn:microsoft.com/office/officeart/2005/8/layout/target3"/>
    <dgm:cxn modelId="{D8A836D1-1795-4459-99AE-45EBB1E148F9}" type="presParOf" srcId="{333A1088-737F-45CB-B68E-254E46348037}" destId="{313FC574-E1CD-4FB4-B054-0B805CE0447D}" srcOrd="7" destOrd="0" presId="urn:microsoft.com/office/officeart/2005/8/layout/target3"/>
    <dgm:cxn modelId="{F83E72C2-48DD-408B-A206-C29CB4857656}" type="presParOf" srcId="{333A1088-737F-45CB-B68E-254E46348037}" destId="{619D679B-A015-4ECF-8348-D1034C574F40}" srcOrd="8" destOrd="0" presId="urn:microsoft.com/office/officeart/2005/8/layout/target3"/>
    <dgm:cxn modelId="{CD3D01FD-4F05-44D2-B35E-93C6B5032043}" type="presParOf" srcId="{333A1088-737F-45CB-B68E-254E46348037}" destId="{E7F14C03-D67D-4A82-8887-4A41904268DD}" srcOrd="9" destOrd="0" presId="urn:microsoft.com/office/officeart/2005/8/layout/target3"/>
    <dgm:cxn modelId="{C9BB4DAF-B171-40A4-8DC2-B7167DF1D61C}" type="presParOf" srcId="{333A1088-737F-45CB-B68E-254E46348037}" destId="{D699FC7A-A1D1-4730-93D3-51E197A3376C}" srcOrd="10" destOrd="0" presId="urn:microsoft.com/office/officeart/2005/8/layout/target3"/>
    <dgm:cxn modelId="{007F1C8D-E307-42B2-AB5D-A8A525CAD72C}" type="presParOf" srcId="{333A1088-737F-45CB-B68E-254E46348037}" destId="{66FE7F87-EA69-4EF8-86F8-F43548846DDB}" srcOrd="11" destOrd="0" presId="urn:microsoft.com/office/officeart/2005/8/layout/target3"/>
    <dgm:cxn modelId="{DA8DD647-CF00-4265-8731-EE57C36E38EE}" type="presParOf" srcId="{333A1088-737F-45CB-B68E-254E46348037}" destId="{AED2198E-93D5-4001-81B4-73124B309672}" srcOrd="12" destOrd="0" presId="urn:microsoft.com/office/officeart/2005/8/layout/target3"/>
    <dgm:cxn modelId="{6DB82D28-9BC3-490D-A099-99CD40E27E25}" type="presParOf" srcId="{333A1088-737F-45CB-B68E-254E46348037}" destId="{2BE915AB-18AA-4053-B92C-3BFC9ED204BB}" srcOrd="13" destOrd="0" presId="urn:microsoft.com/office/officeart/2005/8/layout/target3"/>
    <dgm:cxn modelId="{0B45ED7F-CF5F-4D75-8F8B-A5A5D4803964}" type="presParOf" srcId="{333A1088-737F-45CB-B68E-254E46348037}" destId="{6BB5E863-4638-4E1D-BFDE-399D028AC4ED}" srcOrd="14" destOrd="0" presId="urn:microsoft.com/office/officeart/2005/8/layout/target3"/>
    <dgm:cxn modelId="{A9C1E733-939E-4468-B953-2569609FB00E}" type="presParOf" srcId="{333A1088-737F-45CB-B68E-254E46348037}" destId="{4F902384-A84A-417E-997B-6A372FB09A3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2E5C058-6557-44B1-9FFC-C8D465B566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EA48017-632B-4A59-9010-B6BEB0D3B5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1B37CDD-93B7-4503-B59F-18C506D724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65A053D-7DF0-4520-A1A9-A9CCE51244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F49B3B9-0C89-4B17-A498-6D3ADD3E91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7B45549-1986-4356-9D2C-57A5B73BF9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D39D832-C629-406E-86B6-6D0A74DA1C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B09BB01-0E97-441B-B4CE-5165736597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711D02A-D842-4DF7-BEB9-B15A5EFD09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A220419-481B-4392-B730-E622DD66FA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49F7E2A-35D5-4872-8F06-0351E2B061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b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b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b="0"/>
            </a:lvl1pPr>
          </a:lstStyle>
          <a:p>
            <a:pPr>
              <a:defRPr/>
            </a:pPr>
            <a:fld id="{D3C0FC37-33D4-4CFF-AD46-78EEEA2A03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3314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13315" name="Obrázek 4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000" smtClean="0"/>
              <a:t>Anotace: druhy vět, slovo ve větě</a:t>
            </a:r>
          </a:p>
        </p:txBody>
      </p:sp>
      <p:sp>
        <p:nvSpPr>
          <p:cNvPr id="14338" name="Rectangle 6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sz="2400" smtClean="0"/>
              <a:t>Cvičení k ověření znalostí druhů vět, psaní znamének za větami, rozdíl mezi větou a slovem.</a:t>
            </a:r>
          </a:p>
          <a:p>
            <a:pPr eaLnBrk="1" hangingPunct="1">
              <a:buFontTx/>
              <a:buNone/>
            </a:pPr>
            <a:r>
              <a:rPr lang="cs-CZ" sz="2400" smtClean="0"/>
              <a:t>Pilotáží bylo ověřeno, že všechny úkoly jsou pro žáky srozumitelné a vedou k aktivnímu řešení při jejich plnění</a:t>
            </a:r>
            <a:r>
              <a:rPr lang="cs-CZ" smtClean="0"/>
              <a:t>.</a:t>
            </a:r>
          </a:p>
          <a:p>
            <a:pPr eaLnBrk="1" hangingPunct="1">
              <a:buFontTx/>
              <a:buNone/>
            </a:pPr>
            <a:r>
              <a:rPr lang="cs-CZ" sz="2400" smtClean="0"/>
              <a:t>Úkoly lze využít jak pro skupinovou tak i samostatnou práci žáků – vypracování jednotlivých úkolů do sešitu.</a:t>
            </a:r>
          </a:p>
          <a:p>
            <a:pPr eaLnBrk="1" hangingPunct="1">
              <a:buFontTx/>
              <a:buNone/>
            </a:pPr>
            <a:r>
              <a:rPr lang="cs-CZ" sz="2400" smtClean="0"/>
              <a:t>Úkoly vedou k rozvoji čtenářských dovedností, orientaci v textu a rozvoji slovní zásoby. Diferenciační cvičení k rozvoji zrakového a sluchového vnímání.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4"/>
          <p:cNvSpPr>
            <a:spLocks noGrp="1" noChangeArrowheads="1"/>
          </p:cNvSpPr>
          <p:nvPr>
            <p:ph type="title" idx="4294967295"/>
          </p:nvPr>
        </p:nvSpPr>
        <p:spPr>
          <a:solidFill>
            <a:schemeClr val="accent1"/>
          </a:solidFill>
        </p:spPr>
        <p:txBody>
          <a:bodyPr/>
          <a:lstStyle/>
          <a:p>
            <a:r>
              <a:rPr lang="cs-CZ" sz="3600" b="1" smtClean="0"/>
              <a:t>Druhy vět:</a:t>
            </a:r>
          </a:p>
        </p:txBody>
      </p:sp>
      <p:sp>
        <p:nvSpPr>
          <p:cNvPr id="15362" name="Rectangle 5"/>
          <p:cNvSpPr>
            <a:spLocks noGrp="1" noChangeArrowheads="1"/>
          </p:cNvSpPr>
          <p:nvPr>
            <p:ph type="body" idx="4294967295"/>
          </p:nvPr>
        </p:nvSpPr>
        <p:spPr>
          <a:solidFill>
            <a:schemeClr val="accent1"/>
          </a:solidFill>
        </p:spPr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r>
              <a:rPr lang="cs-CZ" sz="2800" b="1" smtClean="0">
                <a:solidFill>
                  <a:srgbClr val="D60093"/>
                </a:solidFill>
              </a:rPr>
              <a:t>Věta oznamovací</a:t>
            </a:r>
            <a:r>
              <a:rPr lang="cs-CZ" sz="2800" b="1" smtClean="0"/>
              <a:t> – na konci věty píšeme </a:t>
            </a:r>
            <a:r>
              <a:rPr lang="cs-CZ" b="1" smtClean="0"/>
              <a:t>vždy</a:t>
            </a:r>
            <a:r>
              <a:rPr lang="cs-CZ" sz="2800" b="1" smtClean="0"/>
              <a:t> tečku </a:t>
            </a:r>
            <a:r>
              <a:rPr lang="cs-CZ" sz="5400" b="1" smtClean="0">
                <a:solidFill>
                  <a:srgbClr val="D60093"/>
                </a:solidFill>
              </a:rPr>
              <a:t>.</a:t>
            </a:r>
            <a:endParaRPr lang="cs-CZ" b="1" smtClean="0">
              <a:solidFill>
                <a:srgbClr val="D60093"/>
              </a:solidFill>
            </a:endParaRPr>
          </a:p>
          <a:p>
            <a:pPr>
              <a:lnSpc>
                <a:spcPct val="90000"/>
              </a:lnSpc>
              <a:buFontTx/>
              <a:buNone/>
            </a:pPr>
            <a:r>
              <a:rPr lang="cs-CZ" sz="2800" b="1" smtClean="0">
                <a:solidFill>
                  <a:srgbClr val="D60093"/>
                </a:solidFill>
              </a:rPr>
              <a:t>Věta tázací</a:t>
            </a:r>
            <a:r>
              <a:rPr lang="cs-CZ" sz="2800" b="1" smtClean="0"/>
              <a:t> – na konci věty píšeme</a:t>
            </a:r>
            <a:r>
              <a:rPr lang="cs-CZ" b="1" smtClean="0"/>
              <a:t> vždy </a:t>
            </a:r>
            <a:r>
              <a:rPr lang="cs-CZ" sz="2800" b="1" smtClean="0"/>
              <a:t>otazník</a:t>
            </a:r>
            <a:r>
              <a:rPr lang="cs-CZ" b="1" smtClean="0"/>
              <a:t> </a:t>
            </a:r>
            <a:r>
              <a:rPr lang="cs-CZ" sz="5400" b="1" smtClean="0">
                <a:solidFill>
                  <a:srgbClr val="D60093"/>
                </a:solidFill>
              </a:rPr>
              <a:t>?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800" b="1" smtClean="0">
                <a:solidFill>
                  <a:srgbClr val="D60093"/>
                </a:solidFill>
              </a:rPr>
              <a:t>Věta rozkazovací</a:t>
            </a:r>
            <a:r>
              <a:rPr lang="cs-CZ" sz="2800" b="1" smtClean="0"/>
              <a:t> – důrazný rozkaz píšeme </a:t>
            </a:r>
            <a:r>
              <a:rPr lang="cs-CZ" sz="6000" b="1" smtClean="0">
                <a:solidFill>
                  <a:srgbClr val="D60093"/>
                </a:solidFill>
              </a:rPr>
              <a:t>!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800" b="1" smtClean="0"/>
              <a:t>v ostatních případech píšeme </a:t>
            </a:r>
            <a:r>
              <a:rPr lang="cs-CZ" sz="4800" b="1" smtClean="0">
                <a:solidFill>
                  <a:srgbClr val="D60093"/>
                </a:solidFill>
              </a:rPr>
              <a:t>.</a:t>
            </a:r>
          </a:p>
          <a:p>
            <a:pPr>
              <a:lnSpc>
                <a:spcPct val="90000"/>
              </a:lnSpc>
              <a:buFontTx/>
              <a:buNone/>
            </a:pPr>
            <a:endParaRPr lang="cs-CZ" sz="5400" b="1" smtClean="0">
              <a:solidFill>
                <a:srgbClr val="D60093"/>
              </a:solidFill>
            </a:endParaRPr>
          </a:p>
          <a:p>
            <a:pPr>
              <a:lnSpc>
                <a:spcPct val="90000"/>
              </a:lnSpc>
              <a:buFontTx/>
              <a:buNone/>
            </a:pPr>
            <a:endParaRPr lang="cs-CZ" sz="5400" b="1" smtClean="0">
              <a:solidFill>
                <a:srgbClr val="D60093"/>
              </a:solidFill>
            </a:endParaRPr>
          </a:p>
          <a:p>
            <a:pPr>
              <a:lnSpc>
                <a:spcPct val="90000"/>
              </a:lnSpc>
              <a:buFontTx/>
              <a:buNone/>
            </a:pPr>
            <a:endParaRPr lang="cs-CZ" b="1" smtClean="0">
              <a:solidFill>
                <a:srgbClr val="D60093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/>
            <a:r>
              <a:rPr lang="cs-CZ" sz="2400" b="1" smtClean="0"/>
              <a:t>Ztratila se znaménka za větami. Doplníš je? Na konci věty vyznač tečku, otazník nebo vykřičník</a:t>
            </a:r>
            <a:r>
              <a:rPr lang="cs-CZ" sz="3200" b="1" smtClean="0"/>
              <a:t>.</a:t>
            </a:r>
          </a:p>
        </p:txBody>
      </p:sp>
      <p:sp>
        <p:nvSpPr>
          <p:cNvPr id="16386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3600" b="1" smtClean="0"/>
              <a:t>Kam jdeš  Kolik máš roků  Rádi chodíme do lesa  Podej mi křídu</a:t>
            </a:r>
          </a:p>
          <a:p>
            <a:pPr eaLnBrk="1" hangingPunct="1">
              <a:buFontTx/>
              <a:buNone/>
            </a:pPr>
            <a:r>
              <a:rPr lang="cs-CZ" sz="3600" b="1" smtClean="0"/>
              <a:t>Nepřebíhej cestu na červenou</a:t>
            </a:r>
          </a:p>
          <a:p>
            <a:pPr eaLnBrk="1" hangingPunct="1">
              <a:buFontTx/>
              <a:buNone/>
            </a:pPr>
            <a:r>
              <a:rPr lang="cs-CZ" sz="3600" b="1" smtClean="0"/>
              <a:t>Stůj  Venku svítí sluníčko</a:t>
            </a:r>
          </a:p>
          <a:p>
            <a:pPr eaLnBrk="1" hangingPunct="1">
              <a:buFontTx/>
              <a:buNone/>
            </a:pPr>
            <a:r>
              <a:rPr lang="cs-CZ" sz="3600" b="1" smtClean="0"/>
              <a:t>V lese rostou houby  Budeme pozorovat veverky  V lese se </a:t>
            </a:r>
          </a:p>
          <a:p>
            <a:pPr eaLnBrk="1" hangingPunct="1">
              <a:buFontTx/>
              <a:buNone/>
            </a:pPr>
            <a:r>
              <a:rPr lang="cs-CZ" sz="3600" b="1" smtClean="0"/>
              <a:t>chovej tiše  Jak se jmenuješ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3600" b="1" smtClean="0"/>
              <a:t>Kam jdeš</a:t>
            </a:r>
            <a:r>
              <a:rPr lang="cs-CZ" sz="3600" b="1" smtClean="0">
                <a:solidFill>
                  <a:srgbClr val="FF6600"/>
                </a:solidFill>
              </a:rPr>
              <a:t>?</a:t>
            </a:r>
            <a:r>
              <a:rPr lang="cs-CZ" sz="3600" b="1" smtClean="0"/>
              <a:t> Kolik máš roků</a:t>
            </a:r>
            <a:r>
              <a:rPr lang="cs-CZ" sz="3600" b="1" smtClean="0">
                <a:solidFill>
                  <a:srgbClr val="FF6600"/>
                </a:solidFill>
              </a:rPr>
              <a:t>?</a:t>
            </a:r>
            <a:r>
              <a:rPr lang="cs-CZ" sz="3600" b="1" smtClean="0"/>
              <a:t>  Rádi chodíme do lesa</a:t>
            </a:r>
            <a:r>
              <a:rPr lang="cs-CZ" sz="3600" b="1" smtClean="0">
                <a:solidFill>
                  <a:srgbClr val="FF6600"/>
                </a:solidFill>
              </a:rPr>
              <a:t>.</a:t>
            </a:r>
            <a:r>
              <a:rPr lang="cs-CZ" sz="3600" b="1" smtClean="0"/>
              <a:t>  Podej mi křídu</a:t>
            </a:r>
            <a:r>
              <a:rPr lang="cs-CZ" sz="3600" b="1" smtClean="0">
                <a:solidFill>
                  <a:srgbClr val="FF6600"/>
                </a:solidFill>
              </a:rPr>
              <a:t>.</a:t>
            </a:r>
          </a:p>
          <a:p>
            <a:pPr eaLnBrk="1" hangingPunct="1">
              <a:buFontTx/>
              <a:buNone/>
            </a:pPr>
            <a:r>
              <a:rPr lang="cs-CZ" sz="3600" b="1" smtClean="0"/>
              <a:t>Nepřebíhej cestu na červenou</a:t>
            </a:r>
            <a:r>
              <a:rPr lang="cs-CZ" sz="3600" b="1" smtClean="0">
                <a:solidFill>
                  <a:srgbClr val="FF6600"/>
                </a:solidFill>
              </a:rPr>
              <a:t>!</a:t>
            </a:r>
          </a:p>
          <a:p>
            <a:pPr eaLnBrk="1" hangingPunct="1">
              <a:buFontTx/>
              <a:buNone/>
            </a:pPr>
            <a:r>
              <a:rPr lang="cs-CZ" sz="3600" b="1" smtClean="0"/>
              <a:t>Stůj</a:t>
            </a:r>
            <a:r>
              <a:rPr lang="cs-CZ" sz="3600" b="1" smtClean="0">
                <a:solidFill>
                  <a:srgbClr val="FF6600"/>
                </a:solidFill>
              </a:rPr>
              <a:t>!</a:t>
            </a:r>
            <a:r>
              <a:rPr lang="cs-CZ" sz="3600" b="1" smtClean="0"/>
              <a:t> Venku svítí sluníčko</a:t>
            </a:r>
            <a:r>
              <a:rPr lang="cs-CZ" sz="3600" b="1" smtClean="0">
                <a:solidFill>
                  <a:srgbClr val="FF6600"/>
                </a:solidFill>
              </a:rPr>
              <a:t>.</a:t>
            </a:r>
          </a:p>
          <a:p>
            <a:pPr eaLnBrk="1" hangingPunct="1">
              <a:buFontTx/>
              <a:buNone/>
            </a:pPr>
            <a:r>
              <a:rPr lang="cs-CZ" sz="3600" b="1" smtClean="0"/>
              <a:t>V lese rostou houby</a:t>
            </a:r>
            <a:r>
              <a:rPr lang="cs-CZ" sz="3600" b="1" smtClean="0">
                <a:solidFill>
                  <a:srgbClr val="FF6600"/>
                </a:solidFill>
              </a:rPr>
              <a:t>.</a:t>
            </a:r>
            <a:r>
              <a:rPr lang="cs-CZ" sz="3600" b="1" smtClean="0"/>
              <a:t>  Budeme pozorovat veverky</a:t>
            </a:r>
            <a:r>
              <a:rPr lang="cs-CZ" sz="3600" b="1" smtClean="0">
                <a:solidFill>
                  <a:srgbClr val="FF6600"/>
                </a:solidFill>
              </a:rPr>
              <a:t>.</a:t>
            </a:r>
            <a:r>
              <a:rPr lang="cs-CZ" sz="3600" b="1" smtClean="0"/>
              <a:t>  V lese se </a:t>
            </a:r>
          </a:p>
          <a:p>
            <a:pPr eaLnBrk="1" hangingPunct="1">
              <a:buFontTx/>
              <a:buNone/>
            </a:pPr>
            <a:r>
              <a:rPr lang="cs-CZ" sz="3600" b="1" smtClean="0"/>
              <a:t>chovej tiše</a:t>
            </a:r>
            <a:r>
              <a:rPr lang="cs-CZ" sz="3600" b="1" smtClean="0">
                <a:solidFill>
                  <a:srgbClr val="FF6600"/>
                </a:solidFill>
              </a:rPr>
              <a:t>.</a:t>
            </a:r>
            <a:r>
              <a:rPr lang="cs-CZ" sz="3600" b="1" smtClean="0"/>
              <a:t>  Jak se jmenuješ</a:t>
            </a:r>
            <a:r>
              <a:rPr lang="cs-CZ" sz="3600" b="1" smtClean="0">
                <a:solidFill>
                  <a:srgbClr val="FF6600"/>
                </a:solidFill>
              </a:rPr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/>
            <a:r>
              <a:rPr lang="cs-CZ" sz="2400" b="1" smtClean="0"/>
              <a:t>Uspořádej slova ve větách. Dopiš za větami správná znaménka. Větu rozkazovací podtrhni červeně, větu tázací modře a oznamovací větu zeleně.</a:t>
            </a:r>
          </a:p>
        </p:txBody>
      </p:sp>
      <p:sp>
        <p:nvSpPr>
          <p:cNvPr id="18434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2400" b="1" smtClean="0"/>
              <a:t>půjdeme Dnes s do kina Věrou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teta Moje Hana jmenuje se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domácí úkol Máš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školy Nechoď do pozdě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úkol domácí za měli Co jsme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se děti Seřaďte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dnes Kam půjdeme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školy chodím Do vždy včas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vím jak chovat Už mám se v přírodě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lépe Už ti 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2400" b="1" u="sng" smtClean="0">
                <a:solidFill>
                  <a:srgbClr val="008000"/>
                </a:solidFill>
              </a:rPr>
              <a:t>Dnes půjdeme  do kina s Věrou.</a:t>
            </a:r>
          </a:p>
          <a:p>
            <a:pPr eaLnBrk="1" hangingPunct="1">
              <a:buFontTx/>
              <a:buNone/>
            </a:pPr>
            <a:r>
              <a:rPr lang="cs-CZ" sz="2400" b="1" u="sng" smtClean="0">
                <a:solidFill>
                  <a:srgbClr val="008000"/>
                </a:solidFill>
              </a:rPr>
              <a:t>Moje teta se jmenuje Hana.</a:t>
            </a:r>
          </a:p>
          <a:p>
            <a:pPr eaLnBrk="1" hangingPunct="1">
              <a:buFontTx/>
              <a:buNone/>
            </a:pPr>
            <a:r>
              <a:rPr lang="cs-CZ" sz="2400" b="1" u="sng" smtClean="0">
                <a:solidFill>
                  <a:schemeClr val="accent2"/>
                </a:solidFill>
              </a:rPr>
              <a:t>Máš domácí úkol ?</a:t>
            </a:r>
          </a:p>
          <a:p>
            <a:pPr eaLnBrk="1" hangingPunct="1">
              <a:buFontTx/>
              <a:buNone/>
            </a:pPr>
            <a:r>
              <a:rPr lang="cs-CZ" sz="2400" b="1" u="sng" smtClean="0">
                <a:solidFill>
                  <a:srgbClr val="FF6600"/>
                </a:solidFill>
              </a:rPr>
              <a:t>Nechoď do školy pozdě!</a:t>
            </a:r>
          </a:p>
          <a:p>
            <a:pPr eaLnBrk="1" hangingPunct="1">
              <a:buFontTx/>
              <a:buNone/>
            </a:pPr>
            <a:r>
              <a:rPr lang="cs-CZ" sz="2400" b="1" u="sng" smtClean="0">
                <a:solidFill>
                  <a:schemeClr val="accent2"/>
                </a:solidFill>
              </a:rPr>
              <a:t>Co jsme měli za domácí úkol?</a:t>
            </a:r>
          </a:p>
          <a:p>
            <a:pPr eaLnBrk="1" hangingPunct="1">
              <a:buFontTx/>
              <a:buNone/>
            </a:pPr>
            <a:r>
              <a:rPr lang="cs-CZ" sz="2400" b="1" u="sng" smtClean="0">
                <a:solidFill>
                  <a:srgbClr val="FF6600"/>
                </a:solidFill>
              </a:rPr>
              <a:t>Seřaďte se děti!</a:t>
            </a:r>
          </a:p>
          <a:p>
            <a:pPr eaLnBrk="1" hangingPunct="1">
              <a:buFontTx/>
              <a:buNone/>
            </a:pPr>
            <a:r>
              <a:rPr lang="cs-CZ" sz="2400" b="1" u="sng" smtClean="0">
                <a:solidFill>
                  <a:schemeClr val="accent2"/>
                </a:solidFill>
              </a:rPr>
              <a:t>Kam dnes půjdeme?</a:t>
            </a:r>
          </a:p>
          <a:p>
            <a:pPr eaLnBrk="1" hangingPunct="1">
              <a:buFontTx/>
              <a:buNone/>
            </a:pPr>
            <a:r>
              <a:rPr lang="cs-CZ" sz="2400" b="1" u="sng" smtClean="0">
                <a:solidFill>
                  <a:srgbClr val="008000"/>
                </a:solidFill>
              </a:rPr>
              <a:t>Do školy chodím vždy včas.</a:t>
            </a:r>
          </a:p>
          <a:p>
            <a:pPr eaLnBrk="1" hangingPunct="1">
              <a:buFontTx/>
              <a:buNone/>
            </a:pPr>
            <a:r>
              <a:rPr lang="cs-CZ" sz="2400" b="1" u="sng" smtClean="0">
                <a:solidFill>
                  <a:srgbClr val="008000"/>
                </a:solidFill>
              </a:rPr>
              <a:t>Už vím, jak se mám chovat v přírodě.</a:t>
            </a:r>
          </a:p>
          <a:p>
            <a:pPr eaLnBrk="1" hangingPunct="1">
              <a:buFontTx/>
              <a:buNone/>
            </a:pPr>
            <a:r>
              <a:rPr lang="cs-CZ" sz="2400" b="1" u="sng" smtClean="0">
                <a:solidFill>
                  <a:schemeClr val="accent2"/>
                </a:solidFill>
              </a:rPr>
              <a:t>Už je ti lépe?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/>
            <a:r>
              <a:rPr lang="cs-CZ" sz="2400" b="1" smtClean="0"/>
              <a:t>Doplň správná slova do vět.</a:t>
            </a:r>
            <a:br>
              <a:rPr lang="cs-CZ" sz="2400" b="1" smtClean="0"/>
            </a:br>
            <a:r>
              <a:rPr lang="cs-CZ" sz="2400" b="1" smtClean="0"/>
              <a:t>Doplň správné znaménko za větou a věty urči:</a:t>
            </a:r>
            <a:br>
              <a:rPr lang="cs-CZ" sz="2400" b="1" smtClean="0"/>
            </a:br>
            <a:r>
              <a:rPr lang="cs-CZ" sz="2400" b="1" smtClean="0"/>
              <a:t>oznamovací věta (O),tázací věta(T),rozkazovací věta(R)</a:t>
            </a:r>
          </a:p>
        </p:txBody>
      </p:sp>
      <p:sp>
        <p:nvSpPr>
          <p:cNvPr id="20482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2800" b="1" smtClean="0"/>
              <a:t>Tatínek</a:t>
            </a:r>
            <a:r>
              <a:rPr lang="cs-CZ" smtClean="0"/>
              <a:t> </a:t>
            </a:r>
            <a:r>
              <a:rPr lang="cs-CZ" sz="2400" b="1" smtClean="0"/>
              <a:t>čte …………                               borůvky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Maminka vypráví ……….                          noviny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Spal jsi někdy ve ……………                    pero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Na obloze svítí ………….                           pohádky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Smaž rychle ………….                               zajíc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Podáš mi …………..                                   sluníčko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Rostou v lese ………..                               televizi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V lese nás vyplašil ………..                       sešit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Vrať mi hned ten ………..                          stanu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Dnes se nebudeš dívat na ……..              tabuli</a:t>
            </a: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2800" b="1" smtClean="0"/>
              <a:t>Tatínek</a:t>
            </a:r>
            <a:r>
              <a:rPr lang="cs-CZ" smtClean="0"/>
              <a:t> </a:t>
            </a:r>
            <a:r>
              <a:rPr lang="cs-CZ" sz="2400" b="1" smtClean="0"/>
              <a:t>čte </a:t>
            </a:r>
            <a:r>
              <a:rPr lang="cs-CZ" sz="2400" b="1" smtClean="0">
                <a:solidFill>
                  <a:srgbClr val="FF6600"/>
                </a:solidFill>
              </a:rPr>
              <a:t>noviny. (O)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Maminka vypráví </a:t>
            </a:r>
            <a:r>
              <a:rPr lang="cs-CZ" sz="2400" b="1" smtClean="0">
                <a:solidFill>
                  <a:srgbClr val="FF6600"/>
                </a:solidFill>
              </a:rPr>
              <a:t>pohádky. (O)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Spal jsi někdy ve </a:t>
            </a:r>
            <a:r>
              <a:rPr lang="cs-CZ" sz="2400" b="1" smtClean="0">
                <a:solidFill>
                  <a:srgbClr val="FF6600"/>
                </a:solidFill>
              </a:rPr>
              <a:t>stanu? (T)</a:t>
            </a:r>
            <a:r>
              <a:rPr lang="cs-CZ" sz="2400" b="1" smtClean="0"/>
              <a:t>                   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Na obloze svítí </a:t>
            </a:r>
            <a:r>
              <a:rPr lang="cs-CZ" sz="2400" b="1" smtClean="0">
                <a:solidFill>
                  <a:srgbClr val="FF6600"/>
                </a:solidFill>
              </a:rPr>
              <a:t>sluníčko. (O)</a:t>
            </a:r>
            <a:r>
              <a:rPr lang="cs-CZ" sz="2400" b="1" smtClean="0"/>
              <a:t>                           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Smaž rychle </a:t>
            </a:r>
            <a:r>
              <a:rPr lang="cs-CZ" sz="2400" b="1" smtClean="0">
                <a:solidFill>
                  <a:srgbClr val="FF6600"/>
                </a:solidFill>
              </a:rPr>
              <a:t>tabuli! (R)</a:t>
            </a:r>
            <a:r>
              <a:rPr lang="cs-CZ" sz="2400" b="1" smtClean="0"/>
              <a:t>                              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Podáš mi </a:t>
            </a:r>
            <a:r>
              <a:rPr lang="cs-CZ" sz="2400" b="1" smtClean="0">
                <a:solidFill>
                  <a:srgbClr val="FF6600"/>
                </a:solidFill>
              </a:rPr>
              <a:t>pero? (T)</a:t>
            </a:r>
            <a:r>
              <a:rPr lang="cs-CZ" sz="2400" b="1" smtClean="0"/>
              <a:t>                                  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Rostou v lese </a:t>
            </a:r>
            <a:r>
              <a:rPr lang="cs-CZ" sz="2400" b="1" smtClean="0">
                <a:solidFill>
                  <a:srgbClr val="FF6600"/>
                </a:solidFill>
              </a:rPr>
              <a:t>borůvky? (T)</a:t>
            </a:r>
            <a:r>
              <a:rPr lang="cs-CZ" sz="2400" b="1" smtClean="0"/>
              <a:t>                               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V lese nás vyplašil </a:t>
            </a:r>
            <a:r>
              <a:rPr lang="cs-CZ" sz="2400" b="1" smtClean="0">
                <a:solidFill>
                  <a:srgbClr val="FF6600"/>
                </a:solidFill>
              </a:rPr>
              <a:t>zajíc. (O)</a:t>
            </a:r>
            <a:r>
              <a:rPr lang="cs-CZ" sz="2400" b="1" smtClean="0"/>
              <a:t>                      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Vrať mi hned ten </a:t>
            </a:r>
            <a:r>
              <a:rPr lang="cs-CZ" sz="2400" b="1" smtClean="0">
                <a:solidFill>
                  <a:srgbClr val="FF6600"/>
                </a:solidFill>
              </a:rPr>
              <a:t>sešit! (R)</a:t>
            </a:r>
            <a:r>
              <a:rPr lang="cs-CZ" sz="2400" b="1" smtClean="0"/>
              <a:t>                          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Dnes se nebudeš dívat na </a:t>
            </a:r>
            <a:r>
              <a:rPr lang="cs-CZ" sz="2400" b="1" smtClean="0">
                <a:solidFill>
                  <a:srgbClr val="FF6600"/>
                </a:solidFill>
              </a:rPr>
              <a:t>televizi. (R)</a:t>
            </a:r>
            <a:r>
              <a:rPr lang="cs-CZ" sz="2400" b="1" smtClean="0"/>
              <a:t>             </a:t>
            </a: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/>
            <a:r>
              <a:rPr lang="cs-CZ" sz="2400" b="1" smtClean="0"/>
              <a:t>Odděl ve větách slova  svislou čarou a věty napiš. Spočítej počet slov v každé větě.</a:t>
            </a:r>
            <a:br>
              <a:rPr lang="cs-CZ" sz="2400" b="1" smtClean="0"/>
            </a:br>
            <a:r>
              <a:rPr lang="cs-CZ" sz="2400" b="1" smtClean="0"/>
              <a:t>Zeleně podtrhni věty oznamovací, modře věty tázací.</a:t>
            </a:r>
          </a:p>
        </p:txBody>
      </p:sp>
      <p:sp>
        <p:nvSpPr>
          <p:cNvPr id="22530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2400" b="1" smtClean="0"/>
              <a:t>Vleserostehodněhub. (  )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Zítrapojedemenavýlet. (  )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Pavelchodíbos. (  )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Maminkašlananákup. (  )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Půjdemednesseškoloudodivadla? (  )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MaléAničceseještěnechcespát. (  )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Kdejsibyltakdlouho? (  )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VprvnílavicisedíMartina. (  )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Kampůjdemezítra? (  )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Cobudemedělatdnesodpoledne? (  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2400" b="1" smtClean="0">
                <a:solidFill>
                  <a:srgbClr val="008000"/>
                </a:solidFill>
              </a:rPr>
              <a:t>V lese roste hodně hub.</a:t>
            </a:r>
            <a:r>
              <a:rPr lang="cs-CZ" sz="2400" b="1" smtClean="0"/>
              <a:t> ( </a:t>
            </a:r>
            <a:r>
              <a:rPr lang="cs-CZ" sz="2400" b="1" smtClean="0">
                <a:solidFill>
                  <a:srgbClr val="FF6600"/>
                </a:solidFill>
              </a:rPr>
              <a:t>5</a:t>
            </a:r>
            <a:r>
              <a:rPr lang="cs-CZ" sz="2400" b="1" smtClean="0"/>
              <a:t> )</a:t>
            </a:r>
          </a:p>
          <a:p>
            <a:pPr eaLnBrk="1" hangingPunct="1">
              <a:buFontTx/>
              <a:buNone/>
            </a:pPr>
            <a:r>
              <a:rPr lang="cs-CZ" sz="2400" b="1" smtClean="0">
                <a:solidFill>
                  <a:srgbClr val="008000"/>
                </a:solidFill>
              </a:rPr>
              <a:t>Zítra pojedeme na výlet.</a:t>
            </a:r>
            <a:r>
              <a:rPr lang="cs-CZ" sz="2400" b="1" smtClean="0"/>
              <a:t> ( </a:t>
            </a:r>
            <a:r>
              <a:rPr lang="cs-CZ" sz="2400" b="1" smtClean="0">
                <a:solidFill>
                  <a:srgbClr val="FF6600"/>
                </a:solidFill>
              </a:rPr>
              <a:t>4</a:t>
            </a:r>
            <a:r>
              <a:rPr lang="cs-CZ" sz="2400" b="1" smtClean="0"/>
              <a:t> )</a:t>
            </a:r>
          </a:p>
          <a:p>
            <a:pPr eaLnBrk="1" hangingPunct="1">
              <a:buFontTx/>
              <a:buNone/>
            </a:pPr>
            <a:r>
              <a:rPr lang="cs-CZ" sz="2400" b="1" smtClean="0">
                <a:solidFill>
                  <a:srgbClr val="008000"/>
                </a:solidFill>
              </a:rPr>
              <a:t>Pavel chodí bos.</a:t>
            </a:r>
            <a:r>
              <a:rPr lang="cs-CZ" sz="2400" b="1" smtClean="0"/>
              <a:t> ( </a:t>
            </a:r>
            <a:r>
              <a:rPr lang="cs-CZ" sz="2400" b="1" smtClean="0">
                <a:solidFill>
                  <a:srgbClr val="FF6600"/>
                </a:solidFill>
              </a:rPr>
              <a:t>3</a:t>
            </a:r>
            <a:r>
              <a:rPr lang="cs-CZ" sz="2400" b="1" smtClean="0"/>
              <a:t> )</a:t>
            </a:r>
          </a:p>
          <a:p>
            <a:pPr eaLnBrk="1" hangingPunct="1">
              <a:buFontTx/>
              <a:buNone/>
            </a:pPr>
            <a:r>
              <a:rPr lang="cs-CZ" sz="2400" b="1" smtClean="0">
                <a:solidFill>
                  <a:srgbClr val="008000"/>
                </a:solidFill>
              </a:rPr>
              <a:t>Maminka šla na nákup.</a:t>
            </a:r>
            <a:r>
              <a:rPr lang="cs-CZ" sz="2400" b="1" smtClean="0"/>
              <a:t> ( </a:t>
            </a:r>
            <a:r>
              <a:rPr lang="cs-CZ" sz="2400" b="1" smtClean="0">
                <a:solidFill>
                  <a:srgbClr val="FF6600"/>
                </a:solidFill>
              </a:rPr>
              <a:t>4</a:t>
            </a:r>
            <a:r>
              <a:rPr lang="cs-CZ" sz="2400" b="1" smtClean="0"/>
              <a:t> )</a:t>
            </a:r>
          </a:p>
          <a:p>
            <a:pPr eaLnBrk="1" hangingPunct="1">
              <a:buFontTx/>
              <a:buNone/>
            </a:pPr>
            <a:r>
              <a:rPr lang="cs-CZ" sz="2400" b="1" smtClean="0">
                <a:solidFill>
                  <a:schemeClr val="accent2"/>
                </a:solidFill>
              </a:rPr>
              <a:t>Půjdeme dnes se školou do divadla?</a:t>
            </a:r>
            <a:r>
              <a:rPr lang="cs-CZ" sz="2400" b="1" smtClean="0"/>
              <a:t> ( </a:t>
            </a:r>
            <a:r>
              <a:rPr lang="cs-CZ" sz="2400" b="1" smtClean="0">
                <a:solidFill>
                  <a:srgbClr val="FF6600"/>
                </a:solidFill>
              </a:rPr>
              <a:t>6</a:t>
            </a:r>
            <a:r>
              <a:rPr lang="cs-CZ" sz="2400" b="1" smtClean="0"/>
              <a:t> )</a:t>
            </a:r>
          </a:p>
          <a:p>
            <a:pPr eaLnBrk="1" hangingPunct="1">
              <a:buFontTx/>
              <a:buNone/>
            </a:pPr>
            <a:r>
              <a:rPr lang="cs-CZ" sz="2400" b="1" smtClean="0">
                <a:solidFill>
                  <a:srgbClr val="008000"/>
                </a:solidFill>
              </a:rPr>
              <a:t>Malé Aničce se ještě nechce spát.</a:t>
            </a:r>
            <a:r>
              <a:rPr lang="cs-CZ" sz="2400" b="1" smtClean="0"/>
              <a:t> ( </a:t>
            </a:r>
            <a:r>
              <a:rPr lang="cs-CZ" sz="2400" b="1" smtClean="0">
                <a:solidFill>
                  <a:srgbClr val="FF6600"/>
                </a:solidFill>
              </a:rPr>
              <a:t>6</a:t>
            </a:r>
            <a:r>
              <a:rPr lang="cs-CZ" sz="2400" b="1" smtClean="0"/>
              <a:t> )</a:t>
            </a:r>
          </a:p>
          <a:p>
            <a:pPr eaLnBrk="1" hangingPunct="1">
              <a:buFontTx/>
              <a:buNone/>
            </a:pPr>
            <a:r>
              <a:rPr lang="cs-CZ" sz="2400" b="1" smtClean="0">
                <a:solidFill>
                  <a:schemeClr val="accent2"/>
                </a:solidFill>
              </a:rPr>
              <a:t>Kde jsi byl tak dlouho?</a:t>
            </a:r>
            <a:r>
              <a:rPr lang="cs-CZ" sz="2400" b="1" smtClean="0"/>
              <a:t> ( </a:t>
            </a:r>
            <a:r>
              <a:rPr lang="cs-CZ" sz="2400" b="1" smtClean="0">
                <a:solidFill>
                  <a:srgbClr val="FF6600"/>
                </a:solidFill>
              </a:rPr>
              <a:t>5</a:t>
            </a:r>
            <a:r>
              <a:rPr lang="cs-CZ" sz="2400" b="1" smtClean="0"/>
              <a:t> )</a:t>
            </a:r>
          </a:p>
          <a:p>
            <a:pPr eaLnBrk="1" hangingPunct="1">
              <a:buFontTx/>
              <a:buNone/>
            </a:pPr>
            <a:r>
              <a:rPr lang="cs-CZ" sz="2400" b="1" smtClean="0">
                <a:solidFill>
                  <a:srgbClr val="008000"/>
                </a:solidFill>
              </a:rPr>
              <a:t>V první lavici sedí Martina.</a:t>
            </a:r>
            <a:r>
              <a:rPr lang="cs-CZ" sz="2400" b="1" smtClean="0"/>
              <a:t> ( </a:t>
            </a:r>
            <a:r>
              <a:rPr lang="cs-CZ" sz="2400" b="1" smtClean="0">
                <a:solidFill>
                  <a:srgbClr val="FF6600"/>
                </a:solidFill>
              </a:rPr>
              <a:t>5</a:t>
            </a:r>
            <a:r>
              <a:rPr lang="cs-CZ" sz="2400" b="1" smtClean="0"/>
              <a:t> )</a:t>
            </a:r>
          </a:p>
          <a:p>
            <a:pPr eaLnBrk="1" hangingPunct="1">
              <a:buFontTx/>
              <a:buNone/>
            </a:pPr>
            <a:r>
              <a:rPr lang="cs-CZ" sz="2400" b="1" smtClean="0">
                <a:solidFill>
                  <a:schemeClr val="accent2"/>
                </a:solidFill>
              </a:rPr>
              <a:t>Kam půjdeme zítra?</a:t>
            </a:r>
            <a:r>
              <a:rPr lang="cs-CZ" sz="2400" b="1" smtClean="0"/>
              <a:t> ( </a:t>
            </a:r>
            <a:r>
              <a:rPr lang="cs-CZ" sz="2400" b="1" smtClean="0">
                <a:solidFill>
                  <a:srgbClr val="FF6600"/>
                </a:solidFill>
              </a:rPr>
              <a:t>3</a:t>
            </a:r>
            <a:r>
              <a:rPr lang="cs-CZ" sz="2400" b="1" smtClean="0"/>
              <a:t> )</a:t>
            </a:r>
          </a:p>
          <a:p>
            <a:pPr eaLnBrk="1" hangingPunct="1">
              <a:buFontTx/>
              <a:buNone/>
            </a:pPr>
            <a:r>
              <a:rPr lang="cs-CZ" sz="2400" b="1" smtClean="0">
                <a:solidFill>
                  <a:schemeClr val="accent2"/>
                </a:solidFill>
              </a:rPr>
              <a:t>Co budeme dělat dnes odpoledne?</a:t>
            </a:r>
            <a:r>
              <a:rPr lang="cs-CZ" sz="2400" b="1" smtClean="0"/>
              <a:t> ( </a:t>
            </a:r>
            <a:r>
              <a:rPr lang="cs-CZ" sz="2400" b="1" smtClean="0">
                <a:solidFill>
                  <a:srgbClr val="FF6600"/>
                </a:solidFill>
              </a:rPr>
              <a:t>5</a:t>
            </a:r>
            <a:r>
              <a:rPr lang="cs-CZ" sz="2400" b="1" smtClean="0"/>
              <a:t> 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sz="3200" b="1" smtClean="0"/>
              <a:t>Citace a zdroje: vlastní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36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36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214</TotalTime>
  <Words>506</Words>
  <Application>Microsoft Office PowerPoint</Application>
  <PresentationFormat>On-screen Show (4:3)</PresentationFormat>
  <Paragraphs>86</Paragraphs>
  <Slides>12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5" baseType="lpstr">
      <vt:lpstr>Arial</vt:lpstr>
      <vt:lpstr>Calibri</vt:lpstr>
      <vt:lpstr>Výchozí návrh</vt:lpstr>
      <vt:lpstr>Snímek 1</vt:lpstr>
      <vt:lpstr>Anotace: druhy vět, slovo ve větě</vt:lpstr>
      <vt:lpstr>Druhy vět:</vt:lpstr>
      <vt:lpstr>Ztratila se znaménka za větami. Doplníš je? Na konci věty vyznač tečku, otazník nebo vykřičník.</vt:lpstr>
      <vt:lpstr>Snímek 5</vt:lpstr>
      <vt:lpstr>Uspořádej slova ve větách. Dopiš za větami správná znaménka. Větu rozkazovací podtrhni červeně, větu tázací modře a oznamovací větu zeleně.</vt:lpstr>
      <vt:lpstr>Snímek 7</vt:lpstr>
      <vt:lpstr>Doplň správná slova do vět. Doplň správné znaménko za větou a věty urči: oznamovací věta (O),tázací věta(T),rozkazovací věta(R)</vt:lpstr>
      <vt:lpstr>Snímek 9</vt:lpstr>
      <vt:lpstr>Odděl ve větách slova  svislou čarou a věty napiš. Spočítej počet slov v každé větě. Zeleně podtrhni věty oznamovací, modře věty tázací.</vt:lpstr>
      <vt:lpstr>Snímek 11</vt:lpstr>
      <vt:lpstr>Citace a zdroje: vlastní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COMFOR</dc:creator>
  <cp:lastModifiedBy>COMFOR</cp:lastModifiedBy>
  <cp:revision>8</cp:revision>
  <dcterms:created xsi:type="dcterms:W3CDTF">2013-03-24T07:31:46Z</dcterms:created>
  <dcterms:modified xsi:type="dcterms:W3CDTF">2013-05-22T15:28:54Z</dcterms:modified>
</cp:coreProperties>
</file>