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57" r:id="rId3"/>
    <p:sldId id="266" r:id="rId4"/>
    <p:sldId id="258" r:id="rId5"/>
    <p:sldId id="259" r:id="rId6"/>
    <p:sldId id="260" r:id="rId7"/>
    <p:sldId id="261" r:id="rId8"/>
    <p:sldId id="262" r:id="rId9"/>
    <p:sldId id="263" r:id="rId10"/>
    <p:sldId id="264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99"/>
    <a:srgbClr val="FF6600"/>
    <a:srgbClr val="ACF2AF"/>
    <a:srgbClr val="DAE3BB"/>
    <a:srgbClr val="B4B7EA"/>
    <a:srgbClr val="E2E1BD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9" d="100"/>
          <a:sy n="89" d="100"/>
        </p:scale>
        <p:origin x="-1032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#2" qsCatId="simple" csTypeId="urn:microsoft.com/office/officeart/2005/8/colors/accent1_2#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400" dirty="0" smtClean="0"/>
            <a:t>NÁZEV:</a:t>
          </a:r>
          <a:r>
            <a:rPr lang="cs-CZ" sz="1400" baseline="0" dirty="0" smtClean="0"/>
            <a:t> VY_12_Český jazyk_20_ Samohláska dlouhá,krátká ZŠ praktická, </a:t>
          </a:r>
        </a:p>
        <a:p>
          <a:pPr algn="l" rtl="0"/>
          <a:r>
            <a:rPr lang="cs-CZ" sz="1400" baseline="0" dirty="0" smtClean="0"/>
            <a:t>3-4r. </a:t>
          </a:r>
          <a:r>
            <a:rPr lang="cs-CZ" sz="1400" baseline="0" smtClean="0"/>
            <a:t>-</a:t>
          </a:r>
          <a:r>
            <a:rPr lang="cs-CZ" sz="1400" smtClean="0"/>
            <a:t>TÉMA</a:t>
          </a:r>
          <a:r>
            <a:rPr lang="cs-CZ" sz="1400" dirty="0" smtClean="0"/>
            <a:t>: Délky samohlásek</a:t>
          </a:r>
          <a:endParaRPr lang="cs-CZ" sz="14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Kopřivnice, Štramberská 189,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400" dirty="0" smtClean="0"/>
            <a:t>AUTOR: Mgr. Eliška Kopečná</a:t>
          </a:r>
        </a:p>
        <a:p>
          <a:pPr algn="l" rtl="0"/>
          <a:r>
            <a:rPr lang="cs-CZ" sz="1400" dirty="0" smtClean="0"/>
            <a:t>VYTVOŘENO: 8.3.2013</a:t>
          </a:r>
          <a:endParaRPr lang="cs-CZ" sz="14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 CZ. 1. 07 /1.4.00/21.1737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</dgm:pt>
    <dgm:pt modelId="{A52A0455-90FF-4808-ABD0-F02540D31D5A}" type="pres">
      <dgm:prSet presAssocID="{D1B46980-6531-4606-95E6-44980827E919}" presName="circle2" presStyleLbl="node1" presStyleIdx="1" presStyleCnt="4"/>
      <dgm:spPr/>
    </dgm:pt>
    <dgm:pt modelId="{6140AFEC-043D-4C43-A2F9-D0F5331DF3A3}" type="pres">
      <dgm:prSet presAssocID="{D1B46980-6531-4606-95E6-44980827E919}" presName="rect2" presStyleLbl="alignAcc1" presStyleIdx="1" presStyleCnt="4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4"/>
      <dgm:spPr/>
    </dgm:pt>
    <dgm:pt modelId="{313FC574-E1CD-4FB4-B054-0B805CE0447D}" type="pres">
      <dgm:prSet presAssocID="{B651F6E3-6281-48DB-9319-2AEAFDAE7572}" presName="circle3" presStyleLbl="node1" presStyleIdx="2" presStyleCnt="4"/>
      <dgm:spPr/>
    </dgm:pt>
    <dgm:pt modelId="{619D679B-A015-4ECF-8348-D1034C574F40}" type="pres">
      <dgm:prSet presAssocID="{B651F6E3-6281-48DB-9319-2AEAFDAE7572}" presName="rect3" presStyleLbl="alignAcc1" presStyleIdx="2" presStyleCnt="4"/>
      <dgm:spPr/>
      <dgm:t>
        <a:bodyPr/>
        <a:lstStyle/>
        <a:p>
          <a:endParaRPr lang="cs-CZ"/>
        </a:p>
      </dgm:t>
    </dgm:pt>
    <dgm:pt modelId="{E7F14C03-D67D-4A82-8887-4A41904268DD}" type="pres">
      <dgm:prSet presAssocID="{4C35D32F-0EAB-4CD7-82EE-45574DC2A586}" presName="vertSpace4" presStyleLbl="node1" presStyleIdx="2" presStyleCnt="4"/>
      <dgm:spPr/>
    </dgm:pt>
    <dgm:pt modelId="{D699FC7A-A1D1-4730-93D3-51E197A3376C}" type="pres">
      <dgm:prSet presAssocID="{4C35D32F-0EAB-4CD7-82EE-45574DC2A586}" presName="circle4" presStyleLbl="node1" presStyleIdx="3" presStyleCnt="4"/>
      <dgm:spPr/>
    </dgm:pt>
    <dgm:pt modelId="{66FE7F87-EA69-4EF8-86F8-F43548846DDB}" type="pres">
      <dgm:prSet presAssocID="{4C35D32F-0EAB-4CD7-82EE-45574DC2A586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F902384-A84A-417E-997B-6A372FB09A33}" type="pres">
      <dgm:prSet presAssocID="{4C35D32F-0EAB-4CD7-82EE-45574DC2A586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A220D18-992F-4F84-962E-845AB77D01AC}" type="presOf" srcId="{D1D4F407-5343-4D3F-B5B9-D407B03CAEB4}" destId="{D005CE8C-CC26-4C3E-AC11-E15060ECD759}" srcOrd="0" destOrd="0" presId="urn:microsoft.com/office/officeart/2005/8/layout/target3"/>
    <dgm:cxn modelId="{6574779D-E9CC-43D8-A9D5-B1D3A158E9D0}" type="presOf" srcId="{B651F6E3-6281-48DB-9319-2AEAFDAE7572}" destId="{6BB5E863-4638-4E1D-BFDE-399D028AC4ED}" srcOrd="1" destOrd="0" presId="urn:microsoft.com/office/officeart/2005/8/layout/target3"/>
    <dgm:cxn modelId="{2221FB34-310D-4638-ACAE-9ACC709E4926}" srcId="{757F3AB3-0718-4624-B441-E567A8F0AB56}" destId="{4C35D32F-0EAB-4CD7-82EE-45574DC2A586}" srcOrd="3" destOrd="0" parTransId="{A15F02C0-547C-48B3-9D05-E7F145EBF3C4}" sibTransId="{8C5711BF-38F0-4590-B6BC-B3119A33CA2E}"/>
    <dgm:cxn modelId="{E6B662EA-D5E7-4E3D-B520-D807147922A7}" type="presOf" srcId="{757F3AB3-0718-4624-B441-E567A8F0AB56}" destId="{333A1088-737F-45CB-B68E-254E46348037}" srcOrd="0" destOrd="0" presId="urn:microsoft.com/office/officeart/2005/8/layout/target3"/>
    <dgm:cxn modelId="{BA9A7331-D51C-4D6B-9207-3A34E3A41A1E}" type="presOf" srcId="{D1B46980-6531-4606-95E6-44980827E919}" destId="{2BE915AB-18AA-4053-B92C-3BFC9ED204BB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3C36A25-D1FA-4058-AB43-1C8A95751F5E}" type="presOf" srcId="{4C35D32F-0EAB-4CD7-82EE-45574DC2A586}" destId="{66FE7F87-EA69-4EF8-86F8-F43548846DDB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1D76DD44-29B3-4D79-8500-26F44C0DAA24}" type="presOf" srcId="{D1B46980-6531-4606-95E6-44980827E919}" destId="{6140AFEC-043D-4C43-A2F9-D0F5331DF3A3}" srcOrd="0" destOrd="0" presId="urn:microsoft.com/office/officeart/2005/8/layout/target3"/>
    <dgm:cxn modelId="{48B31F8D-54AF-4394-8A1E-A02F98848AD8}" type="presOf" srcId="{D1D4F407-5343-4D3F-B5B9-D407B03CAEB4}" destId="{AED2198E-93D5-4001-81B4-73124B309672}" srcOrd="1" destOrd="0" presId="urn:microsoft.com/office/officeart/2005/8/layout/target3"/>
    <dgm:cxn modelId="{E40A2D15-4B78-49F1-8D35-DB79E0AAA98C}" type="presOf" srcId="{B651F6E3-6281-48DB-9319-2AEAFDAE7572}" destId="{619D679B-A015-4ECF-8348-D1034C574F40}" srcOrd="0" destOrd="0" presId="urn:microsoft.com/office/officeart/2005/8/layout/target3"/>
    <dgm:cxn modelId="{77661638-0B87-41A7-93A3-B8A003ADCE0F}" type="presOf" srcId="{4C35D32F-0EAB-4CD7-82EE-45574DC2A586}" destId="{4F902384-A84A-417E-997B-6A372FB09A33}" srcOrd="1" destOrd="0" presId="urn:microsoft.com/office/officeart/2005/8/layout/target3"/>
    <dgm:cxn modelId="{7FD42B54-10CB-4391-A049-9911CE7EE7CC}" type="presParOf" srcId="{333A1088-737F-45CB-B68E-254E46348037}" destId="{F5ABB229-8D3B-4694-996A-96F23CF14429}" srcOrd="0" destOrd="0" presId="urn:microsoft.com/office/officeart/2005/8/layout/target3"/>
    <dgm:cxn modelId="{622EF37B-01D9-4C3D-A8C6-31DA40D9D474}" type="presParOf" srcId="{333A1088-737F-45CB-B68E-254E46348037}" destId="{F41139FD-01EE-4571-8B17-4FB00FC51163}" srcOrd="1" destOrd="0" presId="urn:microsoft.com/office/officeart/2005/8/layout/target3"/>
    <dgm:cxn modelId="{A6C7A223-ADC0-4E31-B0DE-5F411E07C700}" type="presParOf" srcId="{333A1088-737F-45CB-B68E-254E46348037}" destId="{D005CE8C-CC26-4C3E-AC11-E15060ECD759}" srcOrd="2" destOrd="0" presId="urn:microsoft.com/office/officeart/2005/8/layout/target3"/>
    <dgm:cxn modelId="{C02F4D64-B5F4-403F-B6D5-B3157DD987AB}" type="presParOf" srcId="{333A1088-737F-45CB-B68E-254E46348037}" destId="{2C702D82-9B77-49B7-9568-BB8EB47C3372}" srcOrd="3" destOrd="0" presId="urn:microsoft.com/office/officeart/2005/8/layout/target3"/>
    <dgm:cxn modelId="{97FEC45E-BE5F-43D7-A2DB-B9D9F8EF67BC}" type="presParOf" srcId="{333A1088-737F-45CB-B68E-254E46348037}" destId="{A52A0455-90FF-4808-ABD0-F02540D31D5A}" srcOrd="4" destOrd="0" presId="urn:microsoft.com/office/officeart/2005/8/layout/target3"/>
    <dgm:cxn modelId="{4657E6E0-145A-4BB7-BC42-6BD5F30BACFD}" type="presParOf" srcId="{333A1088-737F-45CB-B68E-254E46348037}" destId="{6140AFEC-043D-4C43-A2F9-D0F5331DF3A3}" srcOrd="5" destOrd="0" presId="urn:microsoft.com/office/officeart/2005/8/layout/target3"/>
    <dgm:cxn modelId="{41B2FA0F-8CA7-4784-921C-0C8811D4EEA7}" type="presParOf" srcId="{333A1088-737F-45CB-B68E-254E46348037}" destId="{9358AC05-5D7D-4327-9F80-1AD486AEA664}" srcOrd="6" destOrd="0" presId="urn:microsoft.com/office/officeart/2005/8/layout/target3"/>
    <dgm:cxn modelId="{FF00A528-EC53-40AE-B0D2-8192214EB9B6}" type="presParOf" srcId="{333A1088-737F-45CB-B68E-254E46348037}" destId="{313FC574-E1CD-4FB4-B054-0B805CE0447D}" srcOrd="7" destOrd="0" presId="urn:microsoft.com/office/officeart/2005/8/layout/target3"/>
    <dgm:cxn modelId="{A3B12444-3392-4968-BB6B-305035C65329}" type="presParOf" srcId="{333A1088-737F-45CB-B68E-254E46348037}" destId="{619D679B-A015-4ECF-8348-D1034C574F40}" srcOrd="8" destOrd="0" presId="urn:microsoft.com/office/officeart/2005/8/layout/target3"/>
    <dgm:cxn modelId="{5BB20E43-C3DE-415B-8348-394A5938F0B6}" type="presParOf" srcId="{333A1088-737F-45CB-B68E-254E46348037}" destId="{E7F14C03-D67D-4A82-8887-4A41904268DD}" srcOrd="9" destOrd="0" presId="urn:microsoft.com/office/officeart/2005/8/layout/target3"/>
    <dgm:cxn modelId="{CA5859E9-4F55-4FC3-B2B4-AF78DFDC9B56}" type="presParOf" srcId="{333A1088-737F-45CB-B68E-254E46348037}" destId="{D699FC7A-A1D1-4730-93D3-51E197A3376C}" srcOrd="10" destOrd="0" presId="urn:microsoft.com/office/officeart/2005/8/layout/target3"/>
    <dgm:cxn modelId="{F86EE3D2-A6ED-4E89-A33A-815896C85426}" type="presParOf" srcId="{333A1088-737F-45CB-B68E-254E46348037}" destId="{66FE7F87-EA69-4EF8-86F8-F43548846DDB}" srcOrd="11" destOrd="0" presId="urn:microsoft.com/office/officeart/2005/8/layout/target3"/>
    <dgm:cxn modelId="{6EF085D7-59C4-41EF-9CCD-6C5E6BCE6891}" type="presParOf" srcId="{333A1088-737F-45CB-B68E-254E46348037}" destId="{AED2198E-93D5-4001-81B4-73124B309672}" srcOrd="12" destOrd="0" presId="urn:microsoft.com/office/officeart/2005/8/layout/target3"/>
    <dgm:cxn modelId="{D5F88B24-7BD3-4D73-8472-BE4546017FA6}" type="presParOf" srcId="{333A1088-737F-45CB-B68E-254E46348037}" destId="{2BE915AB-18AA-4053-B92C-3BFC9ED204BB}" srcOrd="13" destOrd="0" presId="urn:microsoft.com/office/officeart/2005/8/layout/target3"/>
    <dgm:cxn modelId="{6B9DA928-A1EF-4D37-8870-6B9BA23369BC}" type="presParOf" srcId="{333A1088-737F-45CB-B68E-254E46348037}" destId="{6BB5E863-4638-4E1D-BFDE-399D028AC4ED}" srcOrd="14" destOrd="0" presId="urn:microsoft.com/office/officeart/2005/8/layout/target3"/>
    <dgm:cxn modelId="{641F0AEC-18A8-4798-8365-FEE18EA894D7}" type="presParOf" srcId="{333A1088-737F-45CB-B68E-254E46348037}" destId="{4F902384-A84A-417E-997B-6A372FB09A33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2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7D59497-B962-49FE-A661-F6B9BBEA26F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0E13A02-3C14-4F28-99B5-DDC59857364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2CB7353-30A9-4EFD-B26D-36712FD58BC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20652B6-DBD6-4F6A-86C4-3702BF19A38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2D66EA5-C989-40C5-BD8E-2859024718E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2CF877A-63C5-4065-9EBC-DA1D674CB26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C49E84F-FB9F-4A6B-AC23-25F02242198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56238F1-DD0C-40A2-BF80-65C0107C476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7B18A46-03BD-4EE8-8FA5-D747FD62B93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518DB46-5B41-47BF-AD2F-D7DCB7B9CE4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15C0EB6-4522-401F-8004-D2B2A8225BE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1D27D4F6-0EBF-4B71-ACA8-23BCC8EBA78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3314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13315" name="Obrázek 4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3200" b="1" smtClean="0"/>
              <a:t>Anotace: hláska, samohláska krátká, dlouhá</a:t>
            </a:r>
          </a:p>
        </p:txBody>
      </p:sp>
      <p:sp>
        <p:nvSpPr>
          <p:cNvPr id="14338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cs-CZ" sz="2400" smtClean="0"/>
              <a:t>Cvičení k ověření znalostí hlásek, určování délek samohlásek, rozlišení mezi krátkou a dlouhou samohláskou, opravování chyb v délkách samohlásek.</a:t>
            </a:r>
          </a:p>
          <a:p>
            <a:pPr eaLnBrk="1" hangingPunct="1">
              <a:buFontTx/>
              <a:buNone/>
            </a:pPr>
            <a:r>
              <a:rPr lang="cs-CZ" sz="2400" smtClean="0"/>
              <a:t>Pilotáží bylo ověřeno, že všechny úkoly jsou pro žáky srozumitelné a vedou k ověření jejich znalostí.</a:t>
            </a:r>
          </a:p>
          <a:p>
            <a:pPr eaLnBrk="1" hangingPunct="1">
              <a:buFontTx/>
              <a:buNone/>
            </a:pPr>
            <a:r>
              <a:rPr lang="cs-CZ" sz="2400" smtClean="0"/>
              <a:t>Úkoly lze využít jak pro skupinovou práci žáků tak samostatnou práci – přepis jednotlivých úkolů do sešitu, společná kontrola správnosti.</a:t>
            </a:r>
          </a:p>
          <a:p>
            <a:pPr eaLnBrk="1" hangingPunct="1">
              <a:buFontTx/>
              <a:buNone/>
            </a:pPr>
            <a:r>
              <a:rPr lang="cs-CZ" sz="2400" smtClean="0"/>
              <a:t>Úkoly vedou k rozvoji čtenářských dovedností,orientace v textu a rozvoji slovní zásoby.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Rectangle 4"/>
          <p:cNvSpPr>
            <a:spLocks noGrp="1" noChangeArrowheads="1"/>
          </p:cNvSpPr>
          <p:nvPr>
            <p:ph type="title" idx="4294967295"/>
          </p:nvPr>
        </p:nvSpPr>
        <p:spPr>
          <a:solidFill>
            <a:schemeClr val="accent1"/>
          </a:solidFill>
        </p:spPr>
        <p:txBody>
          <a:bodyPr/>
          <a:lstStyle/>
          <a:p>
            <a:r>
              <a:rPr lang="cs-CZ" sz="3600" b="1" smtClean="0"/>
              <a:t>Samohlásky:</a:t>
            </a:r>
          </a:p>
        </p:txBody>
      </p:sp>
      <p:sp>
        <p:nvSpPr>
          <p:cNvPr id="15362" name="Rectangle 5"/>
          <p:cNvSpPr>
            <a:spLocks noGrp="1" noChangeArrowheads="1"/>
          </p:cNvSpPr>
          <p:nvPr>
            <p:ph type="body" idx="4294967295"/>
          </p:nvPr>
        </p:nvSpPr>
        <p:spPr>
          <a:solidFill>
            <a:schemeClr val="accent1"/>
          </a:solidFill>
        </p:spPr>
        <p:txBody>
          <a:bodyPr/>
          <a:lstStyle/>
          <a:p>
            <a:pPr>
              <a:buFontTx/>
              <a:buNone/>
            </a:pPr>
            <a:r>
              <a:rPr lang="cs-CZ" sz="4000" b="1" smtClean="0"/>
              <a:t>krátké –</a:t>
            </a:r>
            <a:r>
              <a:rPr lang="cs-CZ" smtClean="0"/>
              <a:t>     </a:t>
            </a:r>
            <a:r>
              <a:rPr lang="cs-CZ" sz="4000" b="1" smtClean="0">
                <a:solidFill>
                  <a:srgbClr val="FF6600"/>
                </a:solidFill>
              </a:rPr>
              <a:t>a    e    i    y    o     u</a:t>
            </a:r>
          </a:p>
          <a:p>
            <a:pPr>
              <a:buFontTx/>
              <a:buNone/>
            </a:pPr>
            <a:endParaRPr lang="cs-CZ" sz="4000" b="1" smtClean="0"/>
          </a:p>
          <a:p>
            <a:pPr>
              <a:buFontTx/>
              <a:buNone/>
            </a:pPr>
            <a:r>
              <a:rPr lang="cs-CZ" sz="4000" b="1" smtClean="0"/>
              <a:t>dlouhé -   </a:t>
            </a:r>
            <a:r>
              <a:rPr lang="cs-CZ" sz="4000" b="1" smtClean="0">
                <a:solidFill>
                  <a:srgbClr val="FF6600"/>
                </a:solidFill>
              </a:rPr>
              <a:t>á    é    í     ý     ó    ú   ů</a:t>
            </a:r>
            <a:r>
              <a:rPr lang="cs-CZ" sz="4000" b="1" smtClean="0"/>
              <a:t> </a:t>
            </a:r>
            <a:endParaRPr lang="cs-CZ" smtClean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Rectangle 2"/>
          <p:cNvSpPr>
            <a:spLocks noGrp="1" noChangeArrowheads="1"/>
          </p:cNvSpPr>
          <p:nvPr>
            <p:ph type="title"/>
          </p:nvPr>
        </p:nvSpPr>
        <p:spPr>
          <a:solidFill>
            <a:schemeClr val="accent1"/>
          </a:solidFill>
        </p:spPr>
        <p:txBody>
          <a:bodyPr/>
          <a:lstStyle/>
          <a:p>
            <a:pPr eaLnBrk="1" hangingPunct="1"/>
            <a:r>
              <a:rPr lang="cs-CZ" sz="3600" b="1" smtClean="0"/>
              <a:t>Spoj hlásky do slov a slova napiš:</a:t>
            </a:r>
          </a:p>
        </p:txBody>
      </p:sp>
      <p:sp>
        <p:nvSpPr>
          <p:cNvPr id="16386" name="Rectangle 5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16387" name="Rectangle 4"/>
          <p:cNvSpPr>
            <a:spLocks noChangeArrowheads="1"/>
          </p:cNvSpPr>
          <p:nvPr/>
        </p:nvSpPr>
        <p:spPr bwMode="auto">
          <a:xfrm>
            <a:off x="684213" y="1989138"/>
            <a:ext cx="3816350" cy="576262"/>
          </a:xfrm>
          <a:prstGeom prst="rect">
            <a:avLst/>
          </a:prstGeom>
          <a:solidFill>
            <a:srgbClr val="E2E1BD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b="1"/>
              <a:t>k- o - r – p – i – e – t – a - n</a:t>
            </a:r>
          </a:p>
        </p:txBody>
      </p:sp>
      <p:sp>
        <p:nvSpPr>
          <p:cNvPr id="16388" name="Rectangle 6"/>
          <p:cNvSpPr>
            <a:spLocks noChangeArrowheads="1"/>
          </p:cNvSpPr>
          <p:nvPr/>
        </p:nvSpPr>
        <p:spPr bwMode="auto">
          <a:xfrm>
            <a:off x="684213" y="2852738"/>
            <a:ext cx="3816350" cy="504825"/>
          </a:xfrm>
          <a:prstGeom prst="rect">
            <a:avLst/>
          </a:prstGeom>
          <a:solidFill>
            <a:srgbClr val="B4B7EA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b="1"/>
              <a:t>k– š – o – a - l</a:t>
            </a:r>
          </a:p>
        </p:txBody>
      </p:sp>
      <p:sp>
        <p:nvSpPr>
          <p:cNvPr id="16389" name="Rectangle 7"/>
          <p:cNvSpPr>
            <a:spLocks noChangeArrowheads="1"/>
          </p:cNvSpPr>
          <p:nvPr/>
        </p:nvSpPr>
        <p:spPr bwMode="auto">
          <a:xfrm>
            <a:off x="684213" y="3573463"/>
            <a:ext cx="3743325" cy="576262"/>
          </a:xfrm>
          <a:prstGeom prst="rect">
            <a:avLst/>
          </a:prstGeom>
          <a:solidFill>
            <a:schemeClr val="hlink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b="1"/>
              <a:t>Í – s – m – p – e – o – n </a:t>
            </a:r>
          </a:p>
        </p:txBody>
      </p:sp>
      <p:sp>
        <p:nvSpPr>
          <p:cNvPr id="16390" name="Rectangle 8"/>
          <p:cNvSpPr>
            <a:spLocks noChangeArrowheads="1"/>
          </p:cNvSpPr>
          <p:nvPr/>
        </p:nvSpPr>
        <p:spPr bwMode="auto">
          <a:xfrm>
            <a:off x="684213" y="4292600"/>
            <a:ext cx="3794125" cy="576263"/>
          </a:xfrm>
          <a:prstGeom prst="rect">
            <a:avLst/>
          </a:prstGeom>
          <a:solidFill>
            <a:srgbClr val="ACF2A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b="1"/>
              <a:t>O – r – k – m – t – o - a</a:t>
            </a:r>
            <a:r>
              <a:rPr lang="cs-CZ"/>
              <a:t> </a:t>
            </a:r>
          </a:p>
        </p:txBody>
      </p:sp>
      <p:sp>
        <p:nvSpPr>
          <p:cNvPr id="16391" name="Rectangle 9"/>
          <p:cNvSpPr>
            <a:spLocks noChangeArrowheads="1"/>
          </p:cNvSpPr>
          <p:nvPr/>
        </p:nvSpPr>
        <p:spPr bwMode="auto">
          <a:xfrm>
            <a:off x="611188" y="5013325"/>
            <a:ext cx="3743325" cy="647700"/>
          </a:xfrm>
          <a:prstGeom prst="rect">
            <a:avLst/>
          </a:prstGeom>
          <a:solidFill>
            <a:srgbClr val="FFCC99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b="1"/>
              <a:t>v – ě – k – i – t – a - n</a:t>
            </a:r>
          </a:p>
        </p:txBody>
      </p:sp>
      <p:sp>
        <p:nvSpPr>
          <p:cNvPr id="16392" name="Rectangle 10"/>
          <p:cNvSpPr>
            <a:spLocks noChangeArrowheads="1"/>
          </p:cNvSpPr>
          <p:nvPr/>
        </p:nvSpPr>
        <p:spPr bwMode="auto">
          <a:xfrm>
            <a:off x="4643438" y="1989138"/>
            <a:ext cx="3743325" cy="503237"/>
          </a:xfrm>
          <a:prstGeom prst="rect">
            <a:avLst/>
          </a:prstGeom>
          <a:solidFill>
            <a:schemeClr val="hlink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b="1"/>
              <a:t>s – t – p – r – ý – k – e - n</a:t>
            </a:r>
          </a:p>
        </p:txBody>
      </p:sp>
      <p:sp>
        <p:nvSpPr>
          <p:cNvPr id="16393" name="Rectangle 11"/>
          <p:cNvSpPr>
            <a:spLocks noChangeArrowheads="1"/>
          </p:cNvSpPr>
          <p:nvPr/>
        </p:nvSpPr>
        <p:spPr bwMode="auto">
          <a:xfrm>
            <a:off x="4716463" y="2781300"/>
            <a:ext cx="3743325" cy="576263"/>
          </a:xfrm>
          <a:prstGeom prst="rect">
            <a:avLst/>
          </a:prstGeom>
          <a:solidFill>
            <a:srgbClr val="FFCC99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b="1"/>
              <a:t>s - í – c – m - ě</a:t>
            </a:r>
          </a:p>
        </p:txBody>
      </p:sp>
      <p:sp>
        <p:nvSpPr>
          <p:cNvPr id="16394" name="Rectangle 12"/>
          <p:cNvSpPr>
            <a:spLocks noChangeArrowheads="1"/>
          </p:cNvSpPr>
          <p:nvPr/>
        </p:nvSpPr>
        <p:spPr bwMode="auto">
          <a:xfrm>
            <a:off x="4716463" y="3500438"/>
            <a:ext cx="3743325" cy="649287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b="1"/>
              <a:t>d – e – k – a – ř – k – n - í</a:t>
            </a:r>
          </a:p>
        </p:txBody>
      </p:sp>
      <p:sp>
        <p:nvSpPr>
          <p:cNvPr id="16395" name="Rectangle 13"/>
          <p:cNvSpPr>
            <a:spLocks noChangeArrowheads="1"/>
          </p:cNvSpPr>
          <p:nvPr/>
        </p:nvSpPr>
        <p:spPr bwMode="auto">
          <a:xfrm>
            <a:off x="4716463" y="4292600"/>
            <a:ext cx="3743325" cy="554038"/>
          </a:xfrm>
          <a:prstGeom prst="rect">
            <a:avLst/>
          </a:prstGeom>
          <a:solidFill>
            <a:srgbClr val="B4B7EA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b="1"/>
              <a:t>n – í – k – d – e – š - t</a:t>
            </a:r>
          </a:p>
        </p:txBody>
      </p:sp>
      <p:sp>
        <p:nvSpPr>
          <p:cNvPr id="16396" name="Rectangle 14"/>
          <p:cNvSpPr>
            <a:spLocks noChangeArrowheads="1"/>
          </p:cNvSpPr>
          <p:nvPr/>
        </p:nvSpPr>
        <p:spPr bwMode="auto">
          <a:xfrm>
            <a:off x="4716463" y="5013325"/>
            <a:ext cx="3743325" cy="576263"/>
          </a:xfrm>
          <a:prstGeom prst="rect">
            <a:avLst/>
          </a:prstGeom>
          <a:solidFill>
            <a:srgbClr val="E2E1BD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b="1"/>
              <a:t>p – e – s – k – a – n – í - k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17410" name="Rectangle 4"/>
          <p:cNvSpPr>
            <a:spLocks noChangeArrowheads="1"/>
          </p:cNvSpPr>
          <p:nvPr/>
        </p:nvSpPr>
        <p:spPr bwMode="auto">
          <a:xfrm>
            <a:off x="684213" y="1989138"/>
            <a:ext cx="3816350" cy="576262"/>
          </a:xfrm>
          <a:prstGeom prst="rect">
            <a:avLst/>
          </a:prstGeom>
          <a:solidFill>
            <a:srgbClr val="E2E1BD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3200" b="1"/>
              <a:t>kopretina</a:t>
            </a:r>
          </a:p>
        </p:txBody>
      </p:sp>
      <p:sp>
        <p:nvSpPr>
          <p:cNvPr id="17411" name="Rectangle 5"/>
          <p:cNvSpPr>
            <a:spLocks noChangeArrowheads="1"/>
          </p:cNvSpPr>
          <p:nvPr/>
        </p:nvSpPr>
        <p:spPr bwMode="auto">
          <a:xfrm>
            <a:off x="611188" y="2852738"/>
            <a:ext cx="3889375" cy="504825"/>
          </a:xfrm>
          <a:prstGeom prst="rect">
            <a:avLst/>
          </a:prstGeom>
          <a:solidFill>
            <a:srgbClr val="B4B7EA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3200" b="1"/>
              <a:t>škola</a:t>
            </a:r>
          </a:p>
        </p:txBody>
      </p:sp>
      <p:sp>
        <p:nvSpPr>
          <p:cNvPr id="17412" name="Rectangle 6"/>
          <p:cNvSpPr>
            <a:spLocks noChangeArrowheads="1"/>
          </p:cNvSpPr>
          <p:nvPr/>
        </p:nvSpPr>
        <p:spPr bwMode="auto">
          <a:xfrm>
            <a:off x="684213" y="3573463"/>
            <a:ext cx="3743325" cy="576262"/>
          </a:xfrm>
          <a:prstGeom prst="rect">
            <a:avLst/>
          </a:prstGeom>
          <a:solidFill>
            <a:schemeClr val="hlink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3200" b="1"/>
              <a:t>písmeno</a:t>
            </a:r>
          </a:p>
        </p:txBody>
      </p:sp>
      <p:sp>
        <p:nvSpPr>
          <p:cNvPr id="17413" name="Rectangle 7"/>
          <p:cNvSpPr>
            <a:spLocks noChangeArrowheads="1"/>
          </p:cNvSpPr>
          <p:nvPr/>
        </p:nvSpPr>
        <p:spPr bwMode="auto">
          <a:xfrm>
            <a:off x="684213" y="4292600"/>
            <a:ext cx="3794125" cy="576263"/>
          </a:xfrm>
          <a:prstGeom prst="rect">
            <a:avLst/>
          </a:prstGeom>
          <a:solidFill>
            <a:srgbClr val="ACF2A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3200" b="1"/>
              <a:t>motorka</a:t>
            </a:r>
          </a:p>
        </p:txBody>
      </p:sp>
      <p:sp>
        <p:nvSpPr>
          <p:cNvPr id="17414" name="Rectangle 8"/>
          <p:cNvSpPr>
            <a:spLocks noChangeArrowheads="1"/>
          </p:cNvSpPr>
          <p:nvPr/>
        </p:nvSpPr>
        <p:spPr bwMode="auto">
          <a:xfrm>
            <a:off x="611188" y="5013325"/>
            <a:ext cx="3743325" cy="647700"/>
          </a:xfrm>
          <a:prstGeom prst="rect">
            <a:avLst/>
          </a:prstGeom>
          <a:solidFill>
            <a:srgbClr val="FFCC99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3200" b="1"/>
              <a:t>květina</a:t>
            </a:r>
          </a:p>
        </p:txBody>
      </p:sp>
      <p:sp>
        <p:nvSpPr>
          <p:cNvPr id="17415" name="Rectangle 9"/>
          <p:cNvSpPr>
            <a:spLocks noChangeArrowheads="1"/>
          </p:cNvSpPr>
          <p:nvPr/>
        </p:nvSpPr>
        <p:spPr bwMode="auto">
          <a:xfrm>
            <a:off x="4643438" y="1989138"/>
            <a:ext cx="3743325" cy="503237"/>
          </a:xfrm>
          <a:prstGeom prst="rect">
            <a:avLst/>
          </a:prstGeom>
          <a:solidFill>
            <a:schemeClr val="hlink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3200" b="1"/>
              <a:t>prstýnek</a:t>
            </a:r>
          </a:p>
        </p:txBody>
      </p:sp>
      <p:sp>
        <p:nvSpPr>
          <p:cNvPr id="17416" name="Rectangle 10"/>
          <p:cNvSpPr>
            <a:spLocks noChangeArrowheads="1"/>
          </p:cNvSpPr>
          <p:nvPr/>
        </p:nvSpPr>
        <p:spPr bwMode="auto">
          <a:xfrm>
            <a:off x="4716463" y="2781300"/>
            <a:ext cx="3743325" cy="576263"/>
          </a:xfrm>
          <a:prstGeom prst="rect">
            <a:avLst/>
          </a:prstGeom>
          <a:solidFill>
            <a:srgbClr val="FFCC99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3200" b="1"/>
              <a:t>měsíc</a:t>
            </a:r>
          </a:p>
        </p:txBody>
      </p:sp>
      <p:sp>
        <p:nvSpPr>
          <p:cNvPr id="17417" name="Rectangle 11"/>
          <p:cNvSpPr>
            <a:spLocks noChangeArrowheads="1"/>
          </p:cNvSpPr>
          <p:nvPr/>
        </p:nvSpPr>
        <p:spPr bwMode="auto">
          <a:xfrm>
            <a:off x="4716463" y="3500438"/>
            <a:ext cx="3743325" cy="649287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3200" b="1"/>
              <a:t>kadeřník</a:t>
            </a:r>
          </a:p>
        </p:txBody>
      </p:sp>
      <p:sp>
        <p:nvSpPr>
          <p:cNvPr id="17418" name="Rectangle 12"/>
          <p:cNvSpPr>
            <a:spLocks noChangeArrowheads="1"/>
          </p:cNvSpPr>
          <p:nvPr/>
        </p:nvSpPr>
        <p:spPr bwMode="auto">
          <a:xfrm>
            <a:off x="4716463" y="4292600"/>
            <a:ext cx="3743325" cy="554038"/>
          </a:xfrm>
          <a:prstGeom prst="rect">
            <a:avLst/>
          </a:prstGeom>
          <a:solidFill>
            <a:srgbClr val="B4B7EA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3200" b="1"/>
              <a:t>deštník</a:t>
            </a:r>
          </a:p>
        </p:txBody>
      </p:sp>
      <p:sp>
        <p:nvSpPr>
          <p:cNvPr id="17419" name="Rectangle 13"/>
          <p:cNvSpPr>
            <a:spLocks noChangeArrowheads="1"/>
          </p:cNvSpPr>
          <p:nvPr/>
        </p:nvSpPr>
        <p:spPr bwMode="auto">
          <a:xfrm>
            <a:off x="4716463" y="5013325"/>
            <a:ext cx="3743325" cy="576263"/>
          </a:xfrm>
          <a:prstGeom prst="rect">
            <a:avLst/>
          </a:prstGeom>
          <a:solidFill>
            <a:srgbClr val="E2E1BD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3200" b="1"/>
              <a:t>kapesník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Rectangle 2"/>
          <p:cNvSpPr>
            <a:spLocks noGrp="1" noChangeArrowheads="1"/>
          </p:cNvSpPr>
          <p:nvPr>
            <p:ph type="title"/>
          </p:nvPr>
        </p:nvSpPr>
        <p:spPr>
          <a:solidFill>
            <a:schemeClr val="accent1"/>
          </a:solidFill>
        </p:spPr>
        <p:txBody>
          <a:bodyPr/>
          <a:lstStyle/>
          <a:p>
            <a:pPr eaLnBrk="1" hangingPunct="1"/>
            <a:r>
              <a:rPr lang="cs-CZ" sz="3200" b="1" smtClean="0"/>
              <a:t>Doplň správnou délku samohlásek</a:t>
            </a:r>
            <a:br>
              <a:rPr lang="cs-CZ" sz="3200" b="1" smtClean="0"/>
            </a:br>
            <a:r>
              <a:rPr lang="cs-CZ" sz="3200" b="1" smtClean="0"/>
              <a:t>a – á, e – é, i – í, y – ý, o – ó, u - ú</a:t>
            </a:r>
          </a:p>
        </p:txBody>
      </p:sp>
      <p:sp>
        <p:nvSpPr>
          <p:cNvPr id="18434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chemeClr val="accent1"/>
          </a:solidFill>
        </p:spPr>
        <p:txBody>
          <a:bodyPr/>
          <a:lstStyle/>
          <a:p>
            <a:pPr eaLnBrk="1" hangingPunct="1">
              <a:buFontTx/>
              <a:buNone/>
            </a:pPr>
            <a:r>
              <a:rPr lang="cs-CZ" b="1" smtClean="0"/>
              <a:t>Hluboka řeka, bila kočička, vesela </a:t>
            </a:r>
          </a:p>
          <a:p>
            <a:pPr eaLnBrk="1" hangingPunct="1">
              <a:buFontTx/>
              <a:buNone/>
            </a:pPr>
            <a:r>
              <a:rPr lang="cs-CZ" b="1" smtClean="0"/>
              <a:t>holčička, šeda myška, hezka teta,</a:t>
            </a:r>
          </a:p>
          <a:p>
            <a:pPr eaLnBrk="1" hangingPunct="1">
              <a:buFontTx/>
              <a:buNone/>
            </a:pPr>
            <a:r>
              <a:rPr lang="cs-CZ" b="1" smtClean="0"/>
              <a:t>uzka lavka, hrava mama, hodna babička,</a:t>
            </a:r>
          </a:p>
          <a:p>
            <a:pPr eaLnBrk="1" hangingPunct="1">
              <a:buFontTx/>
              <a:buNone/>
            </a:pPr>
            <a:r>
              <a:rPr lang="cs-CZ" b="1" smtClean="0"/>
              <a:t>lina Miša, vyborna buchta, vesela Jiřina,</a:t>
            </a:r>
          </a:p>
          <a:p>
            <a:pPr eaLnBrk="1" hangingPunct="1">
              <a:buFontTx/>
              <a:buNone/>
            </a:pPr>
            <a:r>
              <a:rPr lang="cs-CZ" b="1" smtClean="0"/>
              <a:t>uzka bota, fotbalovy zapas, dlouhy vylet,</a:t>
            </a:r>
          </a:p>
          <a:p>
            <a:pPr eaLnBrk="1" hangingPunct="1">
              <a:buFontTx/>
              <a:buNone/>
            </a:pPr>
            <a:r>
              <a:rPr lang="cs-CZ" b="1" smtClean="0"/>
              <a:t>těžky ukol, přani k narozeninam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chemeClr val="accent1"/>
          </a:solidFill>
        </p:spPr>
        <p:txBody>
          <a:bodyPr/>
          <a:lstStyle/>
          <a:p>
            <a:pPr eaLnBrk="1" hangingPunct="1">
              <a:buFontTx/>
              <a:buNone/>
            </a:pPr>
            <a:r>
              <a:rPr lang="cs-CZ" b="1" smtClean="0"/>
              <a:t>Hlubok</a:t>
            </a:r>
            <a:r>
              <a:rPr lang="cs-CZ" b="1" smtClean="0">
                <a:solidFill>
                  <a:srgbClr val="FF6600"/>
                </a:solidFill>
              </a:rPr>
              <a:t>á</a:t>
            </a:r>
            <a:r>
              <a:rPr lang="cs-CZ" b="1" smtClean="0"/>
              <a:t> řeka, b</a:t>
            </a:r>
            <a:r>
              <a:rPr lang="cs-CZ" b="1" smtClean="0">
                <a:solidFill>
                  <a:srgbClr val="FF6600"/>
                </a:solidFill>
              </a:rPr>
              <a:t>í</a:t>
            </a:r>
            <a:r>
              <a:rPr lang="cs-CZ" b="1" smtClean="0"/>
              <a:t>l</a:t>
            </a:r>
            <a:r>
              <a:rPr lang="cs-CZ" b="1" smtClean="0">
                <a:solidFill>
                  <a:srgbClr val="FF6600"/>
                </a:solidFill>
              </a:rPr>
              <a:t>á</a:t>
            </a:r>
            <a:r>
              <a:rPr lang="cs-CZ" b="1" smtClean="0"/>
              <a:t> kočička, vesel</a:t>
            </a:r>
            <a:r>
              <a:rPr lang="cs-CZ" b="1" smtClean="0">
                <a:solidFill>
                  <a:srgbClr val="FF6600"/>
                </a:solidFill>
              </a:rPr>
              <a:t>á</a:t>
            </a:r>
            <a:r>
              <a:rPr lang="cs-CZ" b="1" smtClean="0"/>
              <a:t> </a:t>
            </a:r>
          </a:p>
          <a:p>
            <a:pPr eaLnBrk="1" hangingPunct="1">
              <a:buFontTx/>
              <a:buNone/>
            </a:pPr>
            <a:r>
              <a:rPr lang="cs-CZ" b="1" smtClean="0"/>
              <a:t>holčička, šed</a:t>
            </a:r>
            <a:r>
              <a:rPr lang="cs-CZ" b="1" smtClean="0">
                <a:solidFill>
                  <a:srgbClr val="FF6600"/>
                </a:solidFill>
              </a:rPr>
              <a:t>á</a:t>
            </a:r>
            <a:r>
              <a:rPr lang="cs-CZ" b="1" smtClean="0"/>
              <a:t> myška, hezk</a:t>
            </a:r>
            <a:r>
              <a:rPr lang="cs-CZ" b="1" smtClean="0">
                <a:solidFill>
                  <a:srgbClr val="FF6600"/>
                </a:solidFill>
              </a:rPr>
              <a:t>á</a:t>
            </a:r>
            <a:r>
              <a:rPr lang="cs-CZ" b="1" smtClean="0"/>
              <a:t> teta,</a:t>
            </a:r>
          </a:p>
          <a:p>
            <a:pPr eaLnBrk="1" hangingPunct="1">
              <a:buFontTx/>
              <a:buNone/>
            </a:pPr>
            <a:r>
              <a:rPr lang="cs-CZ" b="1" smtClean="0">
                <a:solidFill>
                  <a:srgbClr val="FF6600"/>
                </a:solidFill>
              </a:rPr>
              <a:t>ú</a:t>
            </a:r>
            <a:r>
              <a:rPr lang="cs-CZ" b="1" smtClean="0"/>
              <a:t>zk</a:t>
            </a:r>
            <a:r>
              <a:rPr lang="cs-CZ" b="1" smtClean="0">
                <a:solidFill>
                  <a:srgbClr val="FF6600"/>
                </a:solidFill>
              </a:rPr>
              <a:t>á</a:t>
            </a:r>
            <a:r>
              <a:rPr lang="cs-CZ" b="1" smtClean="0"/>
              <a:t> l</a:t>
            </a:r>
            <a:r>
              <a:rPr lang="cs-CZ" b="1" smtClean="0">
                <a:solidFill>
                  <a:srgbClr val="FF6600"/>
                </a:solidFill>
              </a:rPr>
              <a:t>á</a:t>
            </a:r>
            <a:r>
              <a:rPr lang="cs-CZ" b="1" smtClean="0"/>
              <a:t>vka, hrav</a:t>
            </a:r>
            <a:r>
              <a:rPr lang="cs-CZ" b="1" smtClean="0">
                <a:solidFill>
                  <a:srgbClr val="FF6600"/>
                </a:solidFill>
              </a:rPr>
              <a:t>á</a:t>
            </a:r>
            <a:r>
              <a:rPr lang="cs-CZ" b="1" smtClean="0"/>
              <a:t> m</a:t>
            </a:r>
            <a:r>
              <a:rPr lang="cs-CZ" b="1" smtClean="0">
                <a:solidFill>
                  <a:srgbClr val="FF6600"/>
                </a:solidFill>
              </a:rPr>
              <a:t>á</a:t>
            </a:r>
            <a:r>
              <a:rPr lang="cs-CZ" b="1" smtClean="0"/>
              <a:t>ma, hodn</a:t>
            </a:r>
            <a:r>
              <a:rPr lang="cs-CZ" b="1" smtClean="0">
                <a:solidFill>
                  <a:srgbClr val="FF6600"/>
                </a:solidFill>
              </a:rPr>
              <a:t>á</a:t>
            </a:r>
            <a:r>
              <a:rPr lang="cs-CZ" b="1" smtClean="0"/>
              <a:t> babička,</a:t>
            </a:r>
          </a:p>
          <a:p>
            <a:pPr eaLnBrk="1" hangingPunct="1">
              <a:buFontTx/>
              <a:buNone/>
            </a:pPr>
            <a:r>
              <a:rPr lang="cs-CZ" b="1" smtClean="0"/>
              <a:t>l</a:t>
            </a:r>
            <a:r>
              <a:rPr lang="cs-CZ" b="1" smtClean="0">
                <a:solidFill>
                  <a:srgbClr val="FF6600"/>
                </a:solidFill>
              </a:rPr>
              <a:t>í</a:t>
            </a:r>
            <a:r>
              <a:rPr lang="cs-CZ" b="1" smtClean="0"/>
              <a:t>n</a:t>
            </a:r>
            <a:r>
              <a:rPr lang="cs-CZ" b="1" smtClean="0">
                <a:solidFill>
                  <a:srgbClr val="FF6600"/>
                </a:solidFill>
              </a:rPr>
              <a:t>á</a:t>
            </a:r>
            <a:r>
              <a:rPr lang="cs-CZ" b="1" smtClean="0"/>
              <a:t> M</a:t>
            </a:r>
            <a:r>
              <a:rPr lang="cs-CZ" b="1" smtClean="0">
                <a:solidFill>
                  <a:srgbClr val="FF6600"/>
                </a:solidFill>
              </a:rPr>
              <a:t>í</a:t>
            </a:r>
            <a:r>
              <a:rPr lang="cs-CZ" b="1" smtClean="0"/>
              <a:t>ša, v</a:t>
            </a:r>
            <a:r>
              <a:rPr lang="cs-CZ" b="1" smtClean="0">
                <a:solidFill>
                  <a:srgbClr val="FF6600"/>
                </a:solidFill>
              </a:rPr>
              <a:t>ý</a:t>
            </a:r>
            <a:r>
              <a:rPr lang="cs-CZ" b="1" smtClean="0"/>
              <a:t>born</a:t>
            </a:r>
            <a:r>
              <a:rPr lang="cs-CZ" b="1" smtClean="0">
                <a:solidFill>
                  <a:srgbClr val="FF6600"/>
                </a:solidFill>
              </a:rPr>
              <a:t>á</a:t>
            </a:r>
            <a:r>
              <a:rPr lang="cs-CZ" b="1" smtClean="0"/>
              <a:t> buchta, vesel</a:t>
            </a:r>
            <a:r>
              <a:rPr lang="cs-CZ" b="1" smtClean="0">
                <a:solidFill>
                  <a:srgbClr val="FF6600"/>
                </a:solidFill>
              </a:rPr>
              <a:t>á</a:t>
            </a:r>
            <a:r>
              <a:rPr lang="cs-CZ" b="1" smtClean="0"/>
              <a:t> Jiřina,</a:t>
            </a:r>
          </a:p>
          <a:p>
            <a:pPr eaLnBrk="1" hangingPunct="1">
              <a:buFontTx/>
              <a:buNone/>
            </a:pPr>
            <a:r>
              <a:rPr lang="cs-CZ" b="1" smtClean="0">
                <a:solidFill>
                  <a:srgbClr val="FF6600"/>
                </a:solidFill>
              </a:rPr>
              <a:t>ú</a:t>
            </a:r>
            <a:r>
              <a:rPr lang="cs-CZ" b="1" smtClean="0"/>
              <a:t>zk</a:t>
            </a:r>
            <a:r>
              <a:rPr lang="cs-CZ" b="1" smtClean="0">
                <a:solidFill>
                  <a:srgbClr val="FF6600"/>
                </a:solidFill>
              </a:rPr>
              <a:t>á</a:t>
            </a:r>
            <a:r>
              <a:rPr lang="cs-CZ" b="1" smtClean="0"/>
              <a:t> bota, fotbalov</a:t>
            </a:r>
            <a:r>
              <a:rPr lang="cs-CZ" b="1" smtClean="0">
                <a:solidFill>
                  <a:srgbClr val="FF6600"/>
                </a:solidFill>
              </a:rPr>
              <a:t>ý</a:t>
            </a:r>
            <a:r>
              <a:rPr lang="cs-CZ" b="1" smtClean="0"/>
              <a:t> z</a:t>
            </a:r>
            <a:r>
              <a:rPr lang="cs-CZ" b="1" smtClean="0">
                <a:solidFill>
                  <a:srgbClr val="FF6600"/>
                </a:solidFill>
              </a:rPr>
              <a:t>á</a:t>
            </a:r>
            <a:r>
              <a:rPr lang="cs-CZ" b="1" smtClean="0"/>
              <a:t>pas, dlouh</a:t>
            </a:r>
            <a:r>
              <a:rPr lang="cs-CZ" b="1" smtClean="0">
                <a:solidFill>
                  <a:srgbClr val="FF6600"/>
                </a:solidFill>
              </a:rPr>
              <a:t>ý</a:t>
            </a:r>
            <a:r>
              <a:rPr lang="cs-CZ" b="1" smtClean="0"/>
              <a:t> v</a:t>
            </a:r>
            <a:r>
              <a:rPr lang="cs-CZ" b="1" smtClean="0">
                <a:solidFill>
                  <a:srgbClr val="FF6600"/>
                </a:solidFill>
              </a:rPr>
              <a:t>ý</a:t>
            </a:r>
            <a:r>
              <a:rPr lang="cs-CZ" b="1" smtClean="0"/>
              <a:t>let,</a:t>
            </a:r>
          </a:p>
          <a:p>
            <a:pPr eaLnBrk="1" hangingPunct="1">
              <a:buFontTx/>
              <a:buNone/>
            </a:pPr>
            <a:r>
              <a:rPr lang="cs-CZ" b="1" smtClean="0"/>
              <a:t>těžk</a:t>
            </a:r>
            <a:r>
              <a:rPr lang="cs-CZ" b="1" smtClean="0">
                <a:solidFill>
                  <a:srgbClr val="FF6600"/>
                </a:solidFill>
              </a:rPr>
              <a:t>ý</a:t>
            </a:r>
            <a:r>
              <a:rPr lang="cs-CZ" b="1" smtClean="0"/>
              <a:t> </a:t>
            </a:r>
            <a:r>
              <a:rPr lang="cs-CZ" b="1" smtClean="0">
                <a:solidFill>
                  <a:srgbClr val="FF6600"/>
                </a:solidFill>
              </a:rPr>
              <a:t>ú</a:t>
            </a:r>
            <a:r>
              <a:rPr lang="cs-CZ" b="1" smtClean="0"/>
              <a:t>kol, př</a:t>
            </a:r>
            <a:r>
              <a:rPr lang="cs-CZ" b="1" smtClean="0">
                <a:solidFill>
                  <a:srgbClr val="FF6600"/>
                </a:solidFill>
              </a:rPr>
              <a:t>á</a:t>
            </a:r>
            <a:r>
              <a:rPr lang="cs-CZ" b="1" smtClean="0"/>
              <a:t>n</a:t>
            </a:r>
            <a:r>
              <a:rPr lang="cs-CZ" b="1" smtClean="0">
                <a:solidFill>
                  <a:srgbClr val="FF6600"/>
                </a:solidFill>
              </a:rPr>
              <a:t>í</a:t>
            </a:r>
            <a:r>
              <a:rPr lang="cs-CZ" b="1" smtClean="0"/>
              <a:t> k narozenin</a:t>
            </a:r>
            <a:r>
              <a:rPr lang="cs-CZ" b="1" smtClean="0">
                <a:solidFill>
                  <a:srgbClr val="FF6600"/>
                </a:solidFill>
              </a:rPr>
              <a:t>á</a:t>
            </a:r>
            <a:r>
              <a:rPr lang="cs-CZ" b="1" smtClean="0"/>
              <a:t>m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Rectangle 2"/>
          <p:cNvSpPr>
            <a:spLocks noGrp="1" noChangeArrowheads="1"/>
          </p:cNvSpPr>
          <p:nvPr>
            <p:ph type="title"/>
          </p:nvPr>
        </p:nvSpPr>
        <p:spPr>
          <a:solidFill>
            <a:schemeClr val="accent1"/>
          </a:solidFill>
        </p:spPr>
        <p:txBody>
          <a:bodyPr/>
          <a:lstStyle/>
          <a:p>
            <a:pPr eaLnBrk="1" hangingPunct="1"/>
            <a:r>
              <a:rPr lang="cs-CZ" sz="2800" b="1" smtClean="0"/>
              <a:t>Najdi a červeně vyznač všechny samohlásky. </a:t>
            </a:r>
            <a:br>
              <a:rPr lang="cs-CZ" sz="2800" b="1" smtClean="0"/>
            </a:br>
            <a:r>
              <a:rPr lang="cs-CZ" sz="2800" b="1" smtClean="0"/>
              <a:t>Do závorky napiš počet samohlásek ve slově. </a:t>
            </a:r>
          </a:p>
        </p:txBody>
      </p:sp>
      <p:sp>
        <p:nvSpPr>
          <p:cNvPr id="20482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20483" name="AutoShape 4"/>
          <p:cNvSpPr>
            <a:spLocks noChangeArrowheads="1"/>
          </p:cNvSpPr>
          <p:nvPr/>
        </p:nvSpPr>
        <p:spPr bwMode="auto">
          <a:xfrm>
            <a:off x="900113" y="2349500"/>
            <a:ext cx="2447925" cy="863600"/>
          </a:xfrm>
          <a:prstGeom prst="cloudCallout">
            <a:avLst>
              <a:gd name="adj1" fmla="val -38847"/>
              <a:gd name="adj2" fmla="val 9741"/>
            </a:avLst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pPr algn="ctr"/>
            <a:r>
              <a:rPr lang="cs-CZ" sz="2000" b="1"/>
              <a:t>konvalinka</a:t>
            </a:r>
          </a:p>
          <a:p>
            <a:pPr algn="ctr"/>
            <a:r>
              <a:rPr lang="cs-CZ" sz="2000" b="1"/>
              <a:t>(  )</a:t>
            </a:r>
          </a:p>
        </p:txBody>
      </p:sp>
      <p:sp>
        <p:nvSpPr>
          <p:cNvPr id="20484" name="AutoShape 5"/>
          <p:cNvSpPr>
            <a:spLocks noChangeArrowheads="1"/>
          </p:cNvSpPr>
          <p:nvPr/>
        </p:nvSpPr>
        <p:spPr bwMode="auto">
          <a:xfrm>
            <a:off x="2700338" y="3500438"/>
            <a:ext cx="2735262" cy="898525"/>
          </a:xfrm>
          <a:prstGeom prst="cloudCallout">
            <a:avLst>
              <a:gd name="adj1" fmla="val -47912"/>
              <a:gd name="adj2" fmla="val 63606"/>
            </a:avLst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pPr algn="ctr"/>
            <a:r>
              <a:rPr lang="cs-CZ" sz="2000" b="1"/>
              <a:t>zvoneček</a:t>
            </a:r>
          </a:p>
          <a:p>
            <a:pPr algn="ctr"/>
            <a:r>
              <a:rPr lang="cs-CZ" sz="2000" b="1"/>
              <a:t>(  )</a:t>
            </a:r>
          </a:p>
        </p:txBody>
      </p:sp>
      <p:sp>
        <p:nvSpPr>
          <p:cNvPr id="20485" name="AutoShape 6"/>
          <p:cNvSpPr>
            <a:spLocks noChangeArrowheads="1"/>
          </p:cNvSpPr>
          <p:nvPr/>
        </p:nvSpPr>
        <p:spPr bwMode="auto">
          <a:xfrm>
            <a:off x="468313" y="4868863"/>
            <a:ext cx="2735262" cy="825500"/>
          </a:xfrm>
          <a:prstGeom prst="cloudCallout">
            <a:avLst>
              <a:gd name="adj1" fmla="val -21620"/>
              <a:gd name="adj2" fmla="val 64806"/>
            </a:avLst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pPr algn="ctr"/>
            <a:r>
              <a:rPr lang="cs-CZ" sz="2000" b="1"/>
              <a:t>mateřídouška</a:t>
            </a:r>
          </a:p>
          <a:p>
            <a:pPr algn="ctr"/>
            <a:r>
              <a:rPr lang="cs-CZ" sz="2000" b="1"/>
              <a:t>(  )</a:t>
            </a:r>
          </a:p>
        </p:txBody>
      </p:sp>
      <p:sp>
        <p:nvSpPr>
          <p:cNvPr id="20486" name="AutoShape 7"/>
          <p:cNvSpPr>
            <a:spLocks noChangeArrowheads="1"/>
          </p:cNvSpPr>
          <p:nvPr/>
        </p:nvSpPr>
        <p:spPr bwMode="auto">
          <a:xfrm>
            <a:off x="3203575" y="4581525"/>
            <a:ext cx="1800225" cy="1008063"/>
          </a:xfrm>
          <a:prstGeom prst="cloudCallout">
            <a:avLst>
              <a:gd name="adj1" fmla="val -10847"/>
              <a:gd name="adj2" fmla="val 36773"/>
            </a:avLst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pPr algn="ctr"/>
            <a:r>
              <a:rPr lang="cs-CZ" sz="2000" b="1"/>
              <a:t>podběl</a:t>
            </a:r>
          </a:p>
          <a:p>
            <a:pPr algn="ctr"/>
            <a:r>
              <a:rPr lang="cs-CZ" sz="2000" b="1"/>
              <a:t>(  )</a:t>
            </a:r>
          </a:p>
        </p:txBody>
      </p:sp>
      <p:sp>
        <p:nvSpPr>
          <p:cNvPr id="20487" name="AutoShape 8"/>
          <p:cNvSpPr>
            <a:spLocks noChangeArrowheads="1"/>
          </p:cNvSpPr>
          <p:nvPr/>
        </p:nvSpPr>
        <p:spPr bwMode="auto">
          <a:xfrm>
            <a:off x="3492500" y="2565400"/>
            <a:ext cx="2592388" cy="863600"/>
          </a:xfrm>
          <a:prstGeom prst="cloudCallout">
            <a:avLst>
              <a:gd name="adj1" fmla="val -33954"/>
              <a:gd name="adj2" fmla="val 34741"/>
            </a:avLst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pPr algn="ctr"/>
            <a:r>
              <a:rPr lang="cs-CZ" sz="2000" b="1"/>
              <a:t>sedmikráska</a:t>
            </a:r>
          </a:p>
          <a:p>
            <a:pPr algn="ctr"/>
            <a:r>
              <a:rPr lang="cs-CZ" sz="2000" b="1"/>
              <a:t>(  )</a:t>
            </a:r>
          </a:p>
        </p:txBody>
      </p:sp>
      <p:sp>
        <p:nvSpPr>
          <p:cNvPr id="20488" name="AutoShape 9"/>
          <p:cNvSpPr>
            <a:spLocks noChangeArrowheads="1"/>
          </p:cNvSpPr>
          <p:nvPr/>
        </p:nvSpPr>
        <p:spPr bwMode="auto">
          <a:xfrm>
            <a:off x="5940425" y="2997200"/>
            <a:ext cx="2305050" cy="969963"/>
          </a:xfrm>
          <a:prstGeom prst="cloudCallout">
            <a:avLst>
              <a:gd name="adj1" fmla="val -6889"/>
              <a:gd name="adj2" fmla="val 62602"/>
            </a:avLst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pPr algn="ctr"/>
            <a:r>
              <a:rPr lang="cs-CZ" sz="2000" b="1"/>
              <a:t>kopretina</a:t>
            </a:r>
          </a:p>
          <a:p>
            <a:pPr algn="ctr"/>
            <a:r>
              <a:rPr lang="cs-CZ" sz="2000" b="1"/>
              <a:t>(  )</a:t>
            </a:r>
          </a:p>
        </p:txBody>
      </p:sp>
      <p:sp>
        <p:nvSpPr>
          <p:cNvPr id="20489" name="AutoShape 10"/>
          <p:cNvSpPr>
            <a:spLocks noChangeArrowheads="1"/>
          </p:cNvSpPr>
          <p:nvPr/>
        </p:nvSpPr>
        <p:spPr bwMode="auto">
          <a:xfrm>
            <a:off x="5148263" y="4149725"/>
            <a:ext cx="2376487" cy="825500"/>
          </a:xfrm>
          <a:prstGeom prst="cloudCallout">
            <a:avLst>
              <a:gd name="adj1" fmla="val -17333"/>
              <a:gd name="adj2" fmla="val 64806"/>
            </a:avLst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pPr algn="ctr"/>
            <a:r>
              <a:rPr lang="cs-CZ" sz="2000" b="1"/>
              <a:t>jitrocel</a:t>
            </a:r>
          </a:p>
          <a:p>
            <a:pPr algn="ctr"/>
            <a:r>
              <a:rPr lang="cs-CZ" sz="2000" b="1"/>
              <a:t>(  )</a:t>
            </a:r>
          </a:p>
        </p:txBody>
      </p:sp>
      <p:sp>
        <p:nvSpPr>
          <p:cNvPr id="20490" name="AutoShape 11"/>
          <p:cNvSpPr>
            <a:spLocks noChangeArrowheads="1"/>
          </p:cNvSpPr>
          <p:nvPr/>
        </p:nvSpPr>
        <p:spPr bwMode="auto">
          <a:xfrm>
            <a:off x="6011863" y="2205038"/>
            <a:ext cx="2592387" cy="719137"/>
          </a:xfrm>
          <a:prstGeom prst="cloudCallout">
            <a:avLst>
              <a:gd name="adj1" fmla="val -47796"/>
              <a:gd name="adj2" fmla="val 31676"/>
            </a:avLst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pPr algn="ctr"/>
            <a:r>
              <a:rPr lang="cs-CZ" sz="2000" b="1"/>
              <a:t>tulipán</a:t>
            </a:r>
          </a:p>
          <a:p>
            <a:pPr algn="ctr"/>
            <a:r>
              <a:rPr lang="cs-CZ" sz="2000" b="1"/>
              <a:t>(  )</a:t>
            </a:r>
          </a:p>
        </p:txBody>
      </p:sp>
      <p:sp>
        <p:nvSpPr>
          <p:cNvPr id="20491" name="AutoShape 12"/>
          <p:cNvSpPr>
            <a:spLocks noChangeArrowheads="1"/>
          </p:cNvSpPr>
          <p:nvPr/>
        </p:nvSpPr>
        <p:spPr bwMode="auto">
          <a:xfrm>
            <a:off x="6227763" y="4941888"/>
            <a:ext cx="2232025" cy="752475"/>
          </a:xfrm>
          <a:prstGeom prst="cloudCallout">
            <a:avLst>
              <a:gd name="adj1" fmla="val 926"/>
              <a:gd name="adj2" fmla="val 66245"/>
            </a:avLst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pPr algn="ctr"/>
            <a:r>
              <a:rPr lang="cs-CZ" sz="2000" b="1"/>
              <a:t>heřmánek</a:t>
            </a:r>
          </a:p>
          <a:p>
            <a:pPr algn="ctr"/>
            <a:r>
              <a:rPr lang="cs-CZ" sz="2000" b="1"/>
              <a:t>(  )</a:t>
            </a:r>
          </a:p>
        </p:txBody>
      </p:sp>
      <p:sp>
        <p:nvSpPr>
          <p:cNvPr id="20492" name="AutoShape 13"/>
          <p:cNvSpPr>
            <a:spLocks noChangeArrowheads="1"/>
          </p:cNvSpPr>
          <p:nvPr/>
        </p:nvSpPr>
        <p:spPr bwMode="auto">
          <a:xfrm>
            <a:off x="468313" y="3644900"/>
            <a:ext cx="2159000" cy="792163"/>
          </a:xfrm>
          <a:prstGeom prst="cloudCallout">
            <a:avLst>
              <a:gd name="adj1" fmla="val -34046"/>
              <a:gd name="adj2" fmla="val 42384"/>
            </a:avLst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pPr algn="ctr"/>
            <a:r>
              <a:rPr lang="cs-CZ" sz="2000" b="1"/>
              <a:t>petrklíč</a:t>
            </a:r>
          </a:p>
          <a:p>
            <a:pPr algn="ctr"/>
            <a:r>
              <a:rPr lang="cs-CZ" sz="2000" b="1"/>
              <a:t>(  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21506" name="AutoShape 4"/>
          <p:cNvSpPr>
            <a:spLocks noChangeArrowheads="1"/>
          </p:cNvSpPr>
          <p:nvPr/>
        </p:nvSpPr>
        <p:spPr bwMode="auto">
          <a:xfrm>
            <a:off x="900113" y="2349500"/>
            <a:ext cx="2447925" cy="863600"/>
          </a:xfrm>
          <a:prstGeom prst="cloudCallout">
            <a:avLst>
              <a:gd name="adj1" fmla="val -38847"/>
              <a:gd name="adj2" fmla="val 9741"/>
            </a:avLst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pPr algn="ctr"/>
            <a:r>
              <a:rPr lang="cs-CZ" sz="2000" b="1"/>
              <a:t>k</a:t>
            </a:r>
            <a:r>
              <a:rPr lang="cs-CZ" sz="2000" b="1">
                <a:solidFill>
                  <a:srgbClr val="FF6600"/>
                </a:solidFill>
              </a:rPr>
              <a:t>o</a:t>
            </a:r>
            <a:r>
              <a:rPr lang="cs-CZ" sz="2000" b="1"/>
              <a:t>nv</a:t>
            </a:r>
            <a:r>
              <a:rPr lang="cs-CZ" sz="2000" b="1">
                <a:solidFill>
                  <a:srgbClr val="FF6600"/>
                </a:solidFill>
              </a:rPr>
              <a:t>a</a:t>
            </a:r>
            <a:r>
              <a:rPr lang="cs-CZ" sz="2000" b="1"/>
              <a:t>l</a:t>
            </a:r>
            <a:r>
              <a:rPr lang="cs-CZ" sz="2000" b="1">
                <a:solidFill>
                  <a:srgbClr val="FF6600"/>
                </a:solidFill>
              </a:rPr>
              <a:t>i</a:t>
            </a:r>
            <a:r>
              <a:rPr lang="cs-CZ" sz="2000" b="1"/>
              <a:t>nk</a:t>
            </a:r>
            <a:r>
              <a:rPr lang="cs-CZ" sz="2000" b="1">
                <a:solidFill>
                  <a:srgbClr val="FF6600"/>
                </a:solidFill>
              </a:rPr>
              <a:t>a</a:t>
            </a:r>
          </a:p>
          <a:p>
            <a:pPr algn="ctr"/>
            <a:r>
              <a:rPr lang="cs-CZ" sz="2000" b="1"/>
              <a:t>( </a:t>
            </a:r>
            <a:r>
              <a:rPr lang="cs-CZ" sz="2000" b="1">
                <a:solidFill>
                  <a:srgbClr val="FF6600"/>
                </a:solidFill>
              </a:rPr>
              <a:t>4</a:t>
            </a:r>
            <a:r>
              <a:rPr lang="cs-CZ" sz="2000" b="1"/>
              <a:t> )</a:t>
            </a:r>
          </a:p>
        </p:txBody>
      </p:sp>
      <p:sp>
        <p:nvSpPr>
          <p:cNvPr id="21507" name="AutoShape 5"/>
          <p:cNvSpPr>
            <a:spLocks noChangeArrowheads="1"/>
          </p:cNvSpPr>
          <p:nvPr/>
        </p:nvSpPr>
        <p:spPr bwMode="auto">
          <a:xfrm>
            <a:off x="2700338" y="3500438"/>
            <a:ext cx="2735262" cy="898525"/>
          </a:xfrm>
          <a:prstGeom prst="cloudCallout">
            <a:avLst>
              <a:gd name="adj1" fmla="val -47912"/>
              <a:gd name="adj2" fmla="val 63606"/>
            </a:avLst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pPr algn="ctr"/>
            <a:r>
              <a:rPr lang="cs-CZ" sz="2000" b="1"/>
              <a:t>zv</a:t>
            </a:r>
            <a:r>
              <a:rPr lang="cs-CZ" sz="2000" b="1">
                <a:solidFill>
                  <a:srgbClr val="FF6600"/>
                </a:solidFill>
              </a:rPr>
              <a:t>o</a:t>
            </a:r>
            <a:r>
              <a:rPr lang="cs-CZ" sz="2000" b="1"/>
              <a:t>n</a:t>
            </a:r>
            <a:r>
              <a:rPr lang="cs-CZ" sz="2000" b="1">
                <a:solidFill>
                  <a:srgbClr val="FF6600"/>
                </a:solidFill>
              </a:rPr>
              <a:t>e</a:t>
            </a:r>
            <a:r>
              <a:rPr lang="cs-CZ" sz="2000" b="1"/>
              <a:t>č</a:t>
            </a:r>
            <a:r>
              <a:rPr lang="cs-CZ" sz="2000" b="1">
                <a:solidFill>
                  <a:srgbClr val="FF6600"/>
                </a:solidFill>
              </a:rPr>
              <a:t>e</a:t>
            </a:r>
            <a:r>
              <a:rPr lang="cs-CZ" sz="2000" b="1"/>
              <a:t>k</a:t>
            </a:r>
          </a:p>
          <a:p>
            <a:pPr algn="ctr"/>
            <a:r>
              <a:rPr lang="cs-CZ" sz="2000" b="1"/>
              <a:t>( </a:t>
            </a:r>
            <a:r>
              <a:rPr lang="cs-CZ" sz="2000" b="1">
                <a:solidFill>
                  <a:srgbClr val="FF6600"/>
                </a:solidFill>
              </a:rPr>
              <a:t>3</a:t>
            </a:r>
            <a:r>
              <a:rPr lang="cs-CZ" sz="2000" b="1"/>
              <a:t> )</a:t>
            </a:r>
          </a:p>
        </p:txBody>
      </p:sp>
      <p:sp>
        <p:nvSpPr>
          <p:cNvPr id="21508" name="AutoShape 6"/>
          <p:cNvSpPr>
            <a:spLocks noChangeArrowheads="1"/>
          </p:cNvSpPr>
          <p:nvPr/>
        </p:nvSpPr>
        <p:spPr bwMode="auto">
          <a:xfrm>
            <a:off x="468313" y="4868863"/>
            <a:ext cx="2735262" cy="825500"/>
          </a:xfrm>
          <a:prstGeom prst="cloudCallout">
            <a:avLst>
              <a:gd name="adj1" fmla="val -21620"/>
              <a:gd name="adj2" fmla="val 64806"/>
            </a:avLst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pPr algn="ctr"/>
            <a:r>
              <a:rPr lang="cs-CZ" sz="2000" b="1"/>
              <a:t>m</a:t>
            </a:r>
            <a:r>
              <a:rPr lang="cs-CZ" sz="2000" b="1">
                <a:solidFill>
                  <a:srgbClr val="FF6600"/>
                </a:solidFill>
              </a:rPr>
              <a:t>a</a:t>
            </a:r>
            <a:r>
              <a:rPr lang="cs-CZ" sz="2000" b="1"/>
              <a:t>t</a:t>
            </a:r>
            <a:r>
              <a:rPr lang="cs-CZ" sz="2000" b="1">
                <a:solidFill>
                  <a:srgbClr val="FF6600"/>
                </a:solidFill>
              </a:rPr>
              <a:t>e</a:t>
            </a:r>
            <a:r>
              <a:rPr lang="cs-CZ" sz="2000" b="1"/>
              <a:t>ř</a:t>
            </a:r>
            <a:r>
              <a:rPr lang="cs-CZ" sz="2000" b="1">
                <a:solidFill>
                  <a:srgbClr val="FF6600"/>
                </a:solidFill>
              </a:rPr>
              <a:t>í</a:t>
            </a:r>
            <a:r>
              <a:rPr lang="cs-CZ" sz="2000" b="1"/>
              <a:t>d</a:t>
            </a:r>
            <a:r>
              <a:rPr lang="cs-CZ" sz="2000" b="1">
                <a:solidFill>
                  <a:schemeClr val="accent2"/>
                </a:solidFill>
              </a:rPr>
              <a:t>ou</a:t>
            </a:r>
            <a:r>
              <a:rPr lang="cs-CZ" sz="2000" b="1"/>
              <a:t>šk</a:t>
            </a:r>
            <a:r>
              <a:rPr lang="cs-CZ" sz="2000" b="1">
                <a:solidFill>
                  <a:srgbClr val="FF6600"/>
                </a:solidFill>
              </a:rPr>
              <a:t>a</a:t>
            </a:r>
          </a:p>
          <a:p>
            <a:pPr algn="ctr"/>
            <a:r>
              <a:rPr lang="cs-CZ" sz="2000" b="1"/>
              <a:t>( </a:t>
            </a:r>
            <a:r>
              <a:rPr lang="cs-CZ" sz="2000" b="1">
                <a:solidFill>
                  <a:srgbClr val="FF6600"/>
                </a:solidFill>
              </a:rPr>
              <a:t>4</a:t>
            </a:r>
            <a:r>
              <a:rPr lang="cs-CZ" sz="2000" b="1"/>
              <a:t> )</a:t>
            </a:r>
          </a:p>
        </p:txBody>
      </p:sp>
      <p:sp>
        <p:nvSpPr>
          <p:cNvPr id="21509" name="AutoShape 7"/>
          <p:cNvSpPr>
            <a:spLocks noChangeArrowheads="1"/>
          </p:cNvSpPr>
          <p:nvPr/>
        </p:nvSpPr>
        <p:spPr bwMode="auto">
          <a:xfrm>
            <a:off x="3203575" y="4581525"/>
            <a:ext cx="1800225" cy="1008063"/>
          </a:xfrm>
          <a:prstGeom prst="cloudCallout">
            <a:avLst>
              <a:gd name="adj1" fmla="val -10847"/>
              <a:gd name="adj2" fmla="val 36773"/>
            </a:avLst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pPr algn="ctr"/>
            <a:r>
              <a:rPr lang="cs-CZ" sz="2000" b="1"/>
              <a:t>p</a:t>
            </a:r>
            <a:r>
              <a:rPr lang="cs-CZ" sz="2000" b="1">
                <a:solidFill>
                  <a:srgbClr val="FF6600"/>
                </a:solidFill>
              </a:rPr>
              <a:t>o</a:t>
            </a:r>
            <a:r>
              <a:rPr lang="cs-CZ" sz="2000" b="1"/>
              <a:t>db</a:t>
            </a:r>
            <a:r>
              <a:rPr lang="cs-CZ" sz="2000" b="1">
                <a:solidFill>
                  <a:srgbClr val="FF6600"/>
                </a:solidFill>
              </a:rPr>
              <a:t>ě</a:t>
            </a:r>
            <a:r>
              <a:rPr lang="cs-CZ" sz="2000" b="1"/>
              <a:t>l</a:t>
            </a:r>
          </a:p>
          <a:p>
            <a:pPr algn="ctr"/>
            <a:r>
              <a:rPr lang="cs-CZ" sz="2000" b="1"/>
              <a:t>( </a:t>
            </a:r>
            <a:r>
              <a:rPr lang="cs-CZ" sz="2000" b="1">
                <a:solidFill>
                  <a:srgbClr val="FF6600"/>
                </a:solidFill>
              </a:rPr>
              <a:t>2</a:t>
            </a:r>
            <a:r>
              <a:rPr lang="cs-CZ" sz="2000" b="1"/>
              <a:t> )</a:t>
            </a:r>
          </a:p>
        </p:txBody>
      </p:sp>
      <p:sp>
        <p:nvSpPr>
          <p:cNvPr id="21510" name="AutoShape 8"/>
          <p:cNvSpPr>
            <a:spLocks noChangeArrowheads="1"/>
          </p:cNvSpPr>
          <p:nvPr/>
        </p:nvSpPr>
        <p:spPr bwMode="auto">
          <a:xfrm>
            <a:off x="3492500" y="2565400"/>
            <a:ext cx="2592388" cy="863600"/>
          </a:xfrm>
          <a:prstGeom prst="cloudCallout">
            <a:avLst>
              <a:gd name="adj1" fmla="val -33954"/>
              <a:gd name="adj2" fmla="val 34741"/>
            </a:avLst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pPr algn="ctr"/>
            <a:r>
              <a:rPr lang="cs-CZ" sz="2000" b="1"/>
              <a:t>s</a:t>
            </a:r>
            <a:r>
              <a:rPr lang="cs-CZ" sz="2000" b="1">
                <a:solidFill>
                  <a:srgbClr val="FF6600"/>
                </a:solidFill>
              </a:rPr>
              <a:t>e</a:t>
            </a:r>
            <a:r>
              <a:rPr lang="cs-CZ" sz="2000" b="1"/>
              <a:t>dm</a:t>
            </a:r>
            <a:r>
              <a:rPr lang="cs-CZ" sz="2000" b="1">
                <a:solidFill>
                  <a:srgbClr val="FF6600"/>
                </a:solidFill>
              </a:rPr>
              <a:t>i</a:t>
            </a:r>
            <a:r>
              <a:rPr lang="cs-CZ" sz="2000" b="1"/>
              <a:t>kr</a:t>
            </a:r>
            <a:r>
              <a:rPr lang="cs-CZ" sz="2000" b="1">
                <a:solidFill>
                  <a:srgbClr val="FF6600"/>
                </a:solidFill>
              </a:rPr>
              <a:t>á</a:t>
            </a:r>
            <a:r>
              <a:rPr lang="cs-CZ" sz="2000" b="1"/>
              <a:t>sk</a:t>
            </a:r>
            <a:r>
              <a:rPr lang="cs-CZ" sz="2000" b="1">
                <a:solidFill>
                  <a:srgbClr val="FF6600"/>
                </a:solidFill>
              </a:rPr>
              <a:t>a</a:t>
            </a:r>
          </a:p>
          <a:p>
            <a:pPr algn="ctr"/>
            <a:r>
              <a:rPr lang="cs-CZ" sz="2000" b="1"/>
              <a:t>( </a:t>
            </a:r>
            <a:r>
              <a:rPr lang="cs-CZ" sz="2000" b="1">
                <a:solidFill>
                  <a:srgbClr val="FF6600"/>
                </a:solidFill>
              </a:rPr>
              <a:t>4</a:t>
            </a:r>
            <a:r>
              <a:rPr lang="cs-CZ" sz="2000" b="1"/>
              <a:t> )</a:t>
            </a:r>
          </a:p>
        </p:txBody>
      </p:sp>
      <p:sp>
        <p:nvSpPr>
          <p:cNvPr id="21511" name="AutoShape 9"/>
          <p:cNvSpPr>
            <a:spLocks noChangeArrowheads="1"/>
          </p:cNvSpPr>
          <p:nvPr/>
        </p:nvSpPr>
        <p:spPr bwMode="auto">
          <a:xfrm>
            <a:off x="5940425" y="3141663"/>
            <a:ext cx="2305050" cy="825500"/>
          </a:xfrm>
          <a:prstGeom prst="cloudCallout">
            <a:avLst>
              <a:gd name="adj1" fmla="val -6889"/>
              <a:gd name="adj2" fmla="val 64806"/>
            </a:avLst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pPr algn="ctr"/>
            <a:r>
              <a:rPr lang="cs-CZ" sz="2000" b="1"/>
              <a:t>k</a:t>
            </a:r>
            <a:r>
              <a:rPr lang="cs-CZ" sz="2000" b="1">
                <a:solidFill>
                  <a:srgbClr val="FF6600"/>
                </a:solidFill>
              </a:rPr>
              <a:t>o</a:t>
            </a:r>
            <a:r>
              <a:rPr lang="cs-CZ" sz="2000" b="1"/>
              <a:t>pr</a:t>
            </a:r>
            <a:r>
              <a:rPr lang="cs-CZ" sz="2000" b="1">
                <a:solidFill>
                  <a:srgbClr val="FF6600"/>
                </a:solidFill>
              </a:rPr>
              <a:t>e</a:t>
            </a:r>
            <a:r>
              <a:rPr lang="cs-CZ" sz="2000" b="1"/>
              <a:t>t</a:t>
            </a:r>
            <a:r>
              <a:rPr lang="cs-CZ" sz="2000" b="1">
                <a:solidFill>
                  <a:srgbClr val="FF6600"/>
                </a:solidFill>
              </a:rPr>
              <a:t>i</a:t>
            </a:r>
            <a:r>
              <a:rPr lang="cs-CZ" sz="2000" b="1"/>
              <a:t>n</a:t>
            </a:r>
            <a:r>
              <a:rPr lang="cs-CZ" sz="2000" b="1">
                <a:solidFill>
                  <a:srgbClr val="FF6600"/>
                </a:solidFill>
              </a:rPr>
              <a:t>a</a:t>
            </a:r>
          </a:p>
          <a:p>
            <a:pPr algn="ctr"/>
            <a:r>
              <a:rPr lang="cs-CZ" sz="2000" b="1"/>
              <a:t>( </a:t>
            </a:r>
            <a:r>
              <a:rPr lang="cs-CZ" sz="2000" b="1">
                <a:solidFill>
                  <a:srgbClr val="FF6600"/>
                </a:solidFill>
              </a:rPr>
              <a:t>4</a:t>
            </a:r>
            <a:r>
              <a:rPr lang="cs-CZ" sz="2000" b="1"/>
              <a:t> )</a:t>
            </a:r>
          </a:p>
        </p:txBody>
      </p:sp>
      <p:sp>
        <p:nvSpPr>
          <p:cNvPr id="21512" name="AutoShape 10"/>
          <p:cNvSpPr>
            <a:spLocks noChangeArrowheads="1"/>
          </p:cNvSpPr>
          <p:nvPr/>
        </p:nvSpPr>
        <p:spPr bwMode="auto">
          <a:xfrm>
            <a:off x="5148263" y="4149725"/>
            <a:ext cx="2376487" cy="825500"/>
          </a:xfrm>
          <a:prstGeom prst="cloudCallout">
            <a:avLst>
              <a:gd name="adj1" fmla="val -17333"/>
              <a:gd name="adj2" fmla="val 64806"/>
            </a:avLst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pPr algn="ctr"/>
            <a:r>
              <a:rPr lang="cs-CZ" sz="2000" b="1"/>
              <a:t>j</a:t>
            </a:r>
            <a:r>
              <a:rPr lang="cs-CZ" sz="2000" b="1">
                <a:solidFill>
                  <a:srgbClr val="FF6600"/>
                </a:solidFill>
              </a:rPr>
              <a:t>i</a:t>
            </a:r>
            <a:r>
              <a:rPr lang="cs-CZ" sz="2000" b="1"/>
              <a:t>tr</a:t>
            </a:r>
            <a:r>
              <a:rPr lang="cs-CZ" sz="2000" b="1">
                <a:solidFill>
                  <a:srgbClr val="FF6600"/>
                </a:solidFill>
              </a:rPr>
              <a:t>o</a:t>
            </a:r>
            <a:r>
              <a:rPr lang="cs-CZ" sz="2000" b="1"/>
              <a:t>c</a:t>
            </a:r>
            <a:r>
              <a:rPr lang="cs-CZ" sz="2000" b="1">
                <a:solidFill>
                  <a:srgbClr val="FF6600"/>
                </a:solidFill>
              </a:rPr>
              <a:t>e</a:t>
            </a:r>
            <a:r>
              <a:rPr lang="cs-CZ" sz="2000" b="1"/>
              <a:t>l</a:t>
            </a:r>
          </a:p>
          <a:p>
            <a:pPr algn="ctr"/>
            <a:r>
              <a:rPr lang="cs-CZ" sz="2000" b="1"/>
              <a:t>( </a:t>
            </a:r>
            <a:r>
              <a:rPr lang="cs-CZ" sz="2000" b="1">
                <a:solidFill>
                  <a:srgbClr val="FF6600"/>
                </a:solidFill>
              </a:rPr>
              <a:t>3 </a:t>
            </a:r>
            <a:r>
              <a:rPr lang="cs-CZ" sz="2000" b="1"/>
              <a:t>)</a:t>
            </a:r>
          </a:p>
        </p:txBody>
      </p:sp>
      <p:sp>
        <p:nvSpPr>
          <p:cNvPr id="21513" name="AutoShape 11"/>
          <p:cNvSpPr>
            <a:spLocks noChangeArrowheads="1"/>
          </p:cNvSpPr>
          <p:nvPr/>
        </p:nvSpPr>
        <p:spPr bwMode="auto">
          <a:xfrm>
            <a:off x="6011863" y="2205038"/>
            <a:ext cx="2592387" cy="719137"/>
          </a:xfrm>
          <a:prstGeom prst="cloudCallout">
            <a:avLst>
              <a:gd name="adj1" fmla="val -47796"/>
              <a:gd name="adj2" fmla="val 31676"/>
            </a:avLst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pPr algn="ctr"/>
            <a:r>
              <a:rPr lang="cs-CZ" sz="2000" b="1"/>
              <a:t>t</a:t>
            </a:r>
            <a:r>
              <a:rPr lang="cs-CZ" sz="2000" b="1">
                <a:solidFill>
                  <a:srgbClr val="FF6600"/>
                </a:solidFill>
              </a:rPr>
              <a:t>u</a:t>
            </a:r>
            <a:r>
              <a:rPr lang="cs-CZ" sz="2000" b="1"/>
              <a:t>l</a:t>
            </a:r>
            <a:r>
              <a:rPr lang="cs-CZ" sz="2000" b="1">
                <a:solidFill>
                  <a:srgbClr val="FF6600"/>
                </a:solidFill>
              </a:rPr>
              <a:t>i</a:t>
            </a:r>
            <a:r>
              <a:rPr lang="cs-CZ" sz="2000" b="1"/>
              <a:t>p</a:t>
            </a:r>
            <a:r>
              <a:rPr lang="cs-CZ" sz="2000" b="1">
                <a:solidFill>
                  <a:srgbClr val="FF6600"/>
                </a:solidFill>
              </a:rPr>
              <a:t>á</a:t>
            </a:r>
            <a:r>
              <a:rPr lang="cs-CZ" sz="2000" b="1"/>
              <a:t>n</a:t>
            </a:r>
          </a:p>
          <a:p>
            <a:pPr algn="ctr"/>
            <a:r>
              <a:rPr lang="cs-CZ" sz="2000" b="1"/>
              <a:t>( </a:t>
            </a:r>
            <a:r>
              <a:rPr lang="cs-CZ" sz="2000" b="1">
                <a:solidFill>
                  <a:srgbClr val="FF6600"/>
                </a:solidFill>
              </a:rPr>
              <a:t>3</a:t>
            </a:r>
            <a:r>
              <a:rPr lang="cs-CZ" sz="2000" b="1"/>
              <a:t> )</a:t>
            </a:r>
          </a:p>
        </p:txBody>
      </p:sp>
      <p:sp>
        <p:nvSpPr>
          <p:cNvPr id="21514" name="AutoShape 12"/>
          <p:cNvSpPr>
            <a:spLocks noChangeArrowheads="1"/>
          </p:cNvSpPr>
          <p:nvPr/>
        </p:nvSpPr>
        <p:spPr bwMode="auto">
          <a:xfrm>
            <a:off x="6227763" y="4941888"/>
            <a:ext cx="2232025" cy="752475"/>
          </a:xfrm>
          <a:prstGeom prst="cloudCallout">
            <a:avLst>
              <a:gd name="adj1" fmla="val 926"/>
              <a:gd name="adj2" fmla="val 66245"/>
            </a:avLst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pPr algn="ctr"/>
            <a:r>
              <a:rPr lang="cs-CZ" sz="2000" b="1"/>
              <a:t>h</a:t>
            </a:r>
            <a:r>
              <a:rPr lang="cs-CZ" sz="2000" b="1">
                <a:solidFill>
                  <a:srgbClr val="FF6600"/>
                </a:solidFill>
              </a:rPr>
              <a:t>e</a:t>
            </a:r>
            <a:r>
              <a:rPr lang="cs-CZ" sz="2000" b="1"/>
              <a:t>řm</a:t>
            </a:r>
            <a:r>
              <a:rPr lang="cs-CZ" sz="2000" b="1">
                <a:solidFill>
                  <a:srgbClr val="FF6600"/>
                </a:solidFill>
              </a:rPr>
              <a:t>á</a:t>
            </a:r>
            <a:r>
              <a:rPr lang="cs-CZ" sz="2000" b="1"/>
              <a:t>n</a:t>
            </a:r>
            <a:r>
              <a:rPr lang="cs-CZ" sz="2000" b="1">
                <a:solidFill>
                  <a:srgbClr val="FF6600"/>
                </a:solidFill>
              </a:rPr>
              <a:t>e</a:t>
            </a:r>
            <a:r>
              <a:rPr lang="cs-CZ" sz="2000" b="1"/>
              <a:t>k</a:t>
            </a:r>
          </a:p>
          <a:p>
            <a:pPr algn="ctr"/>
            <a:r>
              <a:rPr lang="cs-CZ" sz="2000" b="1"/>
              <a:t>( </a:t>
            </a:r>
            <a:r>
              <a:rPr lang="cs-CZ" sz="2000" b="1">
                <a:solidFill>
                  <a:srgbClr val="FF6600"/>
                </a:solidFill>
              </a:rPr>
              <a:t>3</a:t>
            </a:r>
            <a:r>
              <a:rPr lang="cs-CZ" sz="2000" b="1"/>
              <a:t> )</a:t>
            </a:r>
          </a:p>
        </p:txBody>
      </p:sp>
      <p:sp>
        <p:nvSpPr>
          <p:cNvPr id="21515" name="AutoShape 13"/>
          <p:cNvSpPr>
            <a:spLocks noChangeArrowheads="1"/>
          </p:cNvSpPr>
          <p:nvPr/>
        </p:nvSpPr>
        <p:spPr bwMode="auto">
          <a:xfrm>
            <a:off x="468313" y="3644900"/>
            <a:ext cx="2159000" cy="792163"/>
          </a:xfrm>
          <a:prstGeom prst="cloudCallout">
            <a:avLst>
              <a:gd name="adj1" fmla="val -34046"/>
              <a:gd name="adj2" fmla="val 42384"/>
            </a:avLst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pPr algn="ctr"/>
            <a:r>
              <a:rPr lang="cs-CZ" sz="2000" b="1"/>
              <a:t>p</a:t>
            </a:r>
            <a:r>
              <a:rPr lang="cs-CZ" sz="2000" b="1">
                <a:solidFill>
                  <a:srgbClr val="FF6600"/>
                </a:solidFill>
              </a:rPr>
              <a:t>e</a:t>
            </a:r>
            <a:r>
              <a:rPr lang="cs-CZ" sz="2000" b="1"/>
              <a:t>trkl</a:t>
            </a:r>
            <a:r>
              <a:rPr lang="cs-CZ" sz="2000" b="1">
                <a:solidFill>
                  <a:srgbClr val="FF6600"/>
                </a:solidFill>
              </a:rPr>
              <a:t>í</a:t>
            </a:r>
            <a:r>
              <a:rPr lang="cs-CZ" sz="2000" b="1"/>
              <a:t>č</a:t>
            </a:r>
          </a:p>
          <a:p>
            <a:pPr algn="ctr"/>
            <a:r>
              <a:rPr lang="cs-CZ" sz="2000" b="1"/>
              <a:t>( </a:t>
            </a:r>
            <a:r>
              <a:rPr lang="cs-CZ" sz="2000" b="1">
                <a:solidFill>
                  <a:srgbClr val="FF6600"/>
                </a:solidFill>
              </a:rPr>
              <a:t>2</a:t>
            </a:r>
            <a:r>
              <a:rPr lang="cs-CZ" sz="2000" b="1"/>
              <a:t> 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cs-CZ" sz="3200" b="1" smtClean="0"/>
              <a:t>Citace a zdroje: vlastní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75</TotalTime>
  <Words>304</Words>
  <Application>Microsoft Office PowerPoint</Application>
  <PresentationFormat>On-screen Show (4:3)</PresentationFormat>
  <Paragraphs>85</Paragraphs>
  <Slides>10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3" baseType="lpstr">
      <vt:lpstr>Arial</vt:lpstr>
      <vt:lpstr>Calibri</vt:lpstr>
      <vt:lpstr>Výchozí návrh</vt:lpstr>
      <vt:lpstr>Snímek 1</vt:lpstr>
      <vt:lpstr>Anotace: hláska, samohláska krátká, dlouhá</vt:lpstr>
      <vt:lpstr>Samohlásky:</vt:lpstr>
      <vt:lpstr>Spoj hlásky do slov a slova napiš:</vt:lpstr>
      <vt:lpstr>Snímek 5</vt:lpstr>
      <vt:lpstr>Doplň správnou délku samohlásek a – á, e – é, i – í, y – ý, o – ó, u - ú</vt:lpstr>
      <vt:lpstr>Snímek 7</vt:lpstr>
      <vt:lpstr>Najdi a červeně vyznač všechny samohlásky.  Do závorky napiš počet samohlásek ve slově. </vt:lpstr>
      <vt:lpstr>Snímek 9</vt:lpstr>
      <vt:lpstr>Citace a zdroje: vlastní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COMFOR</dc:creator>
  <cp:lastModifiedBy>COMFOR</cp:lastModifiedBy>
  <cp:revision>8</cp:revision>
  <dcterms:created xsi:type="dcterms:W3CDTF">2013-03-24T09:24:28Z</dcterms:created>
  <dcterms:modified xsi:type="dcterms:W3CDTF">2013-05-22T15:30:30Z</dcterms:modified>
</cp:coreProperties>
</file>