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68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VY_12_Český jazyk_21 Slova se skupinami </a:t>
          </a:r>
          <a:r>
            <a:rPr lang="cs-CZ" sz="1400" baseline="0" dirty="0" err="1" smtClean="0"/>
            <a:t>dě</a:t>
          </a:r>
          <a:r>
            <a:rPr lang="cs-CZ" sz="1400" baseline="0" dirty="0" smtClean="0"/>
            <a:t>, tě, ně, </a:t>
          </a:r>
          <a:r>
            <a:rPr lang="cs-CZ" sz="1400" baseline="0" dirty="0" err="1" smtClean="0"/>
            <a:t>bě</a:t>
          </a:r>
          <a:r>
            <a:rPr lang="cs-CZ" sz="1400" baseline="0" dirty="0" smtClean="0"/>
            <a:t>, </a:t>
          </a:r>
          <a:r>
            <a:rPr lang="cs-CZ" sz="1400" baseline="0" dirty="0" err="1" smtClean="0"/>
            <a:t>pě</a:t>
          </a:r>
          <a:r>
            <a:rPr lang="cs-CZ" sz="1400" baseline="0" dirty="0" smtClean="0"/>
            <a:t>, </a:t>
          </a:r>
          <a:r>
            <a:rPr lang="cs-CZ" sz="1400" baseline="0" dirty="0" err="1" smtClean="0"/>
            <a:t>vě</a:t>
          </a:r>
          <a:r>
            <a:rPr lang="cs-CZ" sz="1400" baseline="0" dirty="0" smtClean="0"/>
            <a:t>, mě </a:t>
          </a:r>
        </a:p>
        <a:p>
          <a:pPr algn="l" rtl="0"/>
          <a:r>
            <a:rPr lang="cs-CZ" sz="1400" baseline="0" dirty="0" smtClean="0"/>
            <a:t>ZŠ praktická, 5.r. </a:t>
          </a:r>
          <a:r>
            <a:rPr lang="cs-CZ" sz="1400" baseline="0" smtClean="0"/>
            <a:t>–</a:t>
          </a:r>
          <a:r>
            <a:rPr lang="cs-CZ" sz="1400" smtClean="0"/>
            <a:t>TÉMA:Hry </a:t>
          </a:r>
          <a:r>
            <a:rPr lang="cs-CZ" sz="1400" dirty="0" smtClean="0"/>
            <a:t>se slabikami a slovy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Kopřivnice, Štramberská 189,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Eliška Kopečná</a:t>
          </a:r>
        </a:p>
        <a:p>
          <a:pPr algn="l" rtl="0"/>
          <a:r>
            <a:rPr lang="cs-CZ" sz="1400" dirty="0" smtClean="0"/>
            <a:t>VYTVOŘENO: 12.3.2013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487BE3-C4D9-428D-A957-DC646FE96E73}" type="presOf" srcId="{D1B46980-6531-4606-95E6-44980827E919}" destId="{6140AFEC-043D-4C43-A2F9-D0F5331DF3A3}" srcOrd="0" destOrd="0" presId="urn:microsoft.com/office/officeart/2005/8/layout/target3"/>
    <dgm:cxn modelId="{A4E7D8F7-3E0C-4FD5-88E8-ACAD08B4ECEB}" type="presOf" srcId="{4C35D32F-0EAB-4CD7-82EE-45574DC2A586}" destId="{4F902384-A84A-417E-997B-6A372FB09A33}" srcOrd="1" destOrd="0" presId="urn:microsoft.com/office/officeart/2005/8/layout/target3"/>
    <dgm:cxn modelId="{9C8FEAB6-C226-4297-B8FF-8F95968ECBE2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175B83C-F39C-4BF0-AD8D-9EC902FC69F0}" type="presOf" srcId="{4C35D32F-0EAB-4CD7-82EE-45574DC2A586}" destId="{66FE7F87-EA69-4EF8-86F8-F43548846DDB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2031F99-CF4C-4906-9785-43D0E87A0095}" type="presOf" srcId="{D1D4F407-5343-4D3F-B5B9-D407B03CAEB4}" destId="{AED2198E-93D5-4001-81B4-73124B309672}" srcOrd="1" destOrd="0" presId="urn:microsoft.com/office/officeart/2005/8/layout/target3"/>
    <dgm:cxn modelId="{9DFA7EF3-CD1F-4171-BC65-68D0FAA9081A}" type="presOf" srcId="{B651F6E3-6281-48DB-9319-2AEAFDAE7572}" destId="{619D679B-A015-4ECF-8348-D1034C574F40}" srcOrd="0" destOrd="0" presId="urn:microsoft.com/office/officeart/2005/8/layout/target3"/>
    <dgm:cxn modelId="{CC3CCC7A-1304-416A-8ADE-5A8192A1A6B7}" type="presOf" srcId="{D1B46980-6531-4606-95E6-44980827E919}" destId="{2BE915AB-18AA-4053-B92C-3BFC9ED204BB}" srcOrd="1" destOrd="0" presId="urn:microsoft.com/office/officeart/2005/8/layout/target3"/>
    <dgm:cxn modelId="{676B1F5B-9C29-401F-8818-65492241D366}" type="presOf" srcId="{B651F6E3-6281-48DB-9319-2AEAFDAE7572}" destId="{6BB5E863-4638-4E1D-BFDE-399D028AC4ED}" srcOrd="1" destOrd="0" presId="urn:microsoft.com/office/officeart/2005/8/layout/target3"/>
    <dgm:cxn modelId="{3CC961BF-67F4-479B-A8D4-6CEC3A4C0BBB}" type="presOf" srcId="{757F3AB3-0718-4624-B441-E567A8F0AB56}" destId="{333A1088-737F-45CB-B68E-254E46348037}" srcOrd="0" destOrd="0" presId="urn:microsoft.com/office/officeart/2005/8/layout/target3"/>
    <dgm:cxn modelId="{22A6F60F-390B-4B81-8734-ABC8EBFDBE7D}" type="presParOf" srcId="{333A1088-737F-45CB-B68E-254E46348037}" destId="{F5ABB229-8D3B-4694-996A-96F23CF14429}" srcOrd="0" destOrd="0" presId="urn:microsoft.com/office/officeart/2005/8/layout/target3"/>
    <dgm:cxn modelId="{B180261E-4610-4525-93C7-57961F4B89DA}" type="presParOf" srcId="{333A1088-737F-45CB-B68E-254E46348037}" destId="{F41139FD-01EE-4571-8B17-4FB00FC51163}" srcOrd="1" destOrd="0" presId="urn:microsoft.com/office/officeart/2005/8/layout/target3"/>
    <dgm:cxn modelId="{2360EF43-CAF4-4F86-8554-D1D0F2EB80C1}" type="presParOf" srcId="{333A1088-737F-45CB-B68E-254E46348037}" destId="{D005CE8C-CC26-4C3E-AC11-E15060ECD759}" srcOrd="2" destOrd="0" presId="urn:microsoft.com/office/officeart/2005/8/layout/target3"/>
    <dgm:cxn modelId="{4310421C-C75C-43D3-8489-E8C4A8387F9F}" type="presParOf" srcId="{333A1088-737F-45CB-B68E-254E46348037}" destId="{2C702D82-9B77-49B7-9568-BB8EB47C3372}" srcOrd="3" destOrd="0" presId="urn:microsoft.com/office/officeart/2005/8/layout/target3"/>
    <dgm:cxn modelId="{EB5D774A-19A6-4ACE-A93E-F507C46E1A3C}" type="presParOf" srcId="{333A1088-737F-45CB-B68E-254E46348037}" destId="{A52A0455-90FF-4808-ABD0-F02540D31D5A}" srcOrd="4" destOrd="0" presId="urn:microsoft.com/office/officeart/2005/8/layout/target3"/>
    <dgm:cxn modelId="{4E066660-D1C5-4FF3-96E9-3282582EEABC}" type="presParOf" srcId="{333A1088-737F-45CB-B68E-254E46348037}" destId="{6140AFEC-043D-4C43-A2F9-D0F5331DF3A3}" srcOrd="5" destOrd="0" presId="urn:microsoft.com/office/officeart/2005/8/layout/target3"/>
    <dgm:cxn modelId="{A3B85F53-20AE-4519-808D-B65E30AD0B38}" type="presParOf" srcId="{333A1088-737F-45CB-B68E-254E46348037}" destId="{9358AC05-5D7D-4327-9F80-1AD486AEA664}" srcOrd="6" destOrd="0" presId="urn:microsoft.com/office/officeart/2005/8/layout/target3"/>
    <dgm:cxn modelId="{C5747ADD-D398-48F3-BA72-AFC839364507}" type="presParOf" srcId="{333A1088-737F-45CB-B68E-254E46348037}" destId="{313FC574-E1CD-4FB4-B054-0B805CE0447D}" srcOrd="7" destOrd="0" presId="urn:microsoft.com/office/officeart/2005/8/layout/target3"/>
    <dgm:cxn modelId="{6E92909E-856C-4538-AF81-FD5EC8E092C5}" type="presParOf" srcId="{333A1088-737F-45CB-B68E-254E46348037}" destId="{619D679B-A015-4ECF-8348-D1034C574F40}" srcOrd="8" destOrd="0" presId="urn:microsoft.com/office/officeart/2005/8/layout/target3"/>
    <dgm:cxn modelId="{7F810E40-749F-465B-8950-274B996CE1BD}" type="presParOf" srcId="{333A1088-737F-45CB-B68E-254E46348037}" destId="{E7F14C03-D67D-4A82-8887-4A41904268DD}" srcOrd="9" destOrd="0" presId="urn:microsoft.com/office/officeart/2005/8/layout/target3"/>
    <dgm:cxn modelId="{7F511F74-BA22-4872-B12D-2C57B4ACBB69}" type="presParOf" srcId="{333A1088-737F-45CB-B68E-254E46348037}" destId="{D699FC7A-A1D1-4730-93D3-51E197A3376C}" srcOrd="10" destOrd="0" presId="urn:microsoft.com/office/officeart/2005/8/layout/target3"/>
    <dgm:cxn modelId="{E4704B18-1193-469F-9EE7-7F94F4A86B35}" type="presParOf" srcId="{333A1088-737F-45CB-B68E-254E46348037}" destId="{66FE7F87-EA69-4EF8-86F8-F43548846DDB}" srcOrd="11" destOrd="0" presId="urn:microsoft.com/office/officeart/2005/8/layout/target3"/>
    <dgm:cxn modelId="{71F63EEB-B7CE-47F6-BBED-27599418269E}" type="presParOf" srcId="{333A1088-737F-45CB-B68E-254E46348037}" destId="{AED2198E-93D5-4001-81B4-73124B309672}" srcOrd="12" destOrd="0" presId="urn:microsoft.com/office/officeart/2005/8/layout/target3"/>
    <dgm:cxn modelId="{B417621E-2B66-480F-8505-C0D7B2BF8127}" type="presParOf" srcId="{333A1088-737F-45CB-B68E-254E46348037}" destId="{2BE915AB-18AA-4053-B92C-3BFC9ED204BB}" srcOrd="13" destOrd="0" presId="urn:microsoft.com/office/officeart/2005/8/layout/target3"/>
    <dgm:cxn modelId="{03F0C38F-C011-44AB-A45A-58D689192CC1}" type="presParOf" srcId="{333A1088-737F-45CB-B68E-254E46348037}" destId="{6BB5E863-4638-4E1D-BFDE-399D028AC4ED}" srcOrd="14" destOrd="0" presId="urn:microsoft.com/office/officeart/2005/8/layout/target3"/>
    <dgm:cxn modelId="{25B8CBB9-F88F-4005-84C4-A3462B373056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D92D32-5A60-4588-82E2-320FE8F1E0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402CC9-36CD-41A0-9145-17AF77F006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F98ABF-059D-420E-83C8-178B6A3F7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58E7D7-E304-4CF7-B9E4-E9C8C28860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F1CC6-5E86-4B85-8C6F-F75DE07E01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67322-7E48-4ECD-9874-C012B15A56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99A4B6-6911-4684-942D-127F5E76C9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0327E8-9984-43B7-9C65-93B755389D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04FFF8-8588-4B89-94CF-BA6FA7E61E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50C705-81B4-479F-AB66-21ED942C40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95CC7F-1BC1-4255-9E7B-5AA5329C97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867B28-E9A1-4C1C-B71D-F653612694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0C841BD-76F4-47E6-AF3B-BD3B02DC16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Anotace: slova se skupinami dě, tě, ně, bě, pě, vě, mě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smtClean="0"/>
              <a:t>Cvičení k ověření znalostí slabik dě, tě, ně, bě, pě, vě, mě.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Doplňování slabik do slov, doplňování háčků, křížovka.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Po splnění úkolu následuje správné řešení pro kontrolu.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Pilotáží bylo ověřeno, že všechny úkoly jsou pro žáky srozumitelné, zadání pochopili a byli schopni samostatné práce.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Úkoly lze využít jak pro samostatnou práci žáků tak i pro skupinovou práci.</a:t>
            </a:r>
          </a:p>
          <a:p>
            <a:pPr eaLnBrk="1" hangingPunct="1">
              <a:buFontTx/>
              <a:buNone/>
            </a:pPr>
            <a:r>
              <a:rPr lang="cs-CZ" sz="2400" smtClean="0"/>
              <a:t>Úkoly vedou k rozvoji čtenářských dovedností, orientace v textu, rozvoj slovní zásoby, diferenciační cvičení pro rozvoj zrakového a sluchového vnímání.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9"/>
          <p:cNvSpPr>
            <a:spLocks noGrp="1" noChangeArrowheads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  <a:solidFill>
            <a:schemeClr val="accent1"/>
          </a:solidFill>
        </p:spPr>
        <p:txBody>
          <a:bodyPr/>
          <a:lstStyle/>
          <a:p>
            <a:r>
              <a:rPr lang="cs-CZ" b="1" smtClean="0"/>
              <a:t>Skupiny</a:t>
            </a:r>
          </a:p>
        </p:txBody>
      </p:sp>
      <p:sp>
        <p:nvSpPr>
          <p:cNvPr id="16386" name="Rectangle 10"/>
          <p:cNvSpPr>
            <a:spLocks noGrp="1" noChangeArrowheads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  <a:solidFill>
            <a:schemeClr val="accent1"/>
          </a:solidFill>
        </p:spPr>
        <p:txBody>
          <a:bodyPr/>
          <a:lstStyle/>
          <a:p>
            <a:pPr marL="0" indent="0">
              <a:buFontTx/>
              <a:buNone/>
            </a:pPr>
            <a:r>
              <a:rPr lang="cs-CZ" b="1" smtClean="0"/>
              <a:t>     </a:t>
            </a:r>
            <a:r>
              <a:rPr lang="cs-CZ" sz="4000" b="1" smtClean="0"/>
              <a:t>dě           tě           ně</a:t>
            </a:r>
          </a:p>
          <a:p>
            <a:pPr marL="0" indent="0">
              <a:buFontTx/>
              <a:buNone/>
            </a:pPr>
            <a:r>
              <a:rPr lang="cs-CZ" sz="4000" b="1" smtClean="0"/>
              <a:t>bě           pě       vě        mě</a:t>
            </a:r>
            <a:r>
              <a:rPr lang="cs-CZ" b="1" smtClean="0"/>
              <a:t>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Doplň správně slabiky</a:t>
            </a:r>
            <a:r>
              <a:rPr lang="cs-CZ" sz="3600" b="1" smtClean="0"/>
              <a:t> dě, tě, ně</a:t>
            </a:r>
          </a:p>
        </p:txBody>
      </p:sp>
      <p:sp>
        <p:nvSpPr>
          <p:cNvPr id="17411" name="Rectangle 4"/>
          <p:cNvSpPr>
            <a:spLocks noChangeArrowheads="1"/>
          </p:cNvSpPr>
          <p:nvPr/>
        </p:nvSpPr>
        <p:spPr bwMode="auto">
          <a:xfrm>
            <a:off x="971550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slů  -</a:t>
            </a:r>
          </a:p>
        </p:txBody>
      </p:sp>
      <p:sp>
        <p:nvSpPr>
          <p:cNvPr id="17412" name="Rectangle 5"/>
          <p:cNvSpPr>
            <a:spLocks noChangeArrowheads="1"/>
          </p:cNvSpPr>
          <p:nvPr/>
        </p:nvSpPr>
        <p:spPr bwMode="auto">
          <a:xfrm>
            <a:off x="1331913" y="357346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co</a:t>
            </a:r>
          </a:p>
        </p:txBody>
      </p:sp>
      <p:sp>
        <p:nvSpPr>
          <p:cNvPr id="17413" name="Rectangle 6"/>
          <p:cNvSpPr>
            <a:spLocks noChangeArrowheads="1"/>
          </p:cNvSpPr>
          <p:nvPr/>
        </p:nvSpPr>
        <p:spPr bwMode="auto">
          <a:xfrm>
            <a:off x="971550" y="4941888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lníci</a:t>
            </a:r>
          </a:p>
        </p:txBody>
      </p:sp>
      <p:sp>
        <p:nvSpPr>
          <p:cNvPr id="17414" name="Rectangle 7"/>
          <p:cNvSpPr>
            <a:spLocks noChangeArrowheads="1"/>
          </p:cNvSpPr>
          <p:nvPr/>
        </p:nvSpPr>
        <p:spPr bwMode="auto">
          <a:xfrm>
            <a:off x="2484438" y="2420938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ko -</a:t>
            </a:r>
          </a:p>
        </p:txBody>
      </p:sp>
      <p:sp>
        <p:nvSpPr>
          <p:cNvPr id="17415" name="Rectangle 8"/>
          <p:cNvSpPr>
            <a:spLocks noChangeArrowheads="1"/>
          </p:cNvSpPr>
          <p:nvPr/>
        </p:nvSpPr>
        <p:spPr bwMode="auto">
          <a:xfrm>
            <a:off x="2916238" y="378936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lo</a:t>
            </a:r>
          </a:p>
        </p:txBody>
      </p:sp>
      <p:sp>
        <p:nvSpPr>
          <p:cNvPr id="17416" name="Rectangle 10"/>
          <p:cNvSpPr>
            <a:spLocks noChangeArrowheads="1"/>
          </p:cNvSpPr>
          <p:nvPr/>
        </p:nvSpPr>
        <p:spPr bwMode="auto">
          <a:xfrm>
            <a:off x="4067175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kolik</a:t>
            </a:r>
          </a:p>
        </p:txBody>
      </p:sp>
      <p:sp>
        <p:nvSpPr>
          <p:cNvPr id="17417" name="Rectangle 11"/>
          <p:cNvSpPr>
            <a:spLocks noChangeArrowheads="1"/>
          </p:cNvSpPr>
          <p:nvPr/>
        </p:nvSpPr>
        <p:spPr bwMode="auto">
          <a:xfrm>
            <a:off x="5724525" y="2205038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sto</a:t>
            </a:r>
          </a:p>
        </p:txBody>
      </p:sp>
      <p:sp>
        <p:nvSpPr>
          <p:cNvPr id="17418" name="Rectangle 12"/>
          <p:cNvSpPr>
            <a:spLocks noChangeArrowheads="1"/>
          </p:cNvSpPr>
          <p:nvPr/>
        </p:nvSpPr>
        <p:spPr bwMode="auto">
          <a:xfrm>
            <a:off x="4500563" y="357346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ře - z</a:t>
            </a:r>
          </a:p>
        </p:txBody>
      </p:sp>
      <p:sp>
        <p:nvSpPr>
          <p:cNvPr id="17419" name="Rectangle 13"/>
          <p:cNvSpPr>
            <a:spLocks noChangeArrowheads="1"/>
          </p:cNvSpPr>
          <p:nvPr/>
        </p:nvSpPr>
        <p:spPr bwMode="auto">
          <a:xfrm>
            <a:off x="6227763" y="34290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koš -</a:t>
            </a:r>
          </a:p>
        </p:txBody>
      </p:sp>
      <p:sp>
        <p:nvSpPr>
          <p:cNvPr id="17420" name="Rectangle 15"/>
          <p:cNvSpPr>
            <a:spLocks noChangeArrowheads="1"/>
          </p:cNvSpPr>
          <p:nvPr/>
        </p:nvSpPr>
        <p:spPr bwMode="auto">
          <a:xfrm>
            <a:off x="7380288" y="2349500"/>
            <a:ext cx="914400" cy="9874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ží - nka</a:t>
            </a:r>
          </a:p>
        </p:txBody>
      </p:sp>
      <p:sp>
        <p:nvSpPr>
          <p:cNvPr id="17421" name="Rectangle 16"/>
          <p:cNvSpPr>
            <a:spLocks noChangeArrowheads="1"/>
          </p:cNvSpPr>
          <p:nvPr/>
        </p:nvSpPr>
        <p:spPr bwMode="auto">
          <a:xfrm>
            <a:off x="7451725" y="42926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čas -</a:t>
            </a:r>
          </a:p>
        </p:txBody>
      </p:sp>
      <p:sp>
        <p:nvSpPr>
          <p:cNvPr id="17422" name="Rectangle 17"/>
          <p:cNvSpPr>
            <a:spLocks noChangeArrowheads="1"/>
          </p:cNvSpPr>
          <p:nvPr/>
        </p:nvSpPr>
        <p:spPr bwMode="auto">
          <a:xfrm>
            <a:off x="5724525" y="47244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- kdo</a:t>
            </a:r>
          </a:p>
        </p:txBody>
      </p:sp>
      <p:sp>
        <p:nvSpPr>
          <p:cNvPr id="17423" name="Rectangle 18"/>
          <p:cNvSpPr>
            <a:spLocks noChangeArrowheads="1"/>
          </p:cNvSpPr>
          <p:nvPr/>
        </p:nvSpPr>
        <p:spPr bwMode="auto">
          <a:xfrm>
            <a:off x="4211638" y="47244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dí -</a:t>
            </a:r>
          </a:p>
        </p:txBody>
      </p:sp>
      <p:sp>
        <p:nvSpPr>
          <p:cNvPr id="17424" name="Rectangle 19"/>
          <p:cNvSpPr>
            <a:spLocks noChangeArrowheads="1"/>
          </p:cNvSpPr>
          <p:nvPr/>
        </p:nvSpPr>
        <p:spPr bwMode="auto">
          <a:xfrm>
            <a:off x="2339975" y="486886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 </a:t>
            </a:r>
            <a:r>
              <a:rPr lang="cs-CZ" sz="2400" b="1"/>
              <a:t>o - 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ChangeArrowheads="1"/>
          </p:cNvSpPr>
          <p:nvPr/>
        </p:nvSpPr>
        <p:spPr bwMode="auto">
          <a:xfrm>
            <a:off x="971550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slů</a:t>
            </a:r>
            <a:r>
              <a:rPr lang="cs-CZ" sz="2400" b="1">
                <a:solidFill>
                  <a:srgbClr val="FF6600"/>
                </a:solidFill>
              </a:rPr>
              <a:t>ně</a:t>
            </a:r>
            <a:r>
              <a:rPr lang="cs-CZ" sz="2400" b="1"/>
              <a:t> </a:t>
            </a:r>
          </a:p>
        </p:txBody>
      </p:sp>
      <p:sp>
        <p:nvSpPr>
          <p:cNvPr id="18435" name="Rectangle 5"/>
          <p:cNvSpPr>
            <a:spLocks noChangeArrowheads="1"/>
          </p:cNvSpPr>
          <p:nvPr/>
        </p:nvSpPr>
        <p:spPr bwMode="auto">
          <a:xfrm>
            <a:off x="1331913" y="357346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6600"/>
                </a:solidFill>
              </a:rPr>
              <a:t>ně</a:t>
            </a:r>
            <a:r>
              <a:rPr lang="cs-CZ" sz="2400" b="1"/>
              <a:t>co</a:t>
            </a:r>
          </a:p>
        </p:txBody>
      </p:sp>
      <p:sp>
        <p:nvSpPr>
          <p:cNvPr id="18436" name="Rectangle 6"/>
          <p:cNvSpPr>
            <a:spLocks noChangeArrowheads="1"/>
          </p:cNvSpPr>
          <p:nvPr/>
        </p:nvSpPr>
        <p:spPr bwMode="auto">
          <a:xfrm>
            <a:off x="971550" y="4941888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6600"/>
                </a:solidFill>
              </a:rPr>
              <a:t>dě</a:t>
            </a:r>
            <a:r>
              <a:rPr lang="cs-CZ" sz="2400" b="1"/>
              <a:t>lníci</a:t>
            </a:r>
          </a:p>
        </p:txBody>
      </p:sp>
      <p:sp>
        <p:nvSpPr>
          <p:cNvPr id="18437" name="Rectangle 7"/>
          <p:cNvSpPr>
            <a:spLocks noChangeArrowheads="1"/>
          </p:cNvSpPr>
          <p:nvPr/>
        </p:nvSpPr>
        <p:spPr bwMode="auto">
          <a:xfrm>
            <a:off x="2484438" y="2420938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ko</a:t>
            </a:r>
            <a:r>
              <a:rPr lang="cs-CZ" sz="2400" b="1">
                <a:solidFill>
                  <a:srgbClr val="FF6600"/>
                </a:solidFill>
              </a:rPr>
              <a:t>tě</a:t>
            </a:r>
          </a:p>
        </p:txBody>
      </p:sp>
      <p:sp>
        <p:nvSpPr>
          <p:cNvPr id="18438" name="Rectangle 8"/>
          <p:cNvSpPr>
            <a:spLocks noChangeArrowheads="1"/>
          </p:cNvSpPr>
          <p:nvPr/>
        </p:nvSpPr>
        <p:spPr bwMode="auto">
          <a:xfrm>
            <a:off x="2916238" y="378936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6600"/>
                </a:solidFill>
              </a:rPr>
              <a:t>tě</a:t>
            </a:r>
            <a:r>
              <a:rPr lang="cs-CZ" sz="2400" b="1"/>
              <a:t>lo</a:t>
            </a:r>
          </a:p>
        </p:txBody>
      </p:sp>
      <p:sp>
        <p:nvSpPr>
          <p:cNvPr id="18439" name="Rectangle 9"/>
          <p:cNvSpPr>
            <a:spLocks noChangeArrowheads="1"/>
          </p:cNvSpPr>
          <p:nvPr/>
        </p:nvSpPr>
        <p:spPr bwMode="auto">
          <a:xfrm>
            <a:off x="4067175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6600"/>
                </a:solidFill>
              </a:rPr>
              <a:t>ně</a:t>
            </a:r>
            <a:r>
              <a:rPr lang="cs-CZ" sz="2400" b="1"/>
              <a:t>kolik</a:t>
            </a:r>
          </a:p>
        </p:txBody>
      </p:sp>
      <p:sp>
        <p:nvSpPr>
          <p:cNvPr id="18440" name="Rectangle 10"/>
          <p:cNvSpPr>
            <a:spLocks noChangeArrowheads="1"/>
          </p:cNvSpPr>
          <p:nvPr/>
        </p:nvSpPr>
        <p:spPr bwMode="auto">
          <a:xfrm>
            <a:off x="5724525" y="2205038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6600"/>
                </a:solidFill>
              </a:rPr>
              <a:t>tě</a:t>
            </a:r>
            <a:r>
              <a:rPr lang="cs-CZ" sz="2400" b="1"/>
              <a:t>sto</a:t>
            </a:r>
          </a:p>
        </p:txBody>
      </p:sp>
      <p:sp>
        <p:nvSpPr>
          <p:cNvPr id="18441" name="Rectangle 11"/>
          <p:cNvSpPr>
            <a:spLocks noChangeArrowheads="1"/>
          </p:cNvSpPr>
          <p:nvPr/>
        </p:nvSpPr>
        <p:spPr bwMode="auto">
          <a:xfrm>
            <a:off x="4500563" y="357346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ře</a:t>
            </a:r>
            <a:r>
              <a:rPr lang="cs-CZ" sz="2400" b="1">
                <a:solidFill>
                  <a:srgbClr val="FF6600"/>
                </a:solidFill>
              </a:rPr>
              <a:t>tě</a:t>
            </a:r>
            <a:r>
              <a:rPr lang="cs-CZ" sz="2400" b="1"/>
              <a:t>z</a:t>
            </a:r>
          </a:p>
        </p:txBody>
      </p:sp>
      <p:sp>
        <p:nvSpPr>
          <p:cNvPr id="18442" name="Rectangle 12"/>
          <p:cNvSpPr>
            <a:spLocks noChangeArrowheads="1"/>
          </p:cNvSpPr>
          <p:nvPr/>
        </p:nvSpPr>
        <p:spPr bwMode="auto">
          <a:xfrm>
            <a:off x="6227763" y="34290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koš</a:t>
            </a:r>
            <a:r>
              <a:rPr lang="cs-CZ" sz="2000" b="1">
                <a:solidFill>
                  <a:srgbClr val="FF6600"/>
                </a:solidFill>
              </a:rPr>
              <a:t>tě</a:t>
            </a:r>
          </a:p>
        </p:txBody>
      </p:sp>
      <p:sp>
        <p:nvSpPr>
          <p:cNvPr id="18443" name="Rectangle 13"/>
          <p:cNvSpPr>
            <a:spLocks noChangeArrowheads="1"/>
          </p:cNvSpPr>
          <p:nvPr/>
        </p:nvSpPr>
        <p:spPr bwMode="auto">
          <a:xfrm>
            <a:off x="7380288" y="2349500"/>
            <a:ext cx="914400" cy="9874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ží</a:t>
            </a:r>
            <a:r>
              <a:rPr lang="cs-CZ" sz="2000" b="1">
                <a:solidFill>
                  <a:srgbClr val="FF6600"/>
                </a:solidFill>
              </a:rPr>
              <a:t>ně</a:t>
            </a:r>
            <a:r>
              <a:rPr lang="cs-CZ" sz="2000" b="1"/>
              <a:t>nka</a:t>
            </a:r>
          </a:p>
        </p:txBody>
      </p:sp>
      <p:sp>
        <p:nvSpPr>
          <p:cNvPr id="18444" name="Rectangle 14"/>
          <p:cNvSpPr>
            <a:spLocks noChangeArrowheads="1"/>
          </p:cNvSpPr>
          <p:nvPr/>
        </p:nvSpPr>
        <p:spPr bwMode="auto">
          <a:xfrm>
            <a:off x="7451725" y="42926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čas</a:t>
            </a:r>
            <a:r>
              <a:rPr lang="cs-CZ" sz="2400" b="1">
                <a:solidFill>
                  <a:srgbClr val="FF6600"/>
                </a:solidFill>
              </a:rPr>
              <a:t>ně</a:t>
            </a:r>
          </a:p>
        </p:txBody>
      </p:sp>
      <p:sp>
        <p:nvSpPr>
          <p:cNvPr id="18445" name="Rectangle 15"/>
          <p:cNvSpPr>
            <a:spLocks noChangeArrowheads="1"/>
          </p:cNvSpPr>
          <p:nvPr/>
        </p:nvSpPr>
        <p:spPr bwMode="auto">
          <a:xfrm>
            <a:off x="5724525" y="47244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ně</a:t>
            </a:r>
            <a:r>
              <a:rPr lang="cs-CZ" sz="2000" b="1"/>
              <a:t>kdo</a:t>
            </a:r>
          </a:p>
        </p:txBody>
      </p:sp>
      <p:sp>
        <p:nvSpPr>
          <p:cNvPr id="18446" name="Rectangle 16"/>
          <p:cNvSpPr>
            <a:spLocks noChangeArrowheads="1"/>
          </p:cNvSpPr>
          <p:nvPr/>
        </p:nvSpPr>
        <p:spPr bwMode="auto">
          <a:xfrm>
            <a:off x="4211638" y="47244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dí</a:t>
            </a:r>
            <a:r>
              <a:rPr lang="cs-CZ" sz="2400" b="1">
                <a:solidFill>
                  <a:srgbClr val="FF6600"/>
                </a:solidFill>
              </a:rPr>
              <a:t>tě</a:t>
            </a:r>
          </a:p>
        </p:txBody>
      </p:sp>
      <p:sp>
        <p:nvSpPr>
          <p:cNvPr id="18447" name="Rectangle 17"/>
          <p:cNvSpPr>
            <a:spLocks noChangeArrowheads="1"/>
          </p:cNvSpPr>
          <p:nvPr/>
        </p:nvSpPr>
        <p:spPr bwMode="auto">
          <a:xfrm>
            <a:off x="2339975" y="4868863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 </a:t>
            </a:r>
            <a:r>
              <a:rPr lang="cs-CZ" sz="2400" b="1"/>
              <a:t>o</a:t>
            </a:r>
            <a:r>
              <a:rPr lang="cs-CZ" sz="2400" b="1">
                <a:solidFill>
                  <a:srgbClr val="FF6600"/>
                </a:solidFill>
              </a:rPr>
              <a:t>dě</a:t>
            </a:r>
            <a:r>
              <a:rPr lang="cs-CZ" sz="2400" b="1"/>
              <a:t>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200" b="1" smtClean="0"/>
              <a:t>Doplň správně </a:t>
            </a:r>
            <a:r>
              <a:rPr lang="cs-CZ" sz="3600" b="1" smtClean="0"/>
              <a:t>bě – pě – vě - mě </a:t>
            </a:r>
          </a:p>
        </p:txBody>
      </p:sp>
      <p:sp>
        <p:nvSpPr>
          <p:cNvPr id="19459" name="Oval 4"/>
          <p:cNvSpPr>
            <a:spLocks noChangeArrowheads="1"/>
          </p:cNvSpPr>
          <p:nvPr/>
        </p:nvSpPr>
        <p:spPr bwMode="auto">
          <a:xfrm>
            <a:off x="1042988" y="23495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- lásek</a:t>
            </a:r>
          </a:p>
        </p:txBody>
      </p:sp>
      <p:sp>
        <p:nvSpPr>
          <p:cNvPr id="19460" name="Oval 5"/>
          <p:cNvSpPr>
            <a:spLocks noChangeArrowheads="1"/>
          </p:cNvSpPr>
          <p:nvPr/>
        </p:nvSpPr>
        <p:spPr bwMode="auto">
          <a:xfrm>
            <a:off x="755650" y="37163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šina</a:t>
            </a:r>
          </a:p>
        </p:txBody>
      </p:sp>
      <p:sp>
        <p:nvSpPr>
          <p:cNvPr id="19461" name="Oval 6"/>
          <p:cNvSpPr>
            <a:spLocks noChangeArrowheads="1"/>
          </p:cNvSpPr>
          <p:nvPr/>
        </p:nvSpPr>
        <p:spPr bwMode="auto">
          <a:xfrm>
            <a:off x="1692275" y="494188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sto</a:t>
            </a:r>
          </a:p>
        </p:txBody>
      </p:sp>
      <p:sp>
        <p:nvSpPr>
          <p:cNvPr id="19462" name="Oval 7"/>
          <p:cNvSpPr>
            <a:spLocks noChangeArrowheads="1"/>
          </p:cNvSpPr>
          <p:nvPr/>
        </p:nvSpPr>
        <p:spPr bwMode="auto">
          <a:xfrm>
            <a:off x="2411413" y="37163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dro</a:t>
            </a:r>
          </a:p>
        </p:txBody>
      </p:sp>
      <p:sp>
        <p:nvSpPr>
          <p:cNvPr id="19463" name="Oval 8"/>
          <p:cNvSpPr>
            <a:spLocks noChangeArrowheads="1"/>
          </p:cNvSpPr>
          <p:nvPr/>
        </p:nvSpPr>
        <p:spPr bwMode="auto">
          <a:xfrm>
            <a:off x="4067175" y="26368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d -</a:t>
            </a:r>
          </a:p>
        </p:txBody>
      </p:sp>
      <p:sp>
        <p:nvSpPr>
          <p:cNvPr id="19464" name="Oval 9"/>
          <p:cNvSpPr>
            <a:spLocks noChangeArrowheads="1"/>
          </p:cNvSpPr>
          <p:nvPr/>
        </p:nvSpPr>
        <p:spPr bwMode="auto">
          <a:xfrm>
            <a:off x="5580063" y="23495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ná - stí</a:t>
            </a:r>
          </a:p>
        </p:txBody>
      </p:sp>
      <p:sp>
        <p:nvSpPr>
          <p:cNvPr id="19465" name="Oval 10"/>
          <p:cNvSpPr>
            <a:spLocks noChangeArrowheads="1"/>
          </p:cNvSpPr>
          <p:nvPr/>
        </p:nvSpPr>
        <p:spPr bwMode="auto">
          <a:xfrm>
            <a:off x="5364163" y="48688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de - t</a:t>
            </a:r>
          </a:p>
        </p:txBody>
      </p:sp>
      <p:sp>
        <p:nvSpPr>
          <p:cNvPr id="19466" name="Oval 11"/>
          <p:cNvSpPr>
            <a:spLocks noChangeArrowheads="1"/>
          </p:cNvSpPr>
          <p:nvPr/>
        </p:nvSpPr>
        <p:spPr bwMode="auto">
          <a:xfrm>
            <a:off x="6732588" y="33575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- stovat</a:t>
            </a:r>
          </a:p>
        </p:txBody>
      </p:sp>
      <p:sp>
        <p:nvSpPr>
          <p:cNvPr id="19467" name="Oval 12"/>
          <p:cNvSpPr>
            <a:spLocks noChangeArrowheads="1"/>
          </p:cNvSpPr>
          <p:nvPr/>
        </p:nvSpPr>
        <p:spPr bwMode="auto">
          <a:xfrm>
            <a:off x="7164388" y="479742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 - ten</a:t>
            </a:r>
          </a:p>
        </p:txBody>
      </p:sp>
      <p:sp>
        <p:nvSpPr>
          <p:cNvPr id="19468" name="Oval 13"/>
          <p:cNvSpPr>
            <a:spLocks noChangeArrowheads="1"/>
          </p:cNvSpPr>
          <p:nvPr/>
        </p:nvSpPr>
        <p:spPr bwMode="auto">
          <a:xfrm>
            <a:off x="3419475" y="479742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s - t</a:t>
            </a:r>
          </a:p>
        </p:txBody>
      </p:sp>
      <p:sp>
        <p:nvSpPr>
          <p:cNvPr id="19469" name="Oval 14"/>
          <p:cNvSpPr>
            <a:spLocks noChangeArrowheads="1"/>
          </p:cNvSpPr>
          <p:nvPr/>
        </p:nvSpPr>
        <p:spPr bwMode="auto">
          <a:xfrm>
            <a:off x="7740650" y="21336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t</a:t>
            </a:r>
          </a:p>
        </p:txBody>
      </p:sp>
      <p:sp>
        <p:nvSpPr>
          <p:cNvPr id="19470" name="Oval 16"/>
          <p:cNvSpPr>
            <a:spLocks noChangeArrowheads="1"/>
          </p:cNvSpPr>
          <p:nvPr/>
        </p:nvSpPr>
        <p:spPr bwMode="auto">
          <a:xfrm>
            <a:off x="2771775" y="23495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žec</a:t>
            </a:r>
          </a:p>
        </p:txBody>
      </p:sp>
      <p:sp>
        <p:nvSpPr>
          <p:cNvPr id="19471" name="Oval 17"/>
          <p:cNvSpPr>
            <a:spLocks noChangeArrowheads="1"/>
          </p:cNvSpPr>
          <p:nvPr/>
        </p:nvSpPr>
        <p:spPr bwMode="auto">
          <a:xfrm>
            <a:off x="4643438" y="37163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- šky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Oval 4"/>
          <p:cNvSpPr>
            <a:spLocks noChangeArrowheads="1"/>
          </p:cNvSpPr>
          <p:nvPr/>
        </p:nvSpPr>
        <p:spPr bwMode="auto">
          <a:xfrm>
            <a:off x="1042988" y="23495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bě</a:t>
            </a:r>
            <a:r>
              <a:rPr lang="cs-CZ" sz="2000" b="1"/>
              <a:t>lásek</a:t>
            </a:r>
          </a:p>
        </p:txBody>
      </p:sp>
      <p:sp>
        <p:nvSpPr>
          <p:cNvPr id="20483" name="Oval 5"/>
          <p:cNvSpPr>
            <a:spLocks noChangeArrowheads="1"/>
          </p:cNvSpPr>
          <p:nvPr/>
        </p:nvSpPr>
        <p:spPr bwMode="auto">
          <a:xfrm>
            <a:off x="755650" y="37163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6600"/>
                </a:solidFill>
              </a:rPr>
              <a:t>pě</a:t>
            </a:r>
            <a:r>
              <a:rPr lang="cs-CZ" sz="2400" b="1"/>
              <a:t>šina</a:t>
            </a:r>
          </a:p>
        </p:txBody>
      </p:sp>
      <p:sp>
        <p:nvSpPr>
          <p:cNvPr id="20484" name="Oval 6"/>
          <p:cNvSpPr>
            <a:spLocks noChangeArrowheads="1"/>
          </p:cNvSpPr>
          <p:nvPr/>
        </p:nvSpPr>
        <p:spPr bwMode="auto">
          <a:xfrm>
            <a:off x="1692275" y="494188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6600"/>
                </a:solidFill>
              </a:rPr>
              <a:t>tě</a:t>
            </a:r>
            <a:r>
              <a:rPr lang="cs-CZ" sz="2400" b="1"/>
              <a:t>sto</a:t>
            </a:r>
          </a:p>
        </p:txBody>
      </p:sp>
      <p:sp>
        <p:nvSpPr>
          <p:cNvPr id="20485" name="Oval 7"/>
          <p:cNvSpPr>
            <a:spLocks noChangeArrowheads="1"/>
          </p:cNvSpPr>
          <p:nvPr/>
        </p:nvSpPr>
        <p:spPr bwMode="auto">
          <a:xfrm>
            <a:off x="2411413" y="37163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6600"/>
                </a:solidFill>
              </a:rPr>
              <a:t>vě</a:t>
            </a:r>
            <a:r>
              <a:rPr lang="cs-CZ" sz="2400" b="1"/>
              <a:t>dro</a:t>
            </a:r>
          </a:p>
        </p:txBody>
      </p:sp>
      <p:sp>
        <p:nvSpPr>
          <p:cNvPr id="20486" name="Oval 8"/>
          <p:cNvSpPr>
            <a:spLocks noChangeArrowheads="1"/>
          </p:cNvSpPr>
          <p:nvPr/>
        </p:nvSpPr>
        <p:spPr bwMode="auto">
          <a:xfrm>
            <a:off x="4067175" y="26368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d</a:t>
            </a:r>
            <a:r>
              <a:rPr lang="cs-CZ" sz="2400" b="1">
                <a:solidFill>
                  <a:srgbClr val="FF6600"/>
                </a:solidFill>
              </a:rPr>
              <a:t>vě</a:t>
            </a:r>
          </a:p>
        </p:txBody>
      </p:sp>
      <p:sp>
        <p:nvSpPr>
          <p:cNvPr id="20487" name="Oval 9"/>
          <p:cNvSpPr>
            <a:spLocks noChangeArrowheads="1"/>
          </p:cNvSpPr>
          <p:nvPr/>
        </p:nvSpPr>
        <p:spPr bwMode="auto">
          <a:xfrm>
            <a:off x="5580063" y="23495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/>
              <a:t>ná</a:t>
            </a:r>
            <a:r>
              <a:rPr lang="cs-CZ" sz="2000" b="1">
                <a:solidFill>
                  <a:srgbClr val="FF6600"/>
                </a:solidFill>
              </a:rPr>
              <a:t>mě</a:t>
            </a:r>
            <a:r>
              <a:rPr lang="cs-CZ" sz="2000" b="1"/>
              <a:t>stí</a:t>
            </a:r>
          </a:p>
        </p:txBody>
      </p:sp>
      <p:sp>
        <p:nvSpPr>
          <p:cNvPr id="20488" name="Oval 10"/>
          <p:cNvSpPr>
            <a:spLocks noChangeArrowheads="1"/>
          </p:cNvSpPr>
          <p:nvPr/>
        </p:nvSpPr>
        <p:spPr bwMode="auto">
          <a:xfrm>
            <a:off x="5364163" y="48688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de</a:t>
            </a:r>
            <a:r>
              <a:rPr lang="cs-CZ" sz="2400" b="1">
                <a:solidFill>
                  <a:srgbClr val="FF6600"/>
                </a:solidFill>
              </a:rPr>
              <a:t>vě</a:t>
            </a:r>
            <a:r>
              <a:rPr lang="cs-CZ" sz="2400" b="1"/>
              <a:t>t</a:t>
            </a:r>
          </a:p>
        </p:txBody>
      </p:sp>
      <p:sp>
        <p:nvSpPr>
          <p:cNvPr id="20489" name="Oval 11"/>
          <p:cNvSpPr>
            <a:spLocks noChangeArrowheads="1"/>
          </p:cNvSpPr>
          <p:nvPr/>
        </p:nvSpPr>
        <p:spPr bwMode="auto">
          <a:xfrm>
            <a:off x="6732588" y="335756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000" b="1">
                <a:solidFill>
                  <a:srgbClr val="FF6600"/>
                </a:solidFill>
              </a:rPr>
              <a:t>pě</a:t>
            </a:r>
            <a:r>
              <a:rPr lang="cs-CZ" sz="2000" b="1"/>
              <a:t>stovat</a:t>
            </a:r>
          </a:p>
        </p:txBody>
      </p:sp>
      <p:sp>
        <p:nvSpPr>
          <p:cNvPr id="20490" name="Oval 12"/>
          <p:cNvSpPr>
            <a:spLocks noChangeArrowheads="1"/>
          </p:cNvSpPr>
          <p:nvPr/>
        </p:nvSpPr>
        <p:spPr bwMode="auto">
          <a:xfrm>
            <a:off x="7164388" y="479742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k</a:t>
            </a:r>
            <a:r>
              <a:rPr lang="cs-CZ" sz="2400" b="1">
                <a:solidFill>
                  <a:srgbClr val="FF6600"/>
                </a:solidFill>
              </a:rPr>
              <a:t>vě</a:t>
            </a:r>
            <a:r>
              <a:rPr lang="cs-CZ" sz="2400" b="1"/>
              <a:t>ten</a:t>
            </a:r>
          </a:p>
        </p:txBody>
      </p:sp>
      <p:sp>
        <p:nvSpPr>
          <p:cNvPr id="20491" name="Oval 13"/>
          <p:cNvSpPr>
            <a:spLocks noChangeArrowheads="1"/>
          </p:cNvSpPr>
          <p:nvPr/>
        </p:nvSpPr>
        <p:spPr bwMode="auto">
          <a:xfrm>
            <a:off x="3419475" y="479742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/>
              <a:t>s</a:t>
            </a:r>
            <a:r>
              <a:rPr lang="cs-CZ" sz="2400" b="1">
                <a:solidFill>
                  <a:srgbClr val="FF6600"/>
                </a:solidFill>
              </a:rPr>
              <a:t>vě</a:t>
            </a:r>
            <a:r>
              <a:rPr lang="cs-CZ" sz="2400" b="1"/>
              <a:t>t</a:t>
            </a:r>
          </a:p>
        </p:txBody>
      </p:sp>
      <p:sp>
        <p:nvSpPr>
          <p:cNvPr id="20492" name="Oval 14"/>
          <p:cNvSpPr>
            <a:spLocks noChangeArrowheads="1"/>
          </p:cNvSpPr>
          <p:nvPr/>
        </p:nvSpPr>
        <p:spPr bwMode="auto">
          <a:xfrm>
            <a:off x="7740650" y="21336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6600"/>
                </a:solidFill>
              </a:rPr>
              <a:t>pě</a:t>
            </a:r>
            <a:r>
              <a:rPr lang="cs-CZ" sz="2400" b="1"/>
              <a:t>t</a:t>
            </a:r>
          </a:p>
        </p:txBody>
      </p:sp>
      <p:sp>
        <p:nvSpPr>
          <p:cNvPr id="20493" name="Oval 15"/>
          <p:cNvSpPr>
            <a:spLocks noChangeArrowheads="1"/>
          </p:cNvSpPr>
          <p:nvPr/>
        </p:nvSpPr>
        <p:spPr bwMode="auto">
          <a:xfrm>
            <a:off x="2771775" y="2349500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6600"/>
                </a:solidFill>
              </a:rPr>
              <a:t>bě</a:t>
            </a:r>
            <a:r>
              <a:rPr lang="cs-CZ" sz="2400" b="1"/>
              <a:t>žec</a:t>
            </a:r>
          </a:p>
        </p:txBody>
      </p:sp>
      <p:sp>
        <p:nvSpPr>
          <p:cNvPr id="20494" name="Oval 16"/>
          <p:cNvSpPr>
            <a:spLocks noChangeArrowheads="1"/>
          </p:cNvSpPr>
          <p:nvPr/>
        </p:nvSpPr>
        <p:spPr bwMode="auto">
          <a:xfrm>
            <a:off x="4643438" y="371633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2400" b="1">
                <a:solidFill>
                  <a:srgbClr val="FF6600"/>
                </a:solidFill>
              </a:rPr>
              <a:t>pě</a:t>
            </a:r>
            <a:r>
              <a:rPr lang="cs-CZ" sz="2400" b="1"/>
              <a:t>šky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600" b="1" smtClean="0"/>
              <a:t>Ztratily se háčky. Doplníš je?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V nedeli pojedu s dedeckem k tete.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Maminka delá testo.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Na stráni lezí hríbe.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Dedecek delá v dílne sáne.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Nase stene uz umí stekat.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Kveta bezí po pesine.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Vera ráda pracuje na zahrade.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Na strome sedela penkava.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Kovár pracuje v kovárne.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8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V ned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li pojedu s d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de</a:t>
            </a:r>
            <a:r>
              <a:rPr lang="cs-CZ" sz="2800" b="1" smtClean="0">
                <a:solidFill>
                  <a:srgbClr val="FF6600"/>
                </a:solidFill>
              </a:rPr>
              <a:t>č</a:t>
            </a:r>
            <a:r>
              <a:rPr lang="cs-CZ" sz="2800" b="1" smtClean="0"/>
              <a:t>kem k tet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Maminka d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lá t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sto.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Na stráni le</a:t>
            </a:r>
            <a:r>
              <a:rPr lang="cs-CZ" sz="2800" b="1" smtClean="0">
                <a:solidFill>
                  <a:srgbClr val="FF6600"/>
                </a:solidFill>
              </a:rPr>
              <a:t>ž</a:t>
            </a:r>
            <a:r>
              <a:rPr lang="cs-CZ" sz="2800" b="1" smtClean="0"/>
              <a:t>í h</a:t>
            </a:r>
            <a:r>
              <a:rPr lang="cs-CZ" sz="2800" b="1" smtClean="0">
                <a:solidFill>
                  <a:srgbClr val="FF6600"/>
                </a:solidFill>
              </a:rPr>
              <a:t>ř</a:t>
            </a:r>
            <a:r>
              <a:rPr lang="cs-CZ" sz="2800" b="1" smtClean="0"/>
              <a:t>íb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D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de</a:t>
            </a:r>
            <a:r>
              <a:rPr lang="cs-CZ" sz="2800" b="1" smtClean="0">
                <a:solidFill>
                  <a:srgbClr val="FF6600"/>
                </a:solidFill>
              </a:rPr>
              <a:t>č</a:t>
            </a:r>
            <a:r>
              <a:rPr lang="cs-CZ" sz="2800" b="1" smtClean="0"/>
              <a:t>ek d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lá v díln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 sán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Na</a:t>
            </a:r>
            <a:r>
              <a:rPr lang="cs-CZ" sz="2800" b="1" smtClean="0">
                <a:solidFill>
                  <a:srgbClr val="FF6600"/>
                </a:solidFill>
              </a:rPr>
              <a:t>š</a:t>
            </a:r>
            <a:r>
              <a:rPr lang="cs-CZ" sz="2800" b="1" smtClean="0"/>
              <a:t>e st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n</a:t>
            </a:r>
            <a:r>
              <a:rPr lang="cs-CZ" sz="2800" b="1" smtClean="0">
                <a:solidFill>
                  <a:srgbClr val="FF6600"/>
                </a:solidFill>
              </a:rPr>
              <a:t>ě </a:t>
            </a:r>
            <a:r>
              <a:rPr lang="cs-CZ" sz="2800" b="1" smtClean="0"/>
              <a:t>u</a:t>
            </a:r>
            <a:r>
              <a:rPr lang="cs-CZ" sz="2800" b="1" smtClean="0">
                <a:solidFill>
                  <a:srgbClr val="FF6600"/>
                </a:solidFill>
              </a:rPr>
              <a:t>ž</a:t>
            </a:r>
            <a:r>
              <a:rPr lang="cs-CZ" sz="2800" b="1" smtClean="0"/>
              <a:t> umí </a:t>
            </a:r>
            <a:r>
              <a:rPr lang="cs-CZ" sz="2800" b="1" smtClean="0">
                <a:solidFill>
                  <a:srgbClr val="FF6600"/>
                </a:solidFill>
              </a:rPr>
              <a:t>š</a:t>
            </a:r>
            <a:r>
              <a:rPr lang="cs-CZ" sz="2800" b="1" smtClean="0"/>
              <a:t>t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kat.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Kv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ta b</a:t>
            </a:r>
            <a:r>
              <a:rPr lang="cs-CZ" sz="2800" b="1" smtClean="0">
                <a:solidFill>
                  <a:srgbClr val="FF6600"/>
                </a:solidFill>
              </a:rPr>
              <a:t>ěž</a:t>
            </a:r>
            <a:r>
              <a:rPr lang="cs-CZ" sz="2800" b="1" smtClean="0"/>
              <a:t>í po p</a:t>
            </a:r>
            <a:r>
              <a:rPr lang="cs-CZ" sz="2800" b="1" smtClean="0">
                <a:solidFill>
                  <a:srgbClr val="FF6600"/>
                </a:solidFill>
              </a:rPr>
              <a:t>ěš</a:t>
            </a:r>
            <a:r>
              <a:rPr lang="cs-CZ" sz="2800" b="1" smtClean="0"/>
              <a:t>in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V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ra ráda pracuje na zahrad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Na strom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 sed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la p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nkava.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Ková</a:t>
            </a:r>
            <a:r>
              <a:rPr lang="cs-CZ" sz="2800" b="1" smtClean="0">
                <a:solidFill>
                  <a:srgbClr val="FF6600"/>
                </a:solidFill>
              </a:rPr>
              <a:t>ř</a:t>
            </a:r>
            <a:r>
              <a:rPr lang="cs-CZ" sz="2800" b="1" smtClean="0"/>
              <a:t> pracuje v kovárn</a:t>
            </a:r>
            <a:r>
              <a:rPr lang="cs-CZ" sz="2800" b="1" smtClean="0">
                <a:solidFill>
                  <a:srgbClr val="FF6600"/>
                </a:solidFill>
              </a:rPr>
              <a:t>ě</a:t>
            </a:r>
            <a:r>
              <a:rPr lang="cs-CZ" sz="2800" b="1" smtClean="0"/>
              <a:t>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8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3600" b="1" smtClean="0"/>
              <a:t>Vylušti křížovku</a:t>
            </a:r>
          </a:p>
        </p:txBody>
      </p:sp>
      <p:sp>
        <p:nvSpPr>
          <p:cNvPr id="23554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1"/>
          </a:solidFill>
        </p:spPr>
        <p:txBody>
          <a:bodyPr/>
          <a:lstStyle/>
          <a:p>
            <a:pPr marL="381000" indent="-381000" eaLnBrk="1" hangingPunct="1">
              <a:lnSpc>
                <a:spcPct val="80000"/>
              </a:lnSpc>
              <a:buFontTx/>
              <a:buAutoNum type="arabicPeriod"/>
            </a:pPr>
            <a:r>
              <a:rPr lang="cs-CZ" sz="2000" b="1" smtClean="0"/>
              <a:t>první den v týdnu</a:t>
            </a:r>
          </a:p>
          <a:p>
            <a:pPr marL="381000" indent="-381000" eaLnBrk="1" hangingPunct="1">
              <a:lnSpc>
                <a:spcPct val="80000"/>
              </a:lnSpc>
              <a:buFontTx/>
              <a:buAutoNum type="arabicPeriod"/>
            </a:pPr>
            <a:endParaRPr lang="cs-CZ" sz="2000" b="1" smtClean="0"/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2. mládě kočky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3. největší šelma v ČR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4. sestra mé maminky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5. místo pro sport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6. jarní měsíc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7. léčí nemocné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</p:txBody>
      </p:sp>
      <p:graphicFrame>
        <p:nvGraphicFramePr>
          <p:cNvPr id="23687" name="Group 135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table">
            <a:tbl>
              <a:tblPr/>
              <a:tblGrid>
                <a:gridCol w="366713"/>
                <a:gridCol w="368300"/>
                <a:gridCol w="366712"/>
                <a:gridCol w="366713"/>
                <a:gridCol w="366712"/>
                <a:gridCol w="368300"/>
                <a:gridCol w="366713"/>
                <a:gridCol w="366712"/>
                <a:gridCol w="366713"/>
                <a:gridCol w="368300"/>
                <a:gridCol w="366712"/>
              </a:tblGrid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chemeClr val="accent1"/>
          </a:solidFill>
        </p:spPr>
        <p:txBody>
          <a:bodyPr/>
          <a:lstStyle/>
          <a:p>
            <a:pPr marL="381000" indent="-381000" eaLnBrk="1" hangingPunct="1">
              <a:lnSpc>
                <a:spcPct val="80000"/>
              </a:lnSpc>
              <a:buFontTx/>
              <a:buAutoNum type="arabicPeriod"/>
            </a:pPr>
            <a:r>
              <a:rPr lang="cs-CZ" sz="2000" b="1" smtClean="0"/>
              <a:t>první den v týdnu</a:t>
            </a:r>
          </a:p>
          <a:p>
            <a:pPr marL="381000" indent="-381000" eaLnBrk="1" hangingPunct="1">
              <a:lnSpc>
                <a:spcPct val="80000"/>
              </a:lnSpc>
              <a:buFontTx/>
              <a:buAutoNum type="arabicPeriod"/>
            </a:pPr>
            <a:endParaRPr lang="cs-CZ" sz="2000" b="1" smtClean="0"/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2. mládě kočky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3. největší šelma v ČR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4. sestra mé maminky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5. místo pro sport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6. jarní měsíc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r>
              <a:rPr lang="cs-CZ" sz="2000" b="1" smtClean="0"/>
              <a:t>7. léčí nemocné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cs-CZ" sz="2000" b="1" smtClean="0"/>
          </a:p>
        </p:txBody>
      </p:sp>
      <p:graphicFrame>
        <p:nvGraphicFramePr>
          <p:cNvPr id="24711" name="Group 135"/>
          <p:cNvGraphicFramePr>
            <a:graphicFrameLocks noGrp="1"/>
          </p:cNvGraphicFramePr>
          <p:nvPr>
            <p:ph sz="half" idx="2"/>
          </p:nvPr>
        </p:nvGraphicFramePr>
        <p:xfrm>
          <a:off x="4648200" y="1600200"/>
          <a:ext cx="4038600" cy="4525963"/>
        </p:xfrm>
        <a:graphic>
          <a:graphicData uri="http://schemas.openxmlformats.org/drawingml/2006/table">
            <a:tbl>
              <a:tblPr/>
              <a:tblGrid>
                <a:gridCol w="366713"/>
                <a:gridCol w="368300"/>
                <a:gridCol w="366712"/>
                <a:gridCol w="366713"/>
                <a:gridCol w="366712"/>
                <a:gridCol w="368300"/>
                <a:gridCol w="366713"/>
                <a:gridCol w="366712"/>
                <a:gridCol w="366713"/>
                <a:gridCol w="368300"/>
                <a:gridCol w="366712"/>
              </a:tblGrid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6600"/>
                          </a:solidFill>
                          <a:effectLst/>
                          <a:latin typeface="Arial" charset="0"/>
                        </a:rPr>
                        <a:t>Ř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b="1" smtClean="0"/>
              <a:t>Citace a zdroje: vlastní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356</Words>
  <Application>Microsoft Office PowerPoint</Application>
  <PresentationFormat>On-screen Show (4:3)</PresentationFormat>
  <Paragraphs>157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Výchozí návrh</vt:lpstr>
      <vt:lpstr>Snímek 1</vt:lpstr>
      <vt:lpstr>Anotace: slova se skupinami dě, tě, ně, bě, pě, vě, mě</vt:lpstr>
      <vt:lpstr>Skupiny</vt:lpstr>
      <vt:lpstr>Doplň správně slabiky dě, tě, ně</vt:lpstr>
      <vt:lpstr>Snímek 5</vt:lpstr>
      <vt:lpstr>Doplň správně bě – pě – vě - mě </vt:lpstr>
      <vt:lpstr>Snímek 7</vt:lpstr>
      <vt:lpstr>Ztratily se háčky. Doplníš je?</vt:lpstr>
      <vt:lpstr>Snímek 9</vt:lpstr>
      <vt:lpstr>Vylušti křížovku</vt:lpstr>
      <vt:lpstr>Snímek 11</vt:lpstr>
      <vt:lpstr>Citace a zdroje: vlastní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8</cp:revision>
  <dcterms:created xsi:type="dcterms:W3CDTF">2013-03-24T10:44:47Z</dcterms:created>
  <dcterms:modified xsi:type="dcterms:W3CDTF">2013-05-22T15:32:46Z</dcterms:modified>
</cp:coreProperties>
</file>