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70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A8E2"/>
    <a:srgbClr val="F3F9A5"/>
    <a:srgbClr val="66FFFF"/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VY_12_Český jazyk_22_ Abeceda, ZŠ praktická, 5.r. -</a:t>
          </a:r>
          <a:r>
            <a:rPr lang="cs-CZ" sz="2000" dirty="0" smtClean="0"/>
            <a:t>TEMA: Řazení slov </a:t>
          </a:r>
          <a:r>
            <a:rPr lang="cs-CZ" sz="2000" smtClean="0"/>
            <a:t>podle abecedy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Kopřivnice, Štramberská 189,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Eliška Kopečná</a:t>
          </a:r>
        </a:p>
        <a:p>
          <a:pPr algn="l" rtl="0"/>
          <a:r>
            <a:rPr lang="cs-CZ" sz="1600" dirty="0" smtClean="0"/>
            <a:t>VYTVOŘENO: 15.3.2013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B5F480-9348-4E3B-A7D2-41CBB75D1BCD}" type="presOf" srcId="{757F3AB3-0718-4624-B441-E567A8F0AB56}" destId="{333A1088-737F-45CB-B68E-254E46348037}" srcOrd="0" destOrd="0" presId="urn:microsoft.com/office/officeart/2005/8/layout/target3"/>
    <dgm:cxn modelId="{FB45E672-D20A-4002-B010-AF4C01657A02}" type="presOf" srcId="{D1D4F407-5343-4D3F-B5B9-D407B03CAEB4}" destId="{AED2198E-93D5-4001-81B4-73124B309672}" srcOrd="1" destOrd="0" presId="urn:microsoft.com/office/officeart/2005/8/layout/target3"/>
    <dgm:cxn modelId="{D203E152-4D88-49A4-852C-E6075AEA77DF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F426D31-951C-48E8-8645-751389B4FF59}" type="presOf" srcId="{B651F6E3-6281-48DB-9319-2AEAFDAE7572}" destId="{619D679B-A015-4ECF-8348-D1034C574F40}" srcOrd="0" destOrd="0" presId="urn:microsoft.com/office/officeart/2005/8/layout/target3"/>
    <dgm:cxn modelId="{043805D7-6F31-4042-89CA-5458486B0DC0}" type="presOf" srcId="{4C35D32F-0EAB-4CD7-82EE-45574DC2A586}" destId="{4F902384-A84A-417E-997B-6A372FB09A33}" srcOrd="1" destOrd="0" presId="urn:microsoft.com/office/officeart/2005/8/layout/target3"/>
    <dgm:cxn modelId="{EAEC8E85-2B1A-4B9D-B43C-2CA516D3E130}" type="presOf" srcId="{4C35D32F-0EAB-4CD7-82EE-45574DC2A586}" destId="{66FE7F87-EA69-4EF8-86F8-F43548846DDB}" srcOrd="0" destOrd="0" presId="urn:microsoft.com/office/officeart/2005/8/layout/target3"/>
    <dgm:cxn modelId="{855891A4-38F0-4136-BCA5-2113960E39E0}" type="presOf" srcId="{D1B46980-6531-4606-95E6-44980827E919}" destId="{2BE915AB-18AA-4053-B92C-3BFC9ED204BB}" srcOrd="1" destOrd="0" presId="urn:microsoft.com/office/officeart/2005/8/layout/target3"/>
    <dgm:cxn modelId="{0E834675-0744-4C2D-A0A8-0CE20CD47F8F}" type="presOf" srcId="{D1D4F407-5343-4D3F-B5B9-D407B03CAEB4}" destId="{D005CE8C-CC26-4C3E-AC11-E15060ECD759}" srcOrd="0" destOrd="0" presId="urn:microsoft.com/office/officeart/2005/8/layout/target3"/>
    <dgm:cxn modelId="{3C914221-05D4-428D-B8AB-B96AB8B447AF}" type="presOf" srcId="{D1B46980-6531-4606-95E6-44980827E919}" destId="{6140AFEC-043D-4C43-A2F9-D0F5331DF3A3}" srcOrd="0" destOrd="0" presId="urn:microsoft.com/office/officeart/2005/8/layout/target3"/>
    <dgm:cxn modelId="{202E4234-1961-4287-85C1-3CB9FA21D7F8}" type="presParOf" srcId="{333A1088-737F-45CB-B68E-254E46348037}" destId="{F5ABB229-8D3B-4694-996A-96F23CF14429}" srcOrd="0" destOrd="0" presId="urn:microsoft.com/office/officeart/2005/8/layout/target3"/>
    <dgm:cxn modelId="{11E830DD-B5AD-46CE-98C7-B5E953EE15A5}" type="presParOf" srcId="{333A1088-737F-45CB-B68E-254E46348037}" destId="{F41139FD-01EE-4571-8B17-4FB00FC51163}" srcOrd="1" destOrd="0" presId="urn:microsoft.com/office/officeart/2005/8/layout/target3"/>
    <dgm:cxn modelId="{8BF53395-3567-4B60-8F44-CC0FDDEAD784}" type="presParOf" srcId="{333A1088-737F-45CB-B68E-254E46348037}" destId="{D005CE8C-CC26-4C3E-AC11-E15060ECD759}" srcOrd="2" destOrd="0" presId="urn:microsoft.com/office/officeart/2005/8/layout/target3"/>
    <dgm:cxn modelId="{CFDA85C0-2674-4CF4-93A0-88CEE8D9A9AD}" type="presParOf" srcId="{333A1088-737F-45CB-B68E-254E46348037}" destId="{2C702D82-9B77-49B7-9568-BB8EB47C3372}" srcOrd="3" destOrd="0" presId="urn:microsoft.com/office/officeart/2005/8/layout/target3"/>
    <dgm:cxn modelId="{7E3464E6-29C8-44C7-9861-58B73AD52C7B}" type="presParOf" srcId="{333A1088-737F-45CB-B68E-254E46348037}" destId="{A52A0455-90FF-4808-ABD0-F02540D31D5A}" srcOrd="4" destOrd="0" presId="urn:microsoft.com/office/officeart/2005/8/layout/target3"/>
    <dgm:cxn modelId="{98F61F5F-3E5D-48F6-9DDC-354CF0F6CD69}" type="presParOf" srcId="{333A1088-737F-45CB-B68E-254E46348037}" destId="{6140AFEC-043D-4C43-A2F9-D0F5331DF3A3}" srcOrd="5" destOrd="0" presId="urn:microsoft.com/office/officeart/2005/8/layout/target3"/>
    <dgm:cxn modelId="{A0D0ED13-275D-43A4-9ACB-2C5DFB4ECE7E}" type="presParOf" srcId="{333A1088-737F-45CB-B68E-254E46348037}" destId="{9358AC05-5D7D-4327-9F80-1AD486AEA664}" srcOrd="6" destOrd="0" presId="urn:microsoft.com/office/officeart/2005/8/layout/target3"/>
    <dgm:cxn modelId="{F812BD39-41A7-4B90-804A-48487BE9EB66}" type="presParOf" srcId="{333A1088-737F-45CB-B68E-254E46348037}" destId="{313FC574-E1CD-4FB4-B054-0B805CE0447D}" srcOrd="7" destOrd="0" presId="urn:microsoft.com/office/officeart/2005/8/layout/target3"/>
    <dgm:cxn modelId="{B633A2E9-455E-46B1-AD61-7DCDCE974227}" type="presParOf" srcId="{333A1088-737F-45CB-B68E-254E46348037}" destId="{619D679B-A015-4ECF-8348-D1034C574F40}" srcOrd="8" destOrd="0" presId="urn:microsoft.com/office/officeart/2005/8/layout/target3"/>
    <dgm:cxn modelId="{A52C8301-693B-4EB9-A7A4-B4E8B1FD51D1}" type="presParOf" srcId="{333A1088-737F-45CB-B68E-254E46348037}" destId="{E7F14C03-D67D-4A82-8887-4A41904268DD}" srcOrd="9" destOrd="0" presId="urn:microsoft.com/office/officeart/2005/8/layout/target3"/>
    <dgm:cxn modelId="{59E65B30-BD36-4D4D-9B93-80D66AFC6BA0}" type="presParOf" srcId="{333A1088-737F-45CB-B68E-254E46348037}" destId="{D699FC7A-A1D1-4730-93D3-51E197A3376C}" srcOrd="10" destOrd="0" presId="urn:microsoft.com/office/officeart/2005/8/layout/target3"/>
    <dgm:cxn modelId="{054009AC-9599-458D-A609-27EB7C36A8F6}" type="presParOf" srcId="{333A1088-737F-45CB-B68E-254E46348037}" destId="{66FE7F87-EA69-4EF8-86F8-F43548846DDB}" srcOrd="11" destOrd="0" presId="urn:microsoft.com/office/officeart/2005/8/layout/target3"/>
    <dgm:cxn modelId="{06E4F88D-8738-412F-9101-E6BC886279B1}" type="presParOf" srcId="{333A1088-737F-45CB-B68E-254E46348037}" destId="{AED2198E-93D5-4001-81B4-73124B309672}" srcOrd="12" destOrd="0" presId="urn:microsoft.com/office/officeart/2005/8/layout/target3"/>
    <dgm:cxn modelId="{161D46DB-4DA2-40F3-A5DC-F7550A181A2F}" type="presParOf" srcId="{333A1088-737F-45CB-B68E-254E46348037}" destId="{2BE915AB-18AA-4053-B92C-3BFC9ED204BB}" srcOrd="13" destOrd="0" presId="urn:microsoft.com/office/officeart/2005/8/layout/target3"/>
    <dgm:cxn modelId="{CEEF7006-9BC2-4D7B-81AF-0F141913F65C}" type="presParOf" srcId="{333A1088-737F-45CB-B68E-254E46348037}" destId="{6BB5E863-4638-4E1D-BFDE-399D028AC4ED}" srcOrd="14" destOrd="0" presId="urn:microsoft.com/office/officeart/2005/8/layout/target3"/>
    <dgm:cxn modelId="{2C964758-D08B-4BB5-B62C-10D222B8F731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ED4543-32C1-4E3D-BACC-B35CD322C0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9C4658-AAD8-4540-B81B-83BED928B5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7535B4-996A-4CF8-A873-5B3D0E495C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E21AA6-0BA5-4B97-8FEC-430AEEA9D3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E39105-8DAE-4C28-AB30-7B1A5E511B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5CA281-4124-4388-A81D-EA326F3A9E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10C6D2-392A-4B18-86E0-0C399294F8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D9F61F-D68F-494D-8F16-D145E0517E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D721AB-0481-4833-9C8B-671E49AF31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88D013-0945-4C60-98FA-4EB0781BFE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B61AFE-BECC-42DF-88B3-7B8B87094C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F1D5140-FE0A-4FB5-A9EA-F846B728B1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Anotace: abeceda</a:t>
            </a:r>
          </a:p>
        </p:txBody>
      </p:sp>
      <p:sp>
        <p:nvSpPr>
          <p:cNvPr id="1433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smtClean="0"/>
              <a:t>Cvičení vede k ověření znalosti abecedy.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Úkolem je doplňování písmen abecedy, řazení jmen podle abecedy, spojování slabik do slov, řazení měsíců v roce podle abecedy.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Po splnění úkolu následuje správné řešení pro kontrolu.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Pilotáží bylo ověřeno, že všechny úkoly jsou pro žáky srozumitelné, zadání pochopili a byli schopni pracovat samostatně.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Úkoly lze využít pro skupinovou i samostatnou práci.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Úkoly vedou k rozvoji čtenářských dovedností, orientace v textu, rozvoj zrakového a sluchového vnímání.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37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3600" b="1" smtClean="0"/>
              <a:t>ABECEDA</a:t>
            </a:r>
          </a:p>
        </p:txBody>
      </p:sp>
      <p:sp>
        <p:nvSpPr>
          <p:cNvPr id="15362" name="Rectangle 38"/>
          <p:cNvSpPr>
            <a:spLocks noGrp="1" noChangeArrowheads="1"/>
          </p:cNvSpPr>
          <p:nvPr>
            <p:ph idx="1"/>
          </p:nvPr>
        </p:nvSpPr>
        <p:spPr>
          <a:solidFill>
            <a:schemeClr val="bg2"/>
          </a:solidFill>
        </p:spPr>
        <p:txBody>
          <a:bodyPr/>
          <a:lstStyle/>
          <a:p>
            <a:endParaRPr lang="cs-CZ" smtClean="0"/>
          </a:p>
        </p:txBody>
      </p:sp>
      <p:sp>
        <p:nvSpPr>
          <p:cNvPr id="15363" name="AutoShape 4"/>
          <p:cNvSpPr>
            <a:spLocks noChangeArrowheads="1"/>
          </p:cNvSpPr>
          <p:nvPr/>
        </p:nvSpPr>
        <p:spPr bwMode="auto">
          <a:xfrm>
            <a:off x="971550" y="2205038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A</a:t>
            </a:r>
          </a:p>
        </p:txBody>
      </p:sp>
      <p:sp>
        <p:nvSpPr>
          <p:cNvPr id="15364" name="AutoShape 5"/>
          <p:cNvSpPr>
            <a:spLocks noChangeArrowheads="1"/>
          </p:cNvSpPr>
          <p:nvPr/>
        </p:nvSpPr>
        <p:spPr bwMode="auto">
          <a:xfrm>
            <a:off x="1979613" y="2205038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B</a:t>
            </a:r>
          </a:p>
        </p:txBody>
      </p:sp>
      <p:sp>
        <p:nvSpPr>
          <p:cNvPr id="15365" name="AutoShape 6"/>
          <p:cNvSpPr>
            <a:spLocks noChangeArrowheads="1"/>
          </p:cNvSpPr>
          <p:nvPr/>
        </p:nvSpPr>
        <p:spPr bwMode="auto">
          <a:xfrm>
            <a:off x="2987675" y="2205038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C</a:t>
            </a:r>
          </a:p>
        </p:txBody>
      </p:sp>
      <p:sp>
        <p:nvSpPr>
          <p:cNvPr id="15366" name="AutoShape 7"/>
          <p:cNvSpPr>
            <a:spLocks noChangeArrowheads="1"/>
          </p:cNvSpPr>
          <p:nvPr/>
        </p:nvSpPr>
        <p:spPr bwMode="auto">
          <a:xfrm>
            <a:off x="3995738" y="2205038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Č</a:t>
            </a:r>
          </a:p>
        </p:txBody>
      </p:sp>
      <p:sp>
        <p:nvSpPr>
          <p:cNvPr id="15367" name="AutoShape 8"/>
          <p:cNvSpPr>
            <a:spLocks noChangeArrowheads="1"/>
          </p:cNvSpPr>
          <p:nvPr/>
        </p:nvSpPr>
        <p:spPr bwMode="auto">
          <a:xfrm>
            <a:off x="5003800" y="2205038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D</a:t>
            </a:r>
          </a:p>
        </p:txBody>
      </p:sp>
      <p:sp>
        <p:nvSpPr>
          <p:cNvPr id="15368" name="AutoShape 9"/>
          <p:cNvSpPr>
            <a:spLocks noChangeArrowheads="1"/>
          </p:cNvSpPr>
          <p:nvPr/>
        </p:nvSpPr>
        <p:spPr bwMode="auto">
          <a:xfrm>
            <a:off x="6011863" y="2205038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Ď</a:t>
            </a:r>
          </a:p>
        </p:txBody>
      </p:sp>
      <p:sp>
        <p:nvSpPr>
          <p:cNvPr id="15369" name="AutoShape 10"/>
          <p:cNvSpPr>
            <a:spLocks noChangeArrowheads="1"/>
          </p:cNvSpPr>
          <p:nvPr/>
        </p:nvSpPr>
        <p:spPr bwMode="auto">
          <a:xfrm>
            <a:off x="7019925" y="2205038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E</a:t>
            </a:r>
          </a:p>
        </p:txBody>
      </p:sp>
      <p:sp>
        <p:nvSpPr>
          <p:cNvPr id="15370" name="Rectangle 11"/>
          <p:cNvSpPr>
            <a:spLocks noChangeArrowheads="1"/>
          </p:cNvSpPr>
          <p:nvPr/>
        </p:nvSpPr>
        <p:spPr bwMode="auto">
          <a:xfrm>
            <a:off x="395288" y="15573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endParaRPr lang="cs-CZ" sz="3200"/>
          </a:p>
        </p:txBody>
      </p:sp>
      <p:sp>
        <p:nvSpPr>
          <p:cNvPr id="15371" name="AutoShape 12"/>
          <p:cNvSpPr>
            <a:spLocks noChangeArrowheads="1"/>
          </p:cNvSpPr>
          <p:nvPr/>
        </p:nvSpPr>
        <p:spPr bwMode="auto">
          <a:xfrm>
            <a:off x="971550" y="3141663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F</a:t>
            </a:r>
          </a:p>
        </p:txBody>
      </p:sp>
      <p:sp>
        <p:nvSpPr>
          <p:cNvPr id="15372" name="AutoShape 13"/>
          <p:cNvSpPr>
            <a:spLocks noChangeArrowheads="1"/>
          </p:cNvSpPr>
          <p:nvPr/>
        </p:nvSpPr>
        <p:spPr bwMode="auto">
          <a:xfrm>
            <a:off x="971550" y="39338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L</a:t>
            </a:r>
          </a:p>
        </p:txBody>
      </p:sp>
      <p:sp>
        <p:nvSpPr>
          <p:cNvPr id="15373" name="AutoShape 14"/>
          <p:cNvSpPr>
            <a:spLocks noChangeArrowheads="1"/>
          </p:cNvSpPr>
          <p:nvPr/>
        </p:nvSpPr>
        <p:spPr bwMode="auto">
          <a:xfrm>
            <a:off x="971550" y="4724400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Ř</a:t>
            </a:r>
          </a:p>
        </p:txBody>
      </p:sp>
      <p:sp>
        <p:nvSpPr>
          <p:cNvPr id="15374" name="AutoShape 15"/>
          <p:cNvSpPr>
            <a:spLocks noChangeArrowheads="1"/>
          </p:cNvSpPr>
          <p:nvPr/>
        </p:nvSpPr>
        <p:spPr bwMode="auto">
          <a:xfrm>
            <a:off x="1979613" y="3141663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G</a:t>
            </a:r>
          </a:p>
        </p:txBody>
      </p:sp>
      <p:sp>
        <p:nvSpPr>
          <p:cNvPr id="15375" name="AutoShape 16"/>
          <p:cNvSpPr>
            <a:spLocks noChangeArrowheads="1"/>
          </p:cNvSpPr>
          <p:nvPr/>
        </p:nvSpPr>
        <p:spPr bwMode="auto">
          <a:xfrm>
            <a:off x="2987675" y="3141663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H</a:t>
            </a:r>
          </a:p>
        </p:txBody>
      </p:sp>
      <p:sp>
        <p:nvSpPr>
          <p:cNvPr id="15376" name="AutoShape 17"/>
          <p:cNvSpPr>
            <a:spLocks noChangeArrowheads="1"/>
          </p:cNvSpPr>
          <p:nvPr/>
        </p:nvSpPr>
        <p:spPr bwMode="auto">
          <a:xfrm>
            <a:off x="3995738" y="3141663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CH</a:t>
            </a:r>
          </a:p>
        </p:txBody>
      </p:sp>
      <p:sp>
        <p:nvSpPr>
          <p:cNvPr id="15377" name="AutoShape 18"/>
          <p:cNvSpPr>
            <a:spLocks noChangeArrowheads="1"/>
          </p:cNvSpPr>
          <p:nvPr/>
        </p:nvSpPr>
        <p:spPr bwMode="auto">
          <a:xfrm>
            <a:off x="1979613" y="3933825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M</a:t>
            </a:r>
          </a:p>
        </p:txBody>
      </p:sp>
      <p:sp>
        <p:nvSpPr>
          <p:cNvPr id="15378" name="AutoShape 19"/>
          <p:cNvSpPr>
            <a:spLocks noChangeArrowheads="1"/>
          </p:cNvSpPr>
          <p:nvPr/>
        </p:nvSpPr>
        <p:spPr bwMode="auto">
          <a:xfrm>
            <a:off x="1979613" y="4724400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S</a:t>
            </a:r>
          </a:p>
        </p:txBody>
      </p:sp>
      <p:sp>
        <p:nvSpPr>
          <p:cNvPr id="15379" name="AutoShape 20"/>
          <p:cNvSpPr>
            <a:spLocks noChangeArrowheads="1"/>
          </p:cNvSpPr>
          <p:nvPr/>
        </p:nvSpPr>
        <p:spPr bwMode="auto">
          <a:xfrm>
            <a:off x="2987675" y="39338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N</a:t>
            </a:r>
          </a:p>
        </p:txBody>
      </p:sp>
      <p:sp>
        <p:nvSpPr>
          <p:cNvPr id="15380" name="AutoShape 21"/>
          <p:cNvSpPr>
            <a:spLocks noChangeArrowheads="1"/>
          </p:cNvSpPr>
          <p:nvPr/>
        </p:nvSpPr>
        <p:spPr bwMode="auto">
          <a:xfrm>
            <a:off x="5003800" y="3141663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I</a:t>
            </a:r>
          </a:p>
        </p:txBody>
      </p:sp>
      <p:sp>
        <p:nvSpPr>
          <p:cNvPr id="15381" name="AutoShape 22"/>
          <p:cNvSpPr>
            <a:spLocks noChangeArrowheads="1"/>
          </p:cNvSpPr>
          <p:nvPr/>
        </p:nvSpPr>
        <p:spPr bwMode="auto">
          <a:xfrm>
            <a:off x="6011863" y="3141663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J</a:t>
            </a:r>
          </a:p>
        </p:txBody>
      </p:sp>
      <p:sp>
        <p:nvSpPr>
          <p:cNvPr id="15382" name="AutoShape 23"/>
          <p:cNvSpPr>
            <a:spLocks noChangeArrowheads="1"/>
          </p:cNvSpPr>
          <p:nvPr/>
        </p:nvSpPr>
        <p:spPr bwMode="auto">
          <a:xfrm>
            <a:off x="7019925" y="3141663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K</a:t>
            </a:r>
          </a:p>
        </p:txBody>
      </p:sp>
      <p:sp>
        <p:nvSpPr>
          <p:cNvPr id="15383" name="AutoShape 24"/>
          <p:cNvSpPr>
            <a:spLocks noChangeArrowheads="1"/>
          </p:cNvSpPr>
          <p:nvPr/>
        </p:nvSpPr>
        <p:spPr bwMode="auto">
          <a:xfrm>
            <a:off x="3995738" y="3933825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Ň</a:t>
            </a:r>
          </a:p>
        </p:txBody>
      </p:sp>
      <p:sp>
        <p:nvSpPr>
          <p:cNvPr id="15384" name="AutoShape 25"/>
          <p:cNvSpPr>
            <a:spLocks noChangeArrowheads="1"/>
          </p:cNvSpPr>
          <p:nvPr/>
        </p:nvSpPr>
        <p:spPr bwMode="auto">
          <a:xfrm>
            <a:off x="5076825" y="39338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O</a:t>
            </a:r>
          </a:p>
        </p:txBody>
      </p:sp>
      <p:sp>
        <p:nvSpPr>
          <p:cNvPr id="15385" name="AutoShape 26"/>
          <p:cNvSpPr>
            <a:spLocks noChangeArrowheads="1"/>
          </p:cNvSpPr>
          <p:nvPr/>
        </p:nvSpPr>
        <p:spPr bwMode="auto">
          <a:xfrm>
            <a:off x="6011863" y="3933825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P</a:t>
            </a:r>
          </a:p>
        </p:txBody>
      </p:sp>
      <p:sp>
        <p:nvSpPr>
          <p:cNvPr id="15386" name="AutoShape 27"/>
          <p:cNvSpPr>
            <a:spLocks noChangeArrowheads="1"/>
          </p:cNvSpPr>
          <p:nvPr/>
        </p:nvSpPr>
        <p:spPr bwMode="auto">
          <a:xfrm>
            <a:off x="7092950" y="39338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R</a:t>
            </a:r>
          </a:p>
        </p:txBody>
      </p:sp>
      <p:sp>
        <p:nvSpPr>
          <p:cNvPr id="15387" name="AutoShape 28"/>
          <p:cNvSpPr>
            <a:spLocks noChangeArrowheads="1"/>
          </p:cNvSpPr>
          <p:nvPr/>
        </p:nvSpPr>
        <p:spPr bwMode="auto">
          <a:xfrm>
            <a:off x="2987675" y="4724400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Š</a:t>
            </a:r>
          </a:p>
        </p:txBody>
      </p:sp>
      <p:sp>
        <p:nvSpPr>
          <p:cNvPr id="15388" name="AutoShape 29"/>
          <p:cNvSpPr>
            <a:spLocks noChangeArrowheads="1"/>
          </p:cNvSpPr>
          <p:nvPr/>
        </p:nvSpPr>
        <p:spPr bwMode="auto">
          <a:xfrm>
            <a:off x="3995738" y="4724400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T</a:t>
            </a:r>
          </a:p>
        </p:txBody>
      </p:sp>
      <p:sp>
        <p:nvSpPr>
          <p:cNvPr id="15389" name="AutoShape 30"/>
          <p:cNvSpPr>
            <a:spLocks noChangeArrowheads="1"/>
          </p:cNvSpPr>
          <p:nvPr/>
        </p:nvSpPr>
        <p:spPr bwMode="auto">
          <a:xfrm>
            <a:off x="5003800" y="4724400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Ť</a:t>
            </a:r>
          </a:p>
        </p:txBody>
      </p:sp>
      <p:sp>
        <p:nvSpPr>
          <p:cNvPr id="15390" name="AutoShape 31"/>
          <p:cNvSpPr>
            <a:spLocks noChangeArrowheads="1"/>
          </p:cNvSpPr>
          <p:nvPr/>
        </p:nvSpPr>
        <p:spPr bwMode="auto">
          <a:xfrm>
            <a:off x="6011863" y="4724400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U</a:t>
            </a:r>
          </a:p>
        </p:txBody>
      </p:sp>
      <p:sp>
        <p:nvSpPr>
          <p:cNvPr id="15391" name="AutoShape 32"/>
          <p:cNvSpPr>
            <a:spLocks noChangeArrowheads="1"/>
          </p:cNvSpPr>
          <p:nvPr/>
        </p:nvSpPr>
        <p:spPr bwMode="auto">
          <a:xfrm>
            <a:off x="7019925" y="4724400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V</a:t>
            </a:r>
          </a:p>
        </p:txBody>
      </p:sp>
      <p:sp>
        <p:nvSpPr>
          <p:cNvPr id="15392" name="AutoShape 33"/>
          <p:cNvSpPr>
            <a:spLocks noChangeArrowheads="1"/>
          </p:cNvSpPr>
          <p:nvPr/>
        </p:nvSpPr>
        <p:spPr bwMode="auto">
          <a:xfrm>
            <a:off x="971550" y="54451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W</a:t>
            </a:r>
          </a:p>
        </p:txBody>
      </p:sp>
      <p:sp>
        <p:nvSpPr>
          <p:cNvPr id="15393" name="AutoShape 34"/>
          <p:cNvSpPr>
            <a:spLocks noChangeArrowheads="1"/>
          </p:cNvSpPr>
          <p:nvPr/>
        </p:nvSpPr>
        <p:spPr bwMode="auto">
          <a:xfrm>
            <a:off x="1979613" y="5445125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X</a:t>
            </a:r>
          </a:p>
        </p:txBody>
      </p:sp>
      <p:sp>
        <p:nvSpPr>
          <p:cNvPr id="15394" name="AutoShape 35"/>
          <p:cNvSpPr>
            <a:spLocks noChangeArrowheads="1"/>
          </p:cNvSpPr>
          <p:nvPr/>
        </p:nvSpPr>
        <p:spPr bwMode="auto">
          <a:xfrm>
            <a:off x="2987675" y="54451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Y</a:t>
            </a:r>
          </a:p>
        </p:txBody>
      </p:sp>
      <p:sp>
        <p:nvSpPr>
          <p:cNvPr id="15395" name="AutoShape 36"/>
          <p:cNvSpPr>
            <a:spLocks noChangeArrowheads="1"/>
          </p:cNvSpPr>
          <p:nvPr/>
        </p:nvSpPr>
        <p:spPr bwMode="auto">
          <a:xfrm>
            <a:off x="3995738" y="5445125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Z</a:t>
            </a:r>
          </a:p>
        </p:txBody>
      </p:sp>
      <p:sp>
        <p:nvSpPr>
          <p:cNvPr id="15396" name="AutoShape 37"/>
          <p:cNvSpPr>
            <a:spLocks noChangeArrowheads="1"/>
          </p:cNvSpPr>
          <p:nvPr/>
        </p:nvSpPr>
        <p:spPr bwMode="auto">
          <a:xfrm>
            <a:off x="5003800" y="54451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Ž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Doplň chybějící písmena abecedy</a:t>
            </a:r>
          </a:p>
        </p:txBody>
      </p:sp>
      <p:sp>
        <p:nvSpPr>
          <p:cNvPr id="16387" name="AutoShape 5"/>
          <p:cNvSpPr>
            <a:spLocks noChangeArrowheads="1"/>
          </p:cNvSpPr>
          <p:nvPr/>
        </p:nvSpPr>
        <p:spPr bwMode="auto">
          <a:xfrm>
            <a:off x="971550" y="2205038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A</a:t>
            </a:r>
          </a:p>
        </p:txBody>
      </p:sp>
      <p:sp>
        <p:nvSpPr>
          <p:cNvPr id="16388" name="AutoShape 6"/>
          <p:cNvSpPr>
            <a:spLocks noChangeArrowheads="1"/>
          </p:cNvSpPr>
          <p:nvPr/>
        </p:nvSpPr>
        <p:spPr bwMode="auto">
          <a:xfrm>
            <a:off x="1979613" y="2205038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89" name="AutoShape 7"/>
          <p:cNvSpPr>
            <a:spLocks noChangeArrowheads="1"/>
          </p:cNvSpPr>
          <p:nvPr/>
        </p:nvSpPr>
        <p:spPr bwMode="auto">
          <a:xfrm>
            <a:off x="2987675" y="2205038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C</a:t>
            </a:r>
          </a:p>
        </p:txBody>
      </p:sp>
      <p:sp>
        <p:nvSpPr>
          <p:cNvPr id="16390" name="AutoShape 8"/>
          <p:cNvSpPr>
            <a:spLocks noChangeArrowheads="1"/>
          </p:cNvSpPr>
          <p:nvPr/>
        </p:nvSpPr>
        <p:spPr bwMode="auto">
          <a:xfrm>
            <a:off x="3995738" y="2205038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Č</a:t>
            </a:r>
          </a:p>
        </p:txBody>
      </p:sp>
      <p:sp>
        <p:nvSpPr>
          <p:cNvPr id="16391" name="AutoShape 9"/>
          <p:cNvSpPr>
            <a:spLocks noChangeArrowheads="1"/>
          </p:cNvSpPr>
          <p:nvPr/>
        </p:nvSpPr>
        <p:spPr bwMode="auto">
          <a:xfrm>
            <a:off x="5003800" y="2205038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2" name="AutoShape 10"/>
          <p:cNvSpPr>
            <a:spLocks noChangeArrowheads="1"/>
          </p:cNvSpPr>
          <p:nvPr/>
        </p:nvSpPr>
        <p:spPr bwMode="auto">
          <a:xfrm>
            <a:off x="6011863" y="2205038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3" name="AutoShape 11"/>
          <p:cNvSpPr>
            <a:spLocks noChangeArrowheads="1"/>
          </p:cNvSpPr>
          <p:nvPr/>
        </p:nvSpPr>
        <p:spPr bwMode="auto">
          <a:xfrm>
            <a:off x="7019925" y="2205038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4" name="Rectangle 12"/>
          <p:cNvSpPr>
            <a:spLocks noChangeArrowheads="1"/>
          </p:cNvSpPr>
          <p:nvPr/>
        </p:nvSpPr>
        <p:spPr bwMode="auto">
          <a:xfrm>
            <a:off x="395288" y="15573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endParaRPr lang="cs-CZ" sz="3200"/>
          </a:p>
        </p:txBody>
      </p:sp>
      <p:sp>
        <p:nvSpPr>
          <p:cNvPr id="16395" name="AutoShape 15"/>
          <p:cNvSpPr>
            <a:spLocks noChangeArrowheads="1"/>
          </p:cNvSpPr>
          <p:nvPr/>
        </p:nvSpPr>
        <p:spPr bwMode="auto">
          <a:xfrm>
            <a:off x="971550" y="3141663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F</a:t>
            </a:r>
          </a:p>
        </p:txBody>
      </p:sp>
      <p:sp>
        <p:nvSpPr>
          <p:cNvPr id="16396" name="AutoShape 16"/>
          <p:cNvSpPr>
            <a:spLocks noChangeArrowheads="1"/>
          </p:cNvSpPr>
          <p:nvPr/>
        </p:nvSpPr>
        <p:spPr bwMode="auto">
          <a:xfrm>
            <a:off x="971550" y="39338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7" name="AutoShape 17"/>
          <p:cNvSpPr>
            <a:spLocks noChangeArrowheads="1"/>
          </p:cNvSpPr>
          <p:nvPr/>
        </p:nvSpPr>
        <p:spPr bwMode="auto">
          <a:xfrm>
            <a:off x="971550" y="4724400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Ř</a:t>
            </a:r>
          </a:p>
        </p:txBody>
      </p:sp>
      <p:sp>
        <p:nvSpPr>
          <p:cNvPr id="16398" name="AutoShape 18"/>
          <p:cNvSpPr>
            <a:spLocks noChangeArrowheads="1"/>
          </p:cNvSpPr>
          <p:nvPr/>
        </p:nvSpPr>
        <p:spPr bwMode="auto">
          <a:xfrm>
            <a:off x="1979613" y="3141663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9" name="AutoShape 19"/>
          <p:cNvSpPr>
            <a:spLocks noChangeArrowheads="1"/>
          </p:cNvSpPr>
          <p:nvPr/>
        </p:nvSpPr>
        <p:spPr bwMode="auto">
          <a:xfrm>
            <a:off x="2987675" y="3141663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00" name="AutoShape 20"/>
          <p:cNvSpPr>
            <a:spLocks noChangeArrowheads="1"/>
          </p:cNvSpPr>
          <p:nvPr/>
        </p:nvSpPr>
        <p:spPr bwMode="auto">
          <a:xfrm>
            <a:off x="3995738" y="3141663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01" name="AutoShape 21"/>
          <p:cNvSpPr>
            <a:spLocks noChangeArrowheads="1"/>
          </p:cNvSpPr>
          <p:nvPr/>
        </p:nvSpPr>
        <p:spPr bwMode="auto">
          <a:xfrm>
            <a:off x="1979613" y="3933825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M</a:t>
            </a:r>
          </a:p>
        </p:txBody>
      </p:sp>
      <p:sp>
        <p:nvSpPr>
          <p:cNvPr id="16402" name="AutoShape 22"/>
          <p:cNvSpPr>
            <a:spLocks noChangeArrowheads="1"/>
          </p:cNvSpPr>
          <p:nvPr/>
        </p:nvSpPr>
        <p:spPr bwMode="auto">
          <a:xfrm>
            <a:off x="1979613" y="4724400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03" name="AutoShape 23"/>
          <p:cNvSpPr>
            <a:spLocks noChangeArrowheads="1"/>
          </p:cNvSpPr>
          <p:nvPr/>
        </p:nvSpPr>
        <p:spPr bwMode="auto">
          <a:xfrm>
            <a:off x="2987675" y="39338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04" name="AutoShape 24"/>
          <p:cNvSpPr>
            <a:spLocks noChangeArrowheads="1"/>
          </p:cNvSpPr>
          <p:nvPr/>
        </p:nvSpPr>
        <p:spPr bwMode="auto">
          <a:xfrm>
            <a:off x="5003800" y="3141663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I</a:t>
            </a:r>
          </a:p>
        </p:txBody>
      </p:sp>
      <p:sp>
        <p:nvSpPr>
          <p:cNvPr id="16405" name="AutoShape 25"/>
          <p:cNvSpPr>
            <a:spLocks noChangeArrowheads="1"/>
          </p:cNvSpPr>
          <p:nvPr/>
        </p:nvSpPr>
        <p:spPr bwMode="auto">
          <a:xfrm>
            <a:off x="6011863" y="3141663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06" name="AutoShape 26"/>
          <p:cNvSpPr>
            <a:spLocks noChangeArrowheads="1"/>
          </p:cNvSpPr>
          <p:nvPr/>
        </p:nvSpPr>
        <p:spPr bwMode="auto">
          <a:xfrm>
            <a:off x="7019925" y="3141663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07" name="AutoShape 27"/>
          <p:cNvSpPr>
            <a:spLocks noChangeArrowheads="1"/>
          </p:cNvSpPr>
          <p:nvPr/>
        </p:nvSpPr>
        <p:spPr bwMode="auto">
          <a:xfrm>
            <a:off x="3995738" y="3933825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08" name="AutoShape 28"/>
          <p:cNvSpPr>
            <a:spLocks noChangeArrowheads="1"/>
          </p:cNvSpPr>
          <p:nvPr/>
        </p:nvSpPr>
        <p:spPr bwMode="auto">
          <a:xfrm>
            <a:off x="5076825" y="39338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O</a:t>
            </a:r>
          </a:p>
        </p:txBody>
      </p:sp>
      <p:sp>
        <p:nvSpPr>
          <p:cNvPr id="16409" name="AutoShape 29"/>
          <p:cNvSpPr>
            <a:spLocks noChangeArrowheads="1"/>
          </p:cNvSpPr>
          <p:nvPr/>
        </p:nvSpPr>
        <p:spPr bwMode="auto">
          <a:xfrm>
            <a:off x="6084888" y="3933825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10" name="AutoShape 30"/>
          <p:cNvSpPr>
            <a:spLocks noChangeArrowheads="1"/>
          </p:cNvSpPr>
          <p:nvPr/>
        </p:nvSpPr>
        <p:spPr bwMode="auto">
          <a:xfrm>
            <a:off x="7092950" y="39338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11" name="AutoShape 31"/>
          <p:cNvSpPr>
            <a:spLocks noChangeArrowheads="1"/>
          </p:cNvSpPr>
          <p:nvPr/>
        </p:nvSpPr>
        <p:spPr bwMode="auto">
          <a:xfrm>
            <a:off x="2987675" y="4724400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12" name="AutoShape 32"/>
          <p:cNvSpPr>
            <a:spLocks noChangeArrowheads="1"/>
          </p:cNvSpPr>
          <p:nvPr/>
        </p:nvSpPr>
        <p:spPr bwMode="auto">
          <a:xfrm>
            <a:off x="3995738" y="4724400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T</a:t>
            </a:r>
          </a:p>
        </p:txBody>
      </p:sp>
      <p:sp>
        <p:nvSpPr>
          <p:cNvPr id="16413" name="AutoShape 33"/>
          <p:cNvSpPr>
            <a:spLocks noChangeArrowheads="1"/>
          </p:cNvSpPr>
          <p:nvPr/>
        </p:nvSpPr>
        <p:spPr bwMode="auto">
          <a:xfrm>
            <a:off x="5003800" y="4724400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14" name="AutoShape 34"/>
          <p:cNvSpPr>
            <a:spLocks noChangeArrowheads="1"/>
          </p:cNvSpPr>
          <p:nvPr/>
        </p:nvSpPr>
        <p:spPr bwMode="auto">
          <a:xfrm>
            <a:off x="6011863" y="4724400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15" name="AutoShape 35"/>
          <p:cNvSpPr>
            <a:spLocks noChangeArrowheads="1"/>
          </p:cNvSpPr>
          <p:nvPr/>
        </p:nvSpPr>
        <p:spPr bwMode="auto">
          <a:xfrm>
            <a:off x="7019925" y="4724400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16" name="AutoShape 36"/>
          <p:cNvSpPr>
            <a:spLocks noChangeArrowheads="1"/>
          </p:cNvSpPr>
          <p:nvPr/>
        </p:nvSpPr>
        <p:spPr bwMode="auto">
          <a:xfrm>
            <a:off x="971550" y="54451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W</a:t>
            </a:r>
          </a:p>
        </p:txBody>
      </p:sp>
      <p:sp>
        <p:nvSpPr>
          <p:cNvPr id="16417" name="AutoShape 37"/>
          <p:cNvSpPr>
            <a:spLocks noChangeArrowheads="1"/>
          </p:cNvSpPr>
          <p:nvPr/>
        </p:nvSpPr>
        <p:spPr bwMode="auto">
          <a:xfrm>
            <a:off x="1979613" y="5445125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18" name="AutoShape 38"/>
          <p:cNvSpPr>
            <a:spLocks noChangeArrowheads="1"/>
          </p:cNvSpPr>
          <p:nvPr/>
        </p:nvSpPr>
        <p:spPr bwMode="auto">
          <a:xfrm>
            <a:off x="2987675" y="54451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Y</a:t>
            </a:r>
          </a:p>
        </p:txBody>
      </p:sp>
      <p:sp>
        <p:nvSpPr>
          <p:cNvPr id="16419" name="AutoShape 39"/>
          <p:cNvSpPr>
            <a:spLocks noChangeArrowheads="1"/>
          </p:cNvSpPr>
          <p:nvPr/>
        </p:nvSpPr>
        <p:spPr bwMode="auto">
          <a:xfrm>
            <a:off x="3995738" y="5445125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20" name="AutoShape 40"/>
          <p:cNvSpPr>
            <a:spLocks noChangeArrowheads="1"/>
          </p:cNvSpPr>
          <p:nvPr/>
        </p:nvSpPr>
        <p:spPr bwMode="auto">
          <a:xfrm>
            <a:off x="5003800" y="54451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AutoShape 4"/>
          <p:cNvSpPr>
            <a:spLocks noChangeArrowheads="1"/>
          </p:cNvSpPr>
          <p:nvPr/>
        </p:nvSpPr>
        <p:spPr bwMode="auto">
          <a:xfrm>
            <a:off x="971550" y="2205038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A</a:t>
            </a:r>
          </a:p>
        </p:txBody>
      </p:sp>
      <p:sp>
        <p:nvSpPr>
          <p:cNvPr id="17411" name="AutoShape 5"/>
          <p:cNvSpPr>
            <a:spLocks noChangeArrowheads="1"/>
          </p:cNvSpPr>
          <p:nvPr/>
        </p:nvSpPr>
        <p:spPr bwMode="auto">
          <a:xfrm>
            <a:off x="1979613" y="2205038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B</a:t>
            </a:r>
          </a:p>
        </p:txBody>
      </p:sp>
      <p:sp>
        <p:nvSpPr>
          <p:cNvPr id="17412" name="AutoShape 6"/>
          <p:cNvSpPr>
            <a:spLocks noChangeArrowheads="1"/>
          </p:cNvSpPr>
          <p:nvPr/>
        </p:nvSpPr>
        <p:spPr bwMode="auto">
          <a:xfrm>
            <a:off x="2987675" y="2205038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C</a:t>
            </a:r>
          </a:p>
        </p:txBody>
      </p:sp>
      <p:sp>
        <p:nvSpPr>
          <p:cNvPr id="17413" name="AutoShape 7"/>
          <p:cNvSpPr>
            <a:spLocks noChangeArrowheads="1"/>
          </p:cNvSpPr>
          <p:nvPr/>
        </p:nvSpPr>
        <p:spPr bwMode="auto">
          <a:xfrm>
            <a:off x="3995738" y="2205038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Č</a:t>
            </a:r>
          </a:p>
        </p:txBody>
      </p:sp>
      <p:sp>
        <p:nvSpPr>
          <p:cNvPr id="17414" name="AutoShape 8"/>
          <p:cNvSpPr>
            <a:spLocks noChangeArrowheads="1"/>
          </p:cNvSpPr>
          <p:nvPr/>
        </p:nvSpPr>
        <p:spPr bwMode="auto">
          <a:xfrm>
            <a:off x="5003800" y="2205038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D</a:t>
            </a:r>
          </a:p>
        </p:txBody>
      </p:sp>
      <p:sp>
        <p:nvSpPr>
          <p:cNvPr id="17415" name="AutoShape 9"/>
          <p:cNvSpPr>
            <a:spLocks noChangeArrowheads="1"/>
          </p:cNvSpPr>
          <p:nvPr/>
        </p:nvSpPr>
        <p:spPr bwMode="auto">
          <a:xfrm>
            <a:off x="6011863" y="2205038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Ď</a:t>
            </a:r>
          </a:p>
        </p:txBody>
      </p:sp>
      <p:sp>
        <p:nvSpPr>
          <p:cNvPr id="17416" name="AutoShape 10"/>
          <p:cNvSpPr>
            <a:spLocks noChangeArrowheads="1"/>
          </p:cNvSpPr>
          <p:nvPr/>
        </p:nvSpPr>
        <p:spPr bwMode="auto">
          <a:xfrm>
            <a:off x="7019925" y="2205038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E</a:t>
            </a:r>
          </a:p>
        </p:txBody>
      </p:sp>
      <p:sp>
        <p:nvSpPr>
          <p:cNvPr id="17418" name="AutoShape 12"/>
          <p:cNvSpPr>
            <a:spLocks noChangeArrowheads="1"/>
          </p:cNvSpPr>
          <p:nvPr/>
        </p:nvSpPr>
        <p:spPr bwMode="auto">
          <a:xfrm>
            <a:off x="971550" y="3141663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F</a:t>
            </a:r>
          </a:p>
        </p:txBody>
      </p:sp>
      <p:sp>
        <p:nvSpPr>
          <p:cNvPr id="17419" name="AutoShape 13"/>
          <p:cNvSpPr>
            <a:spLocks noChangeArrowheads="1"/>
          </p:cNvSpPr>
          <p:nvPr/>
        </p:nvSpPr>
        <p:spPr bwMode="auto">
          <a:xfrm>
            <a:off x="971550" y="39338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L</a:t>
            </a:r>
          </a:p>
        </p:txBody>
      </p:sp>
      <p:sp>
        <p:nvSpPr>
          <p:cNvPr id="17420" name="AutoShape 14"/>
          <p:cNvSpPr>
            <a:spLocks noChangeArrowheads="1"/>
          </p:cNvSpPr>
          <p:nvPr/>
        </p:nvSpPr>
        <p:spPr bwMode="auto">
          <a:xfrm>
            <a:off x="971550" y="4724400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Ř</a:t>
            </a:r>
          </a:p>
        </p:txBody>
      </p:sp>
      <p:sp>
        <p:nvSpPr>
          <p:cNvPr id="17421" name="AutoShape 15"/>
          <p:cNvSpPr>
            <a:spLocks noChangeArrowheads="1"/>
          </p:cNvSpPr>
          <p:nvPr/>
        </p:nvSpPr>
        <p:spPr bwMode="auto">
          <a:xfrm>
            <a:off x="1979613" y="3141663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G</a:t>
            </a:r>
          </a:p>
        </p:txBody>
      </p:sp>
      <p:sp>
        <p:nvSpPr>
          <p:cNvPr id="17422" name="AutoShape 16"/>
          <p:cNvSpPr>
            <a:spLocks noChangeArrowheads="1"/>
          </p:cNvSpPr>
          <p:nvPr/>
        </p:nvSpPr>
        <p:spPr bwMode="auto">
          <a:xfrm>
            <a:off x="2987675" y="3141663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H</a:t>
            </a:r>
          </a:p>
        </p:txBody>
      </p:sp>
      <p:sp>
        <p:nvSpPr>
          <p:cNvPr id="17423" name="AutoShape 17"/>
          <p:cNvSpPr>
            <a:spLocks noChangeArrowheads="1"/>
          </p:cNvSpPr>
          <p:nvPr/>
        </p:nvSpPr>
        <p:spPr bwMode="auto">
          <a:xfrm>
            <a:off x="3995738" y="3141663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CH</a:t>
            </a:r>
          </a:p>
        </p:txBody>
      </p:sp>
      <p:sp>
        <p:nvSpPr>
          <p:cNvPr id="17424" name="AutoShape 18"/>
          <p:cNvSpPr>
            <a:spLocks noChangeArrowheads="1"/>
          </p:cNvSpPr>
          <p:nvPr/>
        </p:nvSpPr>
        <p:spPr bwMode="auto">
          <a:xfrm>
            <a:off x="1979613" y="3933825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M</a:t>
            </a:r>
          </a:p>
        </p:txBody>
      </p:sp>
      <p:sp>
        <p:nvSpPr>
          <p:cNvPr id="17425" name="AutoShape 19"/>
          <p:cNvSpPr>
            <a:spLocks noChangeArrowheads="1"/>
          </p:cNvSpPr>
          <p:nvPr/>
        </p:nvSpPr>
        <p:spPr bwMode="auto">
          <a:xfrm>
            <a:off x="1979613" y="4724400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S</a:t>
            </a:r>
          </a:p>
        </p:txBody>
      </p:sp>
      <p:sp>
        <p:nvSpPr>
          <p:cNvPr id="17426" name="AutoShape 20"/>
          <p:cNvSpPr>
            <a:spLocks noChangeArrowheads="1"/>
          </p:cNvSpPr>
          <p:nvPr/>
        </p:nvSpPr>
        <p:spPr bwMode="auto">
          <a:xfrm>
            <a:off x="2987675" y="39338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N</a:t>
            </a:r>
          </a:p>
        </p:txBody>
      </p:sp>
      <p:sp>
        <p:nvSpPr>
          <p:cNvPr id="17427" name="AutoShape 21"/>
          <p:cNvSpPr>
            <a:spLocks noChangeArrowheads="1"/>
          </p:cNvSpPr>
          <p:nvPr/>
        </p:nvSpPr>
        <p:spPr bwMode="auto">
          <a:xfrm>
            <a:off x="5003800" y="3141663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I</a:t>
            </a:r>
          </a:p>
        </p:txBody>
      </p:sp>
      <p:sp>
        <p:nvSpPr>
          <p:cNvPr id="17428" name="AutoShape 22"/>
          <p:cNvSpPr>
            <a:spLocks noChangeArrowheads="1"/>
          </p:cNvSpPr>
          <p:nvPr/>
        </p:nvSpPr>
        <p:spPr bwMode="auto">
          <a:xfrm>
            <a:off x="6011863" y="3141663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J</a:t>
            </a:r>
          </a:p>
        </p:txBody>
      </p:sp>
      <p:sp>
        <p:nvSpPr>
          <p:cNvPr id="17429" name="AutoShape 23"/>
          <p:cNvSpPr>
            <a:spLocks noChangeArrowheads="1"/>
          </p:cNvSpPr>
          <p:nvPr/>
        </p:nvSpPr>
        <p:spPr bwMode="auto">
          <a:xfrm>
            <a:off x="7019925" y="3141663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K</a:t>
            </a:r>
          </a:p>
        </p:txBody>
      </p:sp>
      <p:sp>
        <p:nvSpPr>
          <p:cNvPr id="17430" name="AutoShape 24"/>
          <p:cNvSpPr>
            <a:spLocks noChangeArrowheads="1"/>
          </p:cNvSpPr>
          <p:nvPr/>
        </p:nvSpPr>
        <p:spPr bwMode="auto">
          <a:xfrm>
            <a:off x="3995738" y="3933825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Ň</a:t>
            </a:r>
          </a:p>
        </p:txBody>
      </p:sp>
      <p:sp>
        <p:nvSpPr>
          <p:cNvPr id="17431" name="AutoShape 25"/>
          <p:cNvSpPr>
            <a:spLocks noChangeArrowheads="1"/>
          </p:cNvSpPr>
          <p:nvPr/>
        </p:nvSpPr>
        <p:spPr bwMode="auto">
          <a:xfrm>
            <a:off x="5076825" y="39338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O</a:t>
            </a:r>
          </a:p>
        </p:txBody>
      </p:sp>
      <p:sp>
        <p:nvSpPr>
          <p:cNvPr id="17432" name="AutoShape 26"/>
          <p:cNvSpPr>
            <a:spLocks noChangeArrowheads="1"/>
          </p:cNvSpPr>
          <p:nvPr/>
        </p:nvSpPr>
        <p:spPr bwMode="auto">
          <a:xfrm>
            <a:off x="6011863" y="3933825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P</a:t>
            </a:r>
          </a:p>
        </p:txBody>
      </p:sp>
      <p:sp>
        <p:nvSpPr>
          <p:cNvPr id="17433" name="AutoShape 27"/>
          <p:cNvSpPr>
            <a:spLocks noChangeArrowheads="1"/>
          </p:cNvSpPr>
          <p:nvPr/>
        </p:nvSpPr>
        <p:spPr bwMode="auto">
          <a:xfrm>
            <a:off x="7092950" y="39338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R</a:t>
            </a:r>
          </a:p>
        </p:txBody>
      </p:sp>
      <p:sp>
        <p:nvSpPr>
          <p:cNvPr id="17434" name="AutoShape 28"/>
          <p:cNvSpPr>
            <a:spLocks noChangeArrowheads="1"/>
          </p:cNvSpPr>
          <p:nvPr/>
        </p:nvSpPr>
        <p:spPr bwMode="auto">
          <a:xfrm>
            <a:off x="2987675" y="4724400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Š</a:t>
            </a:r>
          </a:p>
        </p:txBody>
      </p:sp>
      <p:sp>
        <p:nvSpPr>
          <p:cNvPr id="17435" name="AutoShape 29"/>
          <p:cNvSpPr>
            <a:spLocks noChangeArrowheads="1"/>
          </p:cNvSpPr>
          <p:nvPr/>
        </p:nvSpPr>
        <p:spPr bwMode="auto">
          <a:xfrm>
            <a:off x="3995738" y="4724400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T</a:t>
            </a:r>
          </a:p>
        </p:txBody>
      </p:sp>
      <p:sp>
        <p:nvSpPr>
          <p:cNvPr id="17436" name="AutoShape 30"/>
          <p:cNvSpPr>
            <a:spLocks noChangeArrowheads="1"/>
          </p:cNvSpPr>
          <p:nvPr/>
        </p:nvSpPr>
        <p:spPr bwMode="auto">
          <a:xfrm>
            <a:off x="5003800" y="4724400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Ť</a:t>
            </a:r>
          </a:p>
        </p:txBody>
      </p:sp>
      <p:sp>
        <p:nvSpPr>
          <p:cNvPr id="17437" name="AutoShape 31"/>
          <p:cNvSpPr>
            <a:spLocks noChangeArrowheads="1"/>
          </p:cNvSpPr>
          <p:nvPr/>
        </p:nvSpPr>
        <p:spPr bwMode="auto">
          <a:xfrm>
            <a:off x="6011863" y="4724400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U</a:t>
            </a:r>
          </a:p>
        </p:txBody>
      </p:sp>
      <p:sp>
        <p:nvSpPr>
          <p:cNvPr id="17438" name="AutoShape 32"/>
          <p:cNvSpPr>
            <a:spLocks noChangeArrowheads="1"/>
          </p:cNvSpPr>
          <p:nvPr/>
        </p:nvSpPr>
        <p:spPr bwMode="auto">
          <a:xfrm>
            <a:off x="7019925" y="4724400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V</a:t>
            </a:r>
          </a:p>
        </p:txBody>
      </p:sp>
      <p:sp>
        <p:nvSpPr>
          <p:cNvPr id="17439" name="AutoShape 33"/>
          <p:cNvSpPr>
            <a:spLocks noChangeArrowheads="1"/>
          </p:cNvSpPr>
          <p:nvPr/>
        </p:nvSpPr>
        <p:spPr bwMode="auto">
          <a:xfrm>
            <a:off x="971550" y="54451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W</a:t>
            </a:r>
          </a:p>
        </p:txBody>
      </p:sp>
      <p:sp>
        <p:nvSpPr>
          <p:cNvPr id="17440" name="AutoShape 34"/>
          <p:cNvSpPr>
            <a:spLocks noChangeArrowheads="1"/>
          </p:cNvSpPr>
          <p:nvPr/>
        </p:nvSpPr>
        <p:spPr bwMode="auto">
          <a:xfrm>
            <a:off x="1979613" y="5445125"/>
            <a:ext cx="976312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X</a:t>
            </a:r>
          </a:p>
        </p:txBody>
      </p:sp>
      <p:sp>
        <p:nvSpPr>
          <p:cNvPr id="17441" name="AutoShape 35"/>
          <p:cNvSpPr>
            <a:spLocks noChangeArrowheads="1"/>
          </p:cNvSpPr>
          <p:nvPr/>
        </p:nvSpPr>
        <p:spPr bwMode="auto">
          <a:xfrm>
            <a:off x="2987675" y="54451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Y</a:t>
            </a:r>
          </a:p>
        </p:txBody>
      </p:sp>
      <p:sp>
        <p:nvSpPr>
          <p:cNvPr id="17442" name="AutoShape 36"/>
          <p:cNvSpPr>
            <a:spLocks noChangeArrowheads="1"/>
          </p:cNvSpPr>
          <p:nvPr/>
        </p:nvSpPr>
        <p:spPr bwMode="auto">
          <a:xfrm>
            <a:off x="3924300" y="54451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Z</a:t>
            </a:r>
          </a:p>
        </p:txBody>
      </p:sp>
      <p:sp>
        <p:nvSpPr>
          <p:cNvPr id="17443" name="AutoShape 37"/>
          <p:cNvSpPr>
            <a:spLocks noChangeArrowheads="1"/>
          </p:cNvSpPr>
          <p:nvPr/>
        </p:nvSpPr>
        <p:spPr bwMode="auto">
          <a:xfrm>
            <a:off x="5003800" y="5445125"/>
            <a:ext cx="976313" cy="485775"/>
          </a:xfrm>
          <a:prstGeom prst="homePlate">
            <a:avLst>
              <a:gd name="adj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>
                <a:solidFill>
                  <a:srgbClr val="FF6600"/>
                </a:solidFill>
              </a:rPr>
              <a:t>Ž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Doplň velká písmena jmen dětí a seřaď je podle abecedy.</a:t>
            </a:r>
          </a:p>
        </p:txBody>
      </p:sp>
      <p:sp>
        <p:nvSpPr>
          <p:cNvPr id="18435" name="AutoShape 7"/>
          <p:cNvSpPr>
            <a:spLocks noChangeArrowheads="1"/>
          </p:cNvSpPr>
          <p:nvPr/>
        </p:nvSpPr>
        <p:spPr bwMode="auto">
          <a:xfrm>
            <a:off x="2484438" y="4797425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-liška</a:t>
            </a:r>
          </a:p>
        </p:txBody>
      </p:sp>
      <p:sp>
        <p:nvSpPr>
          <p:cNvPr id="18436" name="AutoShape 8"/>
          <p:cNvSpPr>
            <a:spLocks noChangeArrowheads="1"/>
          </p:cNvSpPr>
          <p:nvPr/>
        </p:nvSpPr>
        <p:spPr bwMode="auto">
          <a:xfrm>
            <a:off x="1042988" y="2276475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-uzana</a:t>
            </a:r>
          </a:p>
        </p:txBody>
      </p:sp>
      <p:sp>
        <p:nvSpPr>
          <p:cNvPr id="18437" name="AutoShape 9"/>
          <p:cNvSpPr>
            <a:spLocks noChangeArrowheads="1"/>
          </p:cNvSpPr>
          <p:nvPr/>
        </p:nvSpPr>
        <p:spPr bwMode="auto">
          <a:xfrm>
            <a:off x="971550" y="4581525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-ataša</a:t>
            </a:r>
          </a:p>
        </p:txBody>
      </p:sp>
      <p:sp>
        <p:nvSpPr>
          <p:cNvPr id="18438" name="AutoShape 10"/>
          <p:cNvSpPr>
            <a:spLocks noChangeArrowheads="1"/>
          </p:cNvSpPr>
          <p:nvPr/>
        </p:nvSpPr>
        <p:spPr bwMode="auto">
          <a:xfrm>
            <a:off x="4067175" y="2492375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-ana</a:t>
            </a:r>
          </a:p>
        </p:txBody>
      </p:sp>
      <p:sp>
        <p:nvSpPr>
          <p:cNvPr id="18439" name="AutoShape 11"/>
          <p:cNvSpPr>
            <a:spLocks noChangeArrowheads="1"/>
          </p:cNvSpPr>
          <p:nvPr/>
        </p:nvSpPr>
        <p:spPr bwMode="auto">
          <a:xfrm>
            <a:off x="2411413" y="3500438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-déla</a:t>
            </a:r>
          </a:p>
        </p:txBody>
      </p:sp>
      <p:sp>
        <p:nvSpPr>
          <p:cNvPr id="18440" name="AutoShape 12"/>
          <p:cNvSpPr>
            <a:spLocks noChangeArrowheads="1"/>
          </p:cNvSpPr>
          <p:nvPr/>
        </p:nvSpPr>
        <p:spPr bwMode="auto">
          <a:xfrm>
            <a:off x="5148263" y="3500438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-deněk</a:t>
            </a:r>
          </a:p>
        </p:txBody>
      </p:sp>
      <p:sp>
        <p:nvSpPr>
          <p:cNvPr id="18441" name="AutoShape 13"/>
          <p:cNvSpPr>
            <a:spLocks noChangeArrowheads="1"/>
          </p:cNvSpPr>
          <p:nvPr/>
        </p:nvSpPr>
        <p:spPr bwMode="auto">
          <a:xfrm>
            <a:off x="5795963" y="2349500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-omáš</a:t>
            </a:r>
          </a:p>
        </p:txBody>
      </p:sp>
      <p:sp>
        <p:nvSpPr>
          <p:cNvPr id="18442" name="AutoShape 14"/>
          <p:cNvSpPr>
            <a:spLocks noChangeArrowheads="1"/>
          </p:cNvSpPr>
          <p:nvPr/>
        </p:nvSpPr>
        <p:spPr bwMode="auto">
          <a:xfrm>
            <a:off x="4500563" y="4868863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-ana</a:t>
            </a:r>
          </a:p>
        </p:txBody>
      </p:sp>
      <p:sp>
        <p:nvSpPr>
          <p:cNvPr id="18443" name="AutoShape 15"/>
          <p:cNvSpPr>
            <a:spLocks noChangeArrowheads="1"/>
          </p:cNvSpPr>
          <p:nvPr/>
        </p:nvSpPr>
        <p:spPr bwMode="auto">
          <a:xfrm>
            <a:off x="7524750" y="4076700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-amila</a:t>
            </a:r>
          </a:p>
        </p:txBody>
      </p:sp>
      <p:sp>
        <p:nvSpPr>
          <p:cNvPr id="18444" name="AutoShape 16"/>
          <p:cNvSpPr>
            <a:spLocks noChangeArrowheads="1"/>
          </p:cNvSpPr>
          <p:nvPr/>
        </p:nvSpPr>
        <p:spPr bwMode="auto">
          <a:xfrm>
            <a:off x="6443663" y="4941888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-ta</a:t>
            </a:r>
          </a:p>
        </p:txBody>
      </p:sp>
      <p:sp>
        <p:nvSpPr>
          <p:cNvPr id="18445" name="AutoShape 17"/>
          <p:cNvSpPr>
            <a:spLocks noChangeArrowheads="1"/>
          </p:cNvSpPr>
          <p:nvPr/>
        </p:nvSpPr>
        <p:spPr bwMode="auto">
          <a:xfrm>
            <a:off x="1116013" y="3357563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--onza</a:t>
            </a:r>
          </a:p>
        </p:txBody>
      </p:sp>
      <p:sp>
        <p:nvSpPr>
          <p:cNvPr id="18446" name="AutoShape 18"/>
          <p:cNvSpPr>
            <a:spLocks noChangeArrowheads="1"/>
          </p:cNvSpPr>
          <p:nvPr/>
        </p:nvSpPr>
        <p:spPr bwMode="auto">
          <a:xfrm>
            <a:off x="7235825" y="2636838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-dam</a:t>
            </a:r>
          </a:p>
        </p:txBody>
      </p:sp>
      <p:sp>
        <p:nvSpPr>
          <p:cNvPr id="18447" name="AutoShape 19"/>
          <p:cNvSpPr>
            <a:spLocks noChangeArrowheads="1"/>
          </p:cNvSpPr>
          <p:nvPr/>
        </p:nvSpPr>
        <p:spPr bwMode="auto">
          <a:xfrm>
            <a:off x="3779838" y="3789363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-věta</a:t>
            </a:r>
          </a:p>
        </p:txBody>
      </p:sp>
      <p:sp>
        <p:nvSpPr>
          <p:cNvPr id="18448" name="AutoShape 20"/>
          <p:cNvSpPr>
            <a:spLocks noChangeArrowheads="1"/>
          </p:cNvSpPr>
          <p:nvPr/>
        </p:nvSpPr>
        <p:spPr bwMode="auto">
          <a:xfrm>
            <a:off x="6300788" y="3644900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-ěra</a:t>
            </a:r>
          </a:p>
        </p:txBody>
      </p:sp>
      <p:sp>
        <p:nvSpPr>
          <p:cNvPr id="18449" name="AutoShape 21"/>
          <p:cNvSpPr>
            <a:spLocks noChangeArrowheads="1"/>
          </p:cNvSpPr>
          <p:nvPr/>
        </p:nvSpPr>
        <p:spPr bwMode="auto">
          <a:xfrm>
            <a:off x="2700338" y="2349500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-lára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Adam, Adéla, Dana, Eliška, Hana, Honza, Kamila, Klára, Květa,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Nataša, Ota, Tomáš, Věra, Zdeněk, Zuzana</a:t>
            </a:r>
          </a:p>
        </p:txBody>
      </p:sp>
      <p:sp>
        <p:nvSpPr>
          <p:cNvPr id="19458" name="AutoShape 4"/>
          <p:cNvSpPr>
            <a:spLocks noChangeArrowheads="1"/>
          </p:cNvSpPr>
          <p:nvPr/>
        </p:nvSpPr>
        <p:spPr bwMode="auto">
          <a:xfrm>
            <a:off x="2484438" y="4797425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6600"/>
                </a:solidFill>
              </a:rPr>
              <a:t>E</a:t>
            </a:r>
            <a:r>
              <a:rPr lang="cs-CZ"/>
              <a:t>liška</a:t>
            </a:r>
          </a:p>
        </p:txBody>
      </p:sp>
      <p:sp>
        <p:nvSpPr>
          <p:cNvPr id="19459" name="AutoShape 5"/>
          <p:cNvSpPr>
            <a:spLocks noChangeArrowheads="1"/>
          </p:cNvSpPr>
          <p:nvPr/>
        </p:nvSpPr>
        <p:spPr bwMode="auto">
          <a:xfrm>
            <a:off x="1042988" y="2276475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6600"/>
                </a:solidFill>
              </a:rPr>
              <a:t>Z</a:t>
            </a:r>
            <a:r>
              <a:rPr lang="cs-CZ"/>
              <a:t>uzana</a:t>
            </a:r>
          </a:p>
        </p:txBody>
      </p:sp>
      <p:sp>
        <p:nvSpPr>
          <p:cNvPr id="19460" name="AutoShape 6"/>
          <p:cNvSpPr>
            <a:spLocks noChangeArrowheads="1"/>
          </p:cNvSpPr>
          <p:nvPr/>
        </p:nvSpPr>
        <p:spPr bwMode="auto">
          <a:xfrm>
            <a:off x="971550" y="4581525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6600"/>
                </a:solidFill>
              </a:rPr>
              <a:t>N</a:t>
            </a:r>
            <a:r>
              <a:rPr lang="cs-CZ"/>
              <a:t>ataša</a:t>
            </a:r>
          </a:p>
        </p:txBody>
      </p:sp>
      <p:sp>
        <p:nvSpPr>
          <p:cNvPr id="19461" name="AutoShape 7"/>
          <p:cNvSpPr>
            <a:spLocks noChangeArrowheads="1"/>
          </p:cNvSpPr>
          <p:nvPr/>
        </p:nvSpPr>
        <p:spPr bwMode="auto">
          <a:xfrm>
            <a:off x="4067175" y="2492375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6600"/>
                </a:solidFill>
              </a:rPr>
              <a:t>D</a:t>
            </a:r>
            <a:r>
              <a:rPr lang="cs-CZ"/>
              <a:t>ana</a:t>
            </a:r>
          </a:p>
        </p:txBody>
      </p:sp>
      <p:sp>
        <p:nvSpPr>
          <p:cNvPr id="19462" name="AutoShape 8"/>
          <p:cNvSpPr>
            <a:spLocks noChangeArrowheads="1"/>
          </p:cNvSpPr>
          <p:nvPr/>
        </p:nvSpPr>
        <p:spPr bwMode="auto">
          <a:xfrm>
            <a:off x="2411413" y="3500438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6600"/>
                </a:solidFill>
              </a:rPr>
              <a:t>A</a:t>
            </a:r>
            <a:r>
              <a:rPr lang="cs-CZ"/>
              <a:t>déla</a:t>
            </a:r>
          </a:p>
        </p:txBody>
      </p:sp>
      <p:sp>
        <p:nvSpPr>
          <p:cNvPr id="19463" name="AutoShape 9"/>
          <p:cNvSpPr>
            <a:spLocks noChangeArrowheads="1"/>
          </p:cNvSpPr>
          <p:nvPr/>
        </p:nvSpPr>
        <p:spPr bwMode="auto">
          <a:xfrm>
            <a:off x="5148263" y="3500438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6600"/>
                </a:solidFill>
              </a:rPr>
              <a:t>Z</a:t>
            </a:r>
            <a:r>
              <a:rPr lang="cs-CZ"/>
              <a:t>deněk</a:t>
            </a:r>
          </a:p>
        </p:txBody>
      </p:sp>
      <p:sp>
        <p:nvSpPr>
          <p:cNvPr id="19464" name="AutoShape 10"/>
          <p:cNvSpPr>
            <a:spLocks noChangeArrowheads="1"/>
          </p:cNvSpPr>
          <p:nvPr/>
        </p:nvSpPr>
        <p:spPr bwMode="auto">
          <a:xfrm>
            <a:off x="5795963" y="2349500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6600"/>
                </a:solidFill>
              </a:rPr>
              <a:t>T</a:t>
            </a:r>
            <a:r>
              <a:rPr lang="cs-CZ"/>
              <a:t>omáš</a:t>
            </a:r>
          </a:p>
        </p:txBody>
      </p:sp>
      <p:sp>
        <p:nvSpPr>
          <p:cNvPr id="19465" name="AutoShape 11"/>
          <p:cNvSpPr>
            <a:spLocks noChangeArrowheads="1"/>
          </p:cNvSpPr>
          <p:nvPr/>
        </p:nvSpPr>
        <p:spPr bwMode="auto">
          <a:xfrm>
            <a:off x="4500563" y="4868863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6600"/>
                </a:solidFill>
              </a:rPr>
              <a:t>H</a:t>
            </a:r>
            <a:r>
              <a:rPr lang="cs-CZ"/>
              <a:t>ana</a:t>
            </a:r>
          </a:p>
        </p:txBody>
      </p:sp>
      <p:sp>
        <p:nvSpPr>
          <p:cNvPr id="19466" name="AutoShape 12"/>
          <p:cNvSpPr>
            <a:spLocks noChangeArrowheads="1"/>
          </p:cNvSpPr>
          <p:nvPr/>
        </p:nvSpPr>
        <p:spPr bwMode="auto">
          <a:xfrm>
            <a:off x="7524750" y="4076700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6600"/>
                </a:solidFill>
              </a:rPr>
              <a:t>K</a:t>
            </a:r>
            <a:r>
              <a:rPr lang="cs-CZ"/>
              <a:t>amila</a:t>
            </a:r>
          </a:p>
        </p:txBody>
      </p:sp>
      <p:sp>
        <p:nvSpPr>
          <p:cNvPr id="19467" name="AutoShape 13"/>
          <p:cNvSpPr>
            <a:spLocks noChangeArrowheads="1"/>
          </p:cNvSpPr>
          <p:nvPr/>
        </p:nvSpPr>
        <p:spPr bwMode="auto">
          <a:xfrm>
            <a:off x="6443663" y="4941888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6600"/>
                </a:solidFill>
              </a:rPr>
              <a:t>O</a:t>
            </a:r>
            <a:r>
              <a:rPr lang="cs-CZ"/>
              <a:t>ta</a:t>
            </a:r>
          </a:p>
        </p:txBody>
      </p:sp>
      <p:sp>
        <p:nvSpPr>
          <p:cNvPr id="19468" name="AutoShape 14"/>
          <p:cNvSpPr>
            <a:spLocks noChangeArrowheads="1"/>
          </p:cNvSpPr>
          <p:nvPr/>
        </p:nvSpPr>
        <p:spPr bwMode="auto">
          <a:xfrm>
            <a:off x="1116013" y="3357563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6600"/>
                </a:solidFill>
              </a:rPr>
              <a:t>H</a:t>
            </a:r>
            <a:r>
              <a:rPr lang="cs-CZ"/>
              <a:t>onza</a:t>
            </a:r>
          </a:p>
        </p:txBody>
      </p:sp>
      <p:sp>
        <p:nvSpPr>
          <p:cNvPr id="19469" name="AutoShape 15"/>
          <p:cNvSpPr>
            <a:spLocks noChangeArrowheads="1"/>
          </p:cNvSpPr>
          <p:nvPr/>
        </p:nvSpPr>
        <p:spPr bwMode="auto">
          <a:xfrm>
            <a:off x="7235825" y="2636838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6600"/>
                </a:solidFill>
              </a:rPr>
              <a:t>A</a:t>
            </a:r>
            <a:r>
              <a:rPr lang="cs-CZ"/>
              <a:t>dam</a:t>
            </a:r>
          </a:p>
        </p:txBody>
      </p:sp>
      <p:sp>
        <p:nvSpPr>
          <p:cNvPr id="19470" name="AutoShape 16"/>
          <p:cNvSpPr>
            <a:spLocks noChangeArrowheads="1"/>
          </p:cNvSpPr>
          <p:nvPr/>
        </p:nvSpPr>
        <p:spPr bwMode="auto">
          <a:xfrm>
            <a:off x="3779838" y="3789363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6600"/>
                </a:solidFill>
              </a:rPr>
              <a:t>K</a:t>
            </a:r>
            <a:r>
              <a:rPr lang="cs-CZ"/>
              <a:t>věta</a:t>
            </a:r>
          </a:p>
        </p:txBody>
      </p:sp>
      <p:sp>
        <p:nvSpPr>
          <p:cNvPr id="19471" name="AutoShape 17"/>
          <p:cNvSpPr>
            <a:spLocks noChangeArrowheads="1"/>
          </p:cNvSpPr>
          <p:nvPr/>
        </p:nvSpPr>
        <p:spPr bwMode="auto">
          <a:xfrm>
            <a:off x="6300788" y="3644900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6600"/>
                </a:solidFill>
              </a:rPr>
              <a:t>V</a:t>
            </a:r>
            <a:r>
              <a:rPr lang="cs-CZ"/>
              <a:t>ěra</a:t>
            </a:r>
          </a:p>
        </p:txBody>
      </p:sp>
      <p:sp>
        <p:nvSpPr>
          <p:cNvPr id="19472" name="AutoShape 18"/>
          <p:cNvSpPr>
            <a:spLocks noChangeArrowheads="1"/>
          </p:cNvSpPr>
          <p:nvPr/>
        </p:nvSpPr>
        <p:spPr bwMode="auto">
          <a:xfrm>
            <a:off x="2700338" y="2349500"/>
            <a:ext cx="914400" cy="9144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6600"/>
                </a:solidFill>
              </a:rPr>
              <a:t>K</a:t>
            </a:r>
            <a:r>
              <a:rPr lang="cs-CZ"/>
              <a:t>lára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Spoj slabiky do slov a slova seřaď podle abecedy</a:t>
            </a:r>
          </a:p>
        </p:txBody>
      </p:sp>
      <p:sp>
        <p:nvSpPr>
          <p:cNvPr id="20483" name="AutoShape 5"/>
          <p:cNvSpPr>
            <a:spLocks noChangeArrowheads="1"/>
          </p:cNvSpPr>
          <p:nvPr/>
        </p:nvSpPr>
        <p:spPr bwMode="auto">
          <a:xfrm>
            <a:off x="755650" y="2276475"/>
            <a:ext cx="914400" cy="914400"/>
          </a:xfrm>
          <a:prstGeom prst="wave">
            <a:avLst>
              <a:gd name="adj1" fmla="val 13005"/>
              <a:gd name="adj2" fmla="val 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bič</a:t>
            </a:r>
          </a:p>
        </p:txBody>
      </p:sp>
      <p:sp>
        <p:nvSpPr>
          <p:cNvPr id="20484" name="AutoShape 6"/>
          <p:cNvSpPr>
            <a:spLocks noChangeArrowheads="1"/>
          </p:cNvSpPr>
          <p:nvPr/>
        </p:nvSpPr>
        <p:spPr bwMode="auto">
          <a:xfrm>
            <a:off x="2051050" y="2276475"/>
            <a:ext cx="914400" cy="914400"/>
          </a:xfrm>
          <a:prstGeom prst="wave">
            <a:avLst>
              <a:gd name="adj1" fmla="val 13005"/>
              <a:gd name="adj2" fmla="val 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ba</a:t>
            </a:r>
          </a:p>
        </p:txBody>
      </p:sp>
      <p:sp>
        <p:nvSpPr>
          <p:cNvPr id="20485" name="AutoShape 7"/>
          <p:cNvSpPr>
            <a:spLocks noChangeArrowheads="1"/>
          </p:cNvSpPr>
          <p:nvPr/>
        </p:nvSpPr>
        <p:spPr bwMode="auto">
          <a:xfrm>
            <a:off x="3419475" y="2276475"/>
            <a:ext cx="914400" cy="914400"/>
          </a:xfrm>
          <a:prstGeom prst="wave">
            <a:avLst>
              <a:gd name="adj1" fmla="val 13005"/>
              <a:gd name="adj2" fmla="val 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ka</a:t>
            </a:r>
          </a:p>
        </p:txBody>
      </p:sp>
      <p:sp>
        <p:nvSpPr>
          <p:cNvPr id="20486" name="AutoShape 8"/>
          <p:cNvSpPr>
            <a:spLocks noChangeArrowheads="1"/>
          </p:cNvSpPr>
          <p:nvPr/>
        </p:nvSpPr>
        <p:spPr bwMode="auto">
          <a:xfrm>
            <a:off x="900113" y="3500438"/>
            <a:ext cx="914400" cy="914400"/>
          </a:xfrm>
          <a:prstGeom prst="wave">
            <a:avLst>
              <a:gd name="adj1" fmla="val 13005"/>
              <a:gd name="adj2" fmla="val 0"/>
            </a:avLst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len</a:t>
            </a:r>
          </a:p>
        </p:txBody>
      </p:sp>
      <p:sp>
        <p:nvSpPr>
          <p:cNvPr id="20487" name="AutoShape 9"/>
          <p:cNvSpPr>
            <a:spLocks noChangeArrowheads="1"/>
          </p:cNvSpPr>
          <p:nvPr/>
        </p:nvSpPr>
        <p:spPr bwMode="auto">
          <a:xfrm>
            <a:off x="2195513" y="3500438"/>
            <a:ext cx="914400" cy="914400"/>
          </a:xfrm>
          <a:prstGeom prst="wave">
            <a:avLst>
              <a:gd name="adj1" fmla="val 13005"/>
              <a:gd name="adj2" fmla="val 0"/>
            </a:avLst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ka</a:t>
            </a:r>
          </a:p>
        </p:txBody>
      </p:sp>
      <p:sp>
        <p:nvSpPr>
          <p:cNvPr id="20488" name="AutoShape 10"/>
          <p:cNvSpPr>
            <a:spLocks noChangeArrowheads="1"/>
          </p:cNvSpPr>
          <p:nvPr/>
        </p:nvSpPr>
        <p:spPr bwMode="auto">
          <a:xfrm>
            <a:off x="3492500" y="3500438"/>
            <a:ext cx="914400" cy="914400"/>
          </a:xfrm>
          <a:prstGeom prst="wave">
            <a:avLst>
              <a:gd name="adj1" fmla="val 13005"/>
              <a:gd name="adj2" fmla="val 0"/>
            </a:avLst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dář</a:t>
            </a:r>
          </a:p>
        </p:txBody>
      </p:sp>
      <p:sp>
        <p:nvSpPr>
          <p:cNvPr id="20489" name="AutoShape 11"/>
          <p:cNvSpPr>
            <a:spLocks noChangeArrowheads="1"/>
          </p:cNvSpPr>
          <p:nvPr/>
        </p:nvSpPr>
        <p:spPr bwMode="auto">
          <a:xfrm>
            <a:off x="900113" y="4652963"/>
            <a:ext cx="914400" cy="9144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66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rec</a:t>
            </a:r>
          </a:p>
        </p:txBody>
      </p:sp>
      <p:sp>
        <p:nvSpPr>
          <p:cNvPr id="20490" name="AutoShape 12"/>
          <p:cNvSpPr>
            <a:spLocks noChangeArrowheads="1"/>
          </p:cNvSpPr>
          <p:nvPr/>
        </p:nvSpPr>
        <p:spPr bwMode="auto">
          <a:xfrm>
            <a:off x="2195513" y="4724400"/>
            <a:ext cx="914400" cy="9144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66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ko</a:t>
            </a:r>
          </a:p>
        </p:txBody>
      </p:sp>
      <p:sp>
        <p:nvSpPr>
          <p:cNvPr id="20491" name="AutoShape 13"/>
          <p:cNvSpPr>
            <a:spLocks noChangeArrowheads="1"/>
          </p:cNvSpPr>
          <p:nvPr/>
        </p:nvSpPr>
        <p:spPr bwMode="auto">
          <a:xfrm>
            <a:off x="3492500" y="4797425"/>
            <a:ext cx="914400" cy="9144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66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be</a:t>
            </a:r>
          </a:p>
        </p:txBody>
      </p:sp>
      <p:sp>
        <p:nvSpPr>
          <p:cNvPr id="20492" name="AutoShape 14"/>
          <p:cNvSpPr>
            <a:spLocks noChangeArrowheads="1"/>
          </p:cNvSpPr>
          <p:nvPr/>
        </p:nvSpPr>
        <p:spPr bwMode="auto">
          <a:xfrm>
            <a:off x="5076825" y="3500438"/>
            <a:ext cx="914400" cy="9144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pa</a:t>
            </a:r>
          </a:p>
        </p:txBody>
      </p:sp>
      <p:sp>
        <p:nvSpPr>
          <p:cNvPr id="20493" name="AutoShape 15"/>
          <p:cNvSpPr>
            <a:spLocks noChangeArrowheads="1"/>
          </p:cNvSpPr>
          <p:nvPr/>
        </p:nvSpPr>
        <p:spPr bwMode="auto">
          <a:xfrm>
            <a:off x="6227763" y="3500438"/>
            <a:ext cx="914400" cy="9144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tr</a:t>
            </a:r>
          </a:p>
        </p:txBody>
      </p:sp>
      <p:sp>
        <p:nvSpPr>
          <p:cNvPr id="20494" name="AutoShape 16"/>
          <p:cNvSpPr>
            <a:spLocks noChangeArrowheads="1"/>
          </p:cNvSpPr>
          <p:nvPr/>
        </p:nvSpPr>
        <p:spPr bwMode="auto">
          <a:xfrm>
            <a:off x="7380288" y="3573463"/>
            <a:ext cx="914400" cy="9144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slík</a:t>
            </a:r>
          </a:p>
        </p:txBody>
      </p:sp>
      <p:sp>
        <p:nvSpPr>
          <p:cNvPr id="20495" name="AutoShape 17"/>
          <p:cNvSpPr>
            <a:spLocks noChangeArrowheads="1"/>
          </p:cNvSpPr>
          <p:nvPr/>
        </p:nvSpPr>
        <p:spPr bwMode="auto">
          <a:xfrm>
            <a:off x="5003800" y="4797425"/>
            <a:ext cx="914400" cy="9144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6A8E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min</a:t>
            </a:r>
          </a:p>
        </p:txBody>
      </p:sp>
      <p:sp>
        <p:nvSpPr>
          <p:cNvPr id="20496" name="AutoShape 18"/>
          <p:cNvSpPr>
            <a:spLocks noChangeArrowheads="1"/>
          </p:cNvSpPr>
          <p:nvPr/>
        </p:nvSpPr>
        <p:spPr bwMode="auto">
          <a:xfrm>
            <a:off x="6443663" y="5084763"/>
            <a:ext cx="914400" cy="9144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6A8E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ka</a:t>
            </a:r>
          </a:p>
        </p:txBody>
      </p:sp>
      <p:sp>
        <p:nvSpPr>
          <p:cNvPr id="20497" name="AutoShape 19"/>
          <p:cNvSpPr>
            <a:spLocks noChangeArrowheads="1"/>
          </p:cNvSpPr>
          <p:nvPr/>
        </p:nvSpPr>
        <p:spPr bwMode="auto">
          <a:xfrm>
            <a:off x="7524750" y="4724400"/>
            <a:ext cx="914400" cy="9144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6A8E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ma</a:t>
            </a:r>
          </a:p>
        </p:txBody>
      </p:sp>
      <p:sp>
        <p:nvSpPr>
          <p:cNvPr id="20498" name="AutoShape 20"/>
          <p:cNvSpPr>
            <a:spLocks noChangeArrowheads="1"/>
          </p:cNvSpPr>
          <p:nvPr/>
        </p:nvSpPr>
        <p:spPr bwMode="auto">
          <a:xfrm>
            <a:off x="4859338" y="2349500"/>
            <a:ext cx="914400" cy="9144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3F9A5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klíč</a:t>
            </a:r>
          </a:p>
        </p:txBody>
      </p:sp>
      <p:sp>
        <p:nvSpPr>
          <p:cNvPr id="20499" name="AutoShape 21"/>
          <p:cNvSpPr>
            <a:spLocks noChangeArrowheads="1"/>
          </p:cNvSpPr>
          <p:nvPr/>
        </p:nvSpPr>
        <p:spPr bwMode="auto">
          <a:xfrm>
            <a:off x="6443663" y="2349500"/>
            <a:ext cx="914400" cy="9144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3F9A5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tr</a:t>
            </a:r>
          </a:p>
        </p:txBody>
      </p:sp>
      <p:sp>
        <p:nvSpPr>
          <p:cNvPr id="20500" name="AutoShape 22"/>
          <p:cNvSpPr>
            <a:spLocks noChangeArrowheads="1"/>
          </p:cNvSpPr>
          <p:nvPr/>
        </p:nvSpPr>
        <p:spPr bwMode="auto">
          <a:xfrm>
            <a:off x="7451725" y="2205038"/>
            <a:ext cx="914400" cy="9144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3F9A5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babička, kalendář, koberec, maminka, petrklíč, trpaslík</a:t>
            </a:r>
          </a:p>
        </p:txBody>
      </p:sp>
      <p:sp>
        <p:nvSpPr>
          <p:cNvPr id="21506" name="AutoShape 5"/>
          <p:cNvSpPr>
            <a:spLocks noChangeArrowheads="1"/>
          </p:cNvSpPr>
          <p:nvPr/>
        </p:nvSpPr>
        <p:spPr bwMode="auto">
          <a:xfrm>
            <a:off x="900113" y="2133600"/>
            <a:ext cx="2735262" cy="914400"/>
          </a:xfrm>
          <a:prstGeom prst="wave">
            <a:avLst>
              <a:gd name="adj1" fmla="val 13005"/>
              <a:gd name="adj2" fmla="val 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/>
              <a:t>babička</a:t>
            </a:r>
          </a:p>
        </p:txBody>
      </p:sp>
      <p:sp>
        <p:nvSpPr>
          <p:cNvPr id="21507" name="AutoShape 6"/>
          <p:cNvSpPr>
            <a:spLocks noChangeArrowheads="1"/>
          </p:cNvSpPr>
          <p:nvPr/>
        </p:nvSpPr>
        <p:spPr bwMode="auto">
          <a:xfrm>
            <a:off x="900113" y="3284538"/>
            <a:ext cx="2663825" cy="914400"/>
          </a:xfrm>
          <a:prstGeom prst="wave">
            <a:avLst>
              <a:gd name="adj1" fmla="val 13005"/>
              <a:gd name="adj2" fmla="val 0"/>
            </a:avLst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kalendář</a:t>
            </a:r>
          </a:p>
        </p:txBody>
      </p:sp>
      <p:sp>
        <p:nvSpPr>
          <p:cNvPr id="21508" name="AutoShape 7"/>
          <p:cNvSpPr>
            <a:spLocks noChangeArrowheads="1"/>
          </p:cNvSpPr>
          <p:nvPr/>
        </p:nvSpPr>
        <p:spPr bwMode="auto">
          <a:xfrm>
            <a:off x="755650" y="4652963"/>
            <a:ext cx="2879725" cy="9144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66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koberec</a:t>
            </a:r>
          </a:p>
        </p:txBody>
      </p:sp>
      <p:sp>
        <p:nvSpPr>
          <p:cNvPr id="21509" name="AutoShape 8"/>
          <p:cNvSpPr>
            <a:spLocks noChangeArrowheads="1"/>
          </p:cNvSpPr>
          <p:nvPr/>
        </p:nvSpPr>
        <p:spPr bwMode="auto">
          <a:xfrm>
            <a:off x="5292725" y="2420938"/>
            <a:ext cx="2735263" cy="9144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3F9A5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petrklíč</a:t>
            </a:r>
          </a:p>
        </p:txBody>
      </p:sp>
      <p:sp>
        <p:nvSpPr>
          <p:cNvPr id="21510" name="AutoShape 9"/>
          <p:cNvSpPr>
            <a:spLocks noChangeArrowheads="1"/>
          </p:cNvSpPr>
          <p:nvPr/>
        </p:nvSpPr>
        <p:spPr bwMode="auto">
          <a:xfrm>
            <a:off x="5219700" y="3573463"/>
            <a:ext cx="2808288" cy="9144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trpaslík</a:t>
            </a:r>
          </a:p>
        </p:txBody>
      </p:sp>
      <p:sp>
        <p:nvSpPr>
          <p:cNvPr id="21511" name="AutoShape 10"/>
          <p:cNvSpPr>
            <a:spLocks noChangeArrowheads="1"/>
          </p:cNvSpPr>
          <p:nvPr/>
        </p:nvSpPr>
        <p:spPr bwMode="auto">
          <a:xfrm>
            <a:off x="5076825" y="4724400"/>
            <a:ext cx="2951163" cy="9144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6A8E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maminka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Vyjmenuj měsíce v roce a seřaď je podle abecedy</a:t>
            </a:r>
          </a:p>
        </p:txBody>
      </p:sp>
      <p:sp>
        <p:nvSpPr>
          <p:cNvPr id="22531" name="Oval 4"/>
          <p:cNvSpPr>
            <a:spLocks noChangeArrowheads="1"/>
          </p:cNvSpPr>
          <p:nvPr/>
        </p:nvSpPr>
        <p:spPr bwMode="auto">
          <a:xfrm>
            <a:off x="1763713" y="23495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L</a:t>
            </a:r>
          </a:p>
        </p:txBody>
      </p:sp>
      <p:sp>
        <p:nvSpPr>
          <p:cNvPr id="22532" name="Oval 5"/>
          <p:cNvSpPr>
            <a:spLocks noChangeArrowheads="1"/>
          </p:cNvSpPr>
          <p:nvPr/>
        </p:nvSpPr>
        <p:spPr bwMode="auto">
          <a:xfrm>
            <a:off x="3276600" y="24209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Ú</a:t>
            </a:r>
          </a:p>
        </p:txBody>
      </p:sp>
      <p:sp>
        <p:nvSpPr>
          <p:cNvPr id="22533" name="Oval 6"/>
          <p:cNvSpPr>
            <a:spLocks noChangeArrowheads="1"/>
          </p:cNvSpPr>
          <p:nvPr/>
        </p:nvSpPr>
        <p:spPr bwMode="auto">
          <a:xfrm>
            <a:off x="4572000" y="25654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D</a:t>
            </a:r>
          </a:p>
        </p:txBody>
      </p:sp>
      <p:sp>
        <p:nvSpPr>
          <p:cNvPr id="22534" name="Oval 7"/>
          <p:cNvSpPr>
            <a:spLocks noChangeArrowheads="1"/>
          </p:cNvSpPr>
          <p:nvPr/>
        </p:nvSpPr>
        <p:spPr bwMode="auto">
          <a:xfrm>
            <a:off x="7451725" y="25654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Ŕ</a:t>
            </a:r>
          </a:p>
        </p:txBody>
      </p:sp>
      <p:sp>
        <p:nvSpPr>
          <p:cNvPr id="22535" name="Oval 8"/>
          <p:cNvSpPr>
            <a:spLocks noChangeArrowheads="1"/>
          </p:cNvSpPr>
          <p:nvPr/>
        </p:nvSpPr>
        <p:spPr bwMode="auto">
          <a:xfrm>
            <a:off x="1116013" y="34290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S</a:t>
            </a:r>
          </a:p>
        </p:txBody>
      </p:sp>
      <p:sp>
        <p:nvSpPr>
          <p:cNvPr id="22536" name="Oval 9"/>
          <p:cNvSpPr>
            <a:spLocks noChangeArrowheads="1"/>
          </p:cNvSpPr>
          <p:nvPr/>
        </p:nvSpPr>
        <p:spPr bwMode="auto">
          <a:xfrm>
            <a:off x="2843213" y="378936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B</a:t>
            </a:r>
          </a:p>
        </p:txBody>
      </p:sp>
      <p:sp>
        <p:nvSpPr>
          <p:cNvPr id="22537" name="Oval 10"/>
          <p:cNvSpPr>
            <a:spLocks noChangeArrowheads="1"/>
          </p:cNvSpPr>
          <p:nvPr/>
        </p:nvSpPr>
        <p:spPr bwMode="auto">
          <a:xfrm>
            <a:off x="5076825" y="38608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K</a:t>
            </a:r>
          </a:p>
        </p:txBody>
      </p:sp>
      <p:sp>
        <p:nvSpPr>
          <p:cNvPr id="22538" name="Oval 11"/>
          <p:cNvSpPr>
            <a:spLocks noChangeArrowheads="1"/>
          </p:cNvSpPr>
          <p:nvPr/>
        </p:nvSpPr>
        <p:spPr bwMode="auto">
          <a:xfrm>
            <a:off x="7308850" y="400526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L</a:t>
            </a:r>
          </a:p>
        </p:txBody>
      </p:sp>
      <p:sp>
        <p:nvSpPr>
          <p:cNvPr id="22539" name="Oval 12"/>
          <p:cNvSpPr>
            <a:spLocks noChangeArrowheads="1"/>
          </p:cNvSpPr>
          <p:nvPr/>
        </p:nvSpPr>
        <p:spPr bwMode="auto">
          <a:xfrm>
            <a:off x="1619250" y="47244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Ć</a:t>
            </a:r>
          </a:p>
        </p:txBody>
      </p:sp>
      <p:sp>
        <p:nvSpPr>
          <p:cNvPr id="22540" name="Oval 13"/>
          <p:cNvSpPr>
            <a:spLocks noChangeArrowheads="1"/>
          </p:cNvSpPr>
          <p:nvPr/>
        </p:nvSpPr>
        <p:spPr bwMode="auto">
          <a:xfrm>
            <a:off x="3924300" y="458152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Ć</a:t>
            </a:r>
          </a:p>
        </p:txBody>
      </p:sp>
      <p:sp>
        <p:nvSpPr>
          <p:cNvPr id="22541" name="Oval 14"/>
          <p:cNvSpPr>
            <a:spLocks noChangeArrowheads="1"/>
          </p:cNvSpPr>
          <p:nvPr/>
        </p:nvSpPr>
        <p:spPr bwMode="auto">
          <a:xfrm>
            <a:off x="6443663" y="47244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</a:t>
            </a:r>
          </a:p>
        </p:txBody>
      </p:sp>
      <p:sp>
        <p:nvSpPr>
          <p:cNvPr id="22542" name="Oval 15"/>
          <p:cNvSpPr>
            <a:spLocks noChangeArrowheads="1"/>
          </p:cNvSpPr>
          <p:nvPr/>
        </p:nvSpPr>
        <p:spPr bwMode="auto">
          <a:xfrm>
            <a:off x="6156325" y="24209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Z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bg1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LEDEN   ÚNOR   BŘEZEN    DUBEN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KVĚTEN    ČERVEN     ČERVENEC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SRPEN  ZÁŘÍ   ŘÍJEN       LISTOPAD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PROSINEC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>
                <a:solidFill>
                  <a:srgbClr val="FF6600"/>
                </a:solidFill>
              </a:rPr>
              <a:t>BŘEZEN  ČERVEN  ČERVENEC DUBEN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>
                <a:solidFill>
                  <a:srgbClr val="FF6600"/>
                </a:solidFill>
              </a:rPr>
              <a:t>KVĚTEN  LEDEN  LISTOPAD  PROSINEC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>
                <a:solidFill>
                  <a:srgbClr val="FF6600"/>
                </a:solidFill>
              </a:rPr>
              <a:t>ŘÍJEN SRPEN ÚNOR ZÁŘÍ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b="1" smtClean="0"/>
              <a:t>Citace a zdroje: vlastní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299</Words>
  <Application>Microsoft Office PowerPoint</Application>
  <PresentationFormat>On-screen Show (4:3)</PresentationFormat>
  <Paragraphs>167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Calibri</vt:lpstr>
      <vt:lpstr>Výchozí návrh</vt:lpstr>
      <vt:lpstr>Snímek 1</vt:lpstr>
      <vt:lpstr>Anotace: abeceda</vt:lpstr>
      <vt:lpstr>ABECEDA</vt:lpstr>
      <vt:lpstr>Doplň chybějící písmena abecedy</vt:lpstr>
      <vt:lpstr>Snímek 5</vt:lpstr>
      <vt:lpstr>Doplň velká písmena jmen dětí a seřaď je podle abecedy.</vt:lpstr>
      <vt:lpstr>Snímek 7</vt:lpstr>
      <vt:lpstr>Spoj slabiky do slov a slova seřaď podle abecedy</vt:lpstr>
      <vt:lpstr>Snímek 9</vt:lpstr>
      <vt:lpstr>Vyjmenuj měsíce v roce a seřaď je podle abecedy</vt:lpstr>
      <vt:lpstr>Snímek 11</vt:lpstr>
      <vt:lpstr>Citace a zdroje: vlastní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7</cp:revision>
  <dcterms:created xsi:type="dcterms:W3CDTF">2013-03-24T11:53:22Z</dcterms:created>
  <dcterms:modified xsi:type="dcterms:W3CDTF">2013-05-22T15:34:59Z</dcterms:modified>
</cp:coreProperties>
</file>