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7" r:id="rId3"/>
    <p:sldId id="268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03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5" qsCatId="simple" csTypeId="urn:microsoft.com/office/officeart/2005/8/colors/accent1_2#5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VY_12_Český jazyk_23_Samohláska u, ú, ů, ZŠ praktická</a:t>
          </a:r>
          <a:r>
            <a:rPr lang="cs-CZ" sz="1600" baseline="0" smtClean="0"/>
            <a:t>, </a:t>
          </a:r>
        </a:p>
        <a:p>
          <a:pPr algn="l" rtl="0"/>
          <a:r>
            <a:rPr lang="cs-CZ" sz="1600" baseline="0" smtClean="0"/>
            <a:t>4-5.r</a:t>
          </a:r>
          <a:r>
            <a:rPr lang="cs-CZ" sz="1600" baseline="0" dirty="0" smtClean="0"/>
            <a:t>. -</a:t>
          </a:r>
          <a:r>
            <a:rPr lang="cs-CZ" sz="1600" dirty="0" smtClean="0"/>
            <a:t>TEMA: Procvičování samohlásky u, ú, ů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Kopřivnice, Štramberská 189,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Eliška Kopečná</a:t>
          </a:r>
        </a:p>
        <a:p>
          <a:pPr algn="l" rtl="0"/>
          <a:r>
            <a:rPr lang="cs-CZ" sz="1800" dirty="0" smtClean="0"/>
            <a:t>VYTVOŘENO: 20.3.2013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A0828A0-E848-4D0F-AFB3-81B10D6CEA9C}" type="presOf" srcId="{4C35D32F-0EAB-4CD7-82EE-45574DC2A586}" destId="{4F902384-A84A-417E-997B-6A372FB09A33}" srcOrd="1" destOrd="0" presId="urn:microsoft.com/office/officeart/2005/8/layout/target3"/>
    <dgm:cxn modelId="{519ABBAE-ED54-43A5-91E1-4DDF6609828B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332892AC-3EC8-4D8D-9DB9-27349EB54F20}" type="presOf" srcId="{757F3AB3-0718-4624-B441-E567A8F0AB56}" destId="{333A1088-737F-45CB-B68E-254E46348037}" srcOrd="0" destOrd="0" presId="urn:microsoft.com/office/officeart/2005/8/layout/target3"/>
    <dgm:cxn modelId="{07D4D09B-D361-4BA6-8493-D0FDFC6E4708}" type="presOf" srcId="{D1B46980-6531-4606-95E6-44980827E919}" destId="{6140AFEC-043D-4C43-A2F9-D0F5331DF3A3}" srcOrd="0" destOrd="0" presId="urn:microsoft.com/office/officeart/2005/8/layout/target3"/>
    <dgm:cxn modelId="{D2A362CE-AE1A-4F5C-98D9-E9BA40326267}" type="presOf" srcId="{4C35D32F-0EAB-4CD7-82EE-45574DC2A586}" destId="{66FE7F87-EA69-4EF8-86F8-F43548846DDB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D68A115-4039-4AC8-AD32-F50C964220CD}" type="presOf" srcId="{D1B46980-6531-4606-95E6-44980827E919}" destId="{2BE915AB-18AA-4053-B92C-3BFC9ED204BB}" srcOrd="1" destOrd="0" presId="urn:microsoft.com/office/officeart/2005/8/layout/target3"/>
    <dgm:cxn modelId="{855514C2-68D8-4E15-AA24-F27F4CEACFEA}" type="presOf" srcId="{B651F6E3-6281-48DB-9319-2AEAFDAE7572}" destId="{619D679B-A015-4ECF-8348-D1034C574F40}" srcOrd="0" destOrd="0" presId="urn:microsoft.com/office/officeart/2005/8/layout/target3"/>
    <dgm:cxn modelId="{8EC4BC69-C9EE-4BC4-8CCA-19C3BEBB6BCC}" type="presOf" srcId="{D1D4F407-5343-4D3F-B5B9-D407B03CAEB4}" destId="{AED2198E-93D5-4001-81B4-73124B309672}" srcOrd="1" destOrd="0" presId="urn:microsoft.com/office/officeart/2005/8/layout/target3"/>
    <dgm:cxn modelId="{A9E52AAD-14E0-485E-9D61-02E1ED7A1456}" type="presOf" srcId="{B651F6E3-6281-48DB-9319-2AEAFDAE7572}" destId="{6BB5E863-4638-4E1D-BFDE-399D028AC4ED}" srcOrd="1" destOrd="0" presId="urn:microsoft.com/office/officeart/2005/8/layout/target3"/>
    <dgm:cxn modelId="{C9CA2B44-26A5-4418-9707-7B2C1F23F0E3}" type="presParOf" srcId="{333A1088-737F-45CB-B68E-254E46348037}" destId="{F5ABB229-8D3B-4694-996A-96F23CF14429}" srcOrd="0" destOrd="0" presId="urn:microsoft.com/office/officeart/2005/8/layout/target3"/>
    <dgm:cxn modelId="{3BBBE41B-C2EF-48BA-A8C4-DB157544C512}" type="presParOf" srcId="{333A1088-737F-45CB-B68E-254E46348037}" destId="{F41139FD-01EE-4571-8B17-4FB00FC51163}" srcOrd="1" destOrd="0" presId="urn:microsoft.com/office/officeart/2005/8/layout/target3"/>
    <dgm:cxn modelId="{CC5E1DFF-7EFF-43E0-A6E2-E9C1DC3438CA}" type="presParOf" srcId="{333A1088-737F-45CB-B68E-254E46348037}" destId="{D005CE8C-CC26-4C3E-AC11-E15060ECD759}" srcOrd="2" destOrd="0" presId="urn:microsoft.com/office/officeart/2005/8/layout/target3"/>
    <dgm:cxn modelId="{E4FB8978-7898-4312-857C-2DFAFB862205}" type="presParOf" srcId="{333A1088-737F-45CB-B68E-254E46348037}" destId="{2C702D82-9B77-49B7-9568-BB8EB47C3372}" srcOrd="3" destOrd="0" presId="urn:microsoft.com/office/officeart/2005/8/layout/target3"/>
    <dgm:cxn modelId="{735AE6DE-EB24-4C43-BF80-6A13ACAA5E86}" type="presParOf" srcId="{333A1088-737F-45CB-B68E-254E46348037}" destId="{A52A0455-90FF-4808-ABD0-F02540D31D5A}" srcOrd="4" destOrd="0" presId="urn:microsoft.com/office/officeart/2005/8/layout/target3"/>
    <dgm:cxn modelId="{0BAF0B79-5379-4F77-A78E-0C97345715F1}" type="presParOf" srcId="{333A1088-737F-45CB-B68E-254E46348037}" destId="{6140AFEC-043D-4C43-A2F9-D0F5331DF3A3}" srcOrd="5" destOrd="0" presId="urn:microsoft.com/office/officeart/2005/8/layout/target3"/>
    <dgm:cxn modelId="{5BB30E19-FAD1-4B12-8C51-99D19D5AF9E1}" type="presParOf" srcId="{333A1088-737F-45CB-B68E-254E46348037}" destId="{9358AC05-5D7D-4327-9F80-1AD486AEA664}" srcOrd="6" destOrd="0" presId="urn:microsoft.com/office/officeart/2005/8/layout/target3"/>
    <dgm:cxn modelId="{50FBB4DB-E9FD-4D2D-8DDB-570CC0D62915}" type="presParOf" srcId="{333A1088-737F-45CB-B68E-254E46348037}" destId="{313FC574-E1CD-4FB4-B054-0B805CE0447D}" srcOrd="7" destOrd="0" presId="urn:microsoft.com/office/officeart/2005/8/layout/target3"/>
    <dgm:cxn modelId="{A9B031D0-0840-4DC5-B151-B9C911C3636B}" type="presParOf" srcId="{333A1088-737F-45CB-B68E-254E46348037}" destId="{619D679B-A015-4ECF-8348-D1034C574F40}" srcOrd="8" destOrd="0" presId="urn:microsoft.com/office/officeart/2005/8/layout/target3"/>
    <dgm:cxn modelId="{9E16B3C0-8949-472D-B839-F9F9E8CB4DED}" type="presParOf" srcId="{333A1088-737F-45CB-B68E-254E46348037}" destId="{E7F14C03-D67D-4A82-8887-4A41904268DD}" srcOrd="9" destOrd="0" presId="urn:microsoft.com/office/officeart/2005/8/layout/target3"/>
    <dgm:cxn modelId="{F3E5751F-1A16-4A48-AD82-6F6690CC812D}" type="presParOf" srcId="{333A1088-737F-45CB-B68E-254E46348037}" destId="{D699FC7A-A1D1-4730-93D3-51E197A3376C}" srcOrd="10" destOrd="0" presId="urn:microsoft.com/office/officeart/2005/8/layout/target3"/>
    <dgm:cxn modelId="{E2A6B9A0-02DB-4ED3-903D-1B25161B69B9}" type="presParOf" srcId="{333A1088-737F-45CB-B68E-254E46348037}" destId="{66FE7F87-EA69-4EF8-86F8-F43548846DDB}" srcOrd="11" destOrd="0" presId="urn:microsoft.com/office/officeart/2005/8/layout/target3"/>
    <dgm:cxn modelId="{9F974577-B774-45E4-A947-BDDFB3F58A95}" type="presParOf" srcId="{333A1088-737F-45CB-B68E-254E46348037}" destId="{AED2198E-93D5-4001-81B4-73124B309672}" srcOrd="12" destOrd="0" presId="urn:microsoft.com/office/officeart/2005/8/layout/target3"/>
    <dgm:cxn modelId="{91660E2E-BE93-4459-8998-6A3062F51429}" type="presParOf" srcId="{333A1088-737F-45CB-B68E-254E46348037}" destId="{2BE915AB-18AA-4053-B92C-3BFC9ED204BB}" srcOrd="13" destOrd="0" presId="urn:microsoft.com/office/officeart/2005/8/layout/target3"/>
    <dgm:cxn modelId="{6B6C4813-2BDA-411D-B0F2-CBDDBAF6FBE3}" type="presParOf" srcId="{333A1088-737F-45CB-B68E-254E46348037}" destId="{6BB5E863-4638-4E1D-BFDE-399D028AC4ED}" srcOrd="14" destOrd="0" presId="urn:microsoft.com/office/officeart/2005/8/layout/target3"/>
    <dgm:cxn modelId="{D20FD11F-58C2-46D2-9835-51F6BF6E89A9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19AD48-4F9D-47D0-83F9-ECEDA9A4DE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41D26C-E7E3-4D4F-8854-7BC6F11B5A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2EC2A0-CCE6-4E84-B389-D05E7594D4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482B22-B37B-4156-A366-302A38B282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1CDAD3-CFDE-40EB-AF6E-2A56FE008D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CC2B8F-A078-4049-AC17-666A4E58AF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2FFF79-BC96-4472-AAD9-6BD6CB33DD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1E8342-A4D1-4227-9177-26A2BCF7FA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A1583E-7D0D-4B78-B3C4-5A0E510244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A21BB0-B21C-4B0C-99BC-30541911D1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94B9C5-8677-4866-A728-458CCD7C3E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F2611B-353F-4195-B9BE-DF7B885867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>
              <a:defRPr/>
            </a:pPr>
            <a:fld id="{5B695C0F-ACB5-4197-9CF4-E68FE75692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49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338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4339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smtClean="0"/>
              <a:t>Anotace: samohláska u, ú, ů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400" smtClean="0"/>
              <a:t>Úkoly vedou k ověření znalostí používání</a:t>
            </a:r>
            <a:r>
              <a:rPr lang="cs-CZ" smtClean="0"/>
              <a:t> </a:t>
            </a:r>
            <a:r>
              <a:rPr lang="cs-CZ" sz="2400" smtClean="0"/>
              <a:t>samohlásky u,ú,ů </a:t>
            </a:r>
          </a:p>
          <a:p>
            <a:pPr eaLnBrk="1" hangingPunct="1">
              <a:buFontTx/>
              <a:buNone/>
            </a:pPr>
            <a:r>
              <a:rPr lang="cs-CZ" sz="2400" smtClean="0"/>
              <a:t>Žáci doplňují chybějící u, ú, ů ve slovech, opravují chyby, doplňují slova ve větách a luští křížovku.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Po splnění každého úkolu následuje správné řešení pro kontrolu.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Pilotáží bylo ověřeno, že všechny úkoly jsou srozumitelné, žáci byli schopni pracovat i samostatně.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Úkoly vedou k rozvoji čtenářských dovedností, žáci pracují s větami, zdokonalují čtení s porozuměním, orientaci v textu.</a:t>
            </a: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600" b="1" smtClean="0"/>
              <a:t>Samohláska u, ú, ů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4000" smtClean="0"/>
              <a:t>   </a:t>
            </a:r>
            <a:r>
              <a:rPr lang="cs-CZ" sz="4000" smtClean="0">
                <a:solidFill>
                  <a:srgbClr val="FF0000"/>
                </a:solidFill>
              </a:rPr>
              <a:t>ú - na začátku slova</a:t>
            </a:r>
          </a:p>
          <a:p>
            <a:pPr eaLnBrk="1" hangingPunct="1">
              <a:buFontTx/>
              <a:buNone/>
            </a:pPr>
            <a:r>
              <a:rPr lang="cs-CZ" sz="4000" smtClean="0"/>
              <a:t>          </a:t>
            </a:r>
            <a:r>
              <a:rPr lang="cs-CZ" sz="4000" b="1" smtClean="0"/>
              <a:t>únor, úterý, úkol, úspěch</a:t>
            </a:r>
          </a:p>
          <a:p>
            <a:pPr eaLnBrk="1" hangingPunct="1">
              <a:buFontTx/>
              <a:buNone/>
            </a:pPr>
            <a:r>
              <a:rPr lang="cs-CZ" sz="4000" smtClean="0"/>
              <a:t>   </a:t>
            </a:r>
            <a:r>
              <a:rPr lang="cs-CZ" sz="4000" smtClean="0">
                <a:solidFill>
                  <a:srgbClr val="FF0000"/>
                </a:solidFill>
              </a:rPr>
              <a:t>ů -  uprostřed slova</a:t>
            </a:r>
          </a:p>
          <a:p>
            <a:pPr eaLnBrk="1" hangingPunct="1">
              <a:buFontTx/>
              <a:buNone/>
            </a:pPr>
            <a:r>
              <a:rPr lang="cs-CZ" sz="4000" smtClean="0"/>
              <a:t>         </a:t>
            </a:r>
            <a:r>
              <a:rPr lang="cs-CZ" sz="4000" b="1" smtClean="0"/>
              <a:t>kůň, důl, sůl, půda</a:t>
            </a:r>
          </a:p>
          <a:p>
            <a:pPr eaLnBrk="1" hangingPunct="1">
              <a:buFontTx/>
              <a:buNone/>
            </a:pPr>
            <a:r>
              <a:rPr lang="cs-CZ" sz="4000" smtClean="0"/>
              <a:t>     </a:t>
            </a:r>
            <a:r>
              <a:rPr lang="cs-CZ" sz="4000" smtClean="0">
                <a:solidFill>
                  <a:srgbClr val="FF0000"/>
                </a:solidFill>
              </a:rPr>
              <a:t>-  na konci slova</a:t>
            </a:r>
          </a:p>
          <a:p>
            <a:pPr eaLnBrk="1" hangingPunct="1">
              <a:buFontTx/>
              <a:buNone/>
            </a:pPr>
            <a:r>
              <a:rPr lang="cs-CZ" sz="4000" smtClean="0"/>
              <a:t>         </a:t>
            </a:r>
            <a:r>
              <a:rPr lang="cs-CZ" sz="4000" b="1" smtClean="0"/>
              <a:t>dolů, domů, pět příkladů</a:t>
            </a:r>
            <a:r>
              <a:rPr lang="cs-CZ" sz="4000" smtClean="0"/>
              <a:t> </a:t>
            </a:r>
          </a:p>
          <a:p>
            <a:pPr eaLnBrk="1" hangingPunct="1">
              <a:buFontTx/>
              <a:buNone/>
            </a:pPr>
            <a:r>
              <a:rPr lang="cs-CZ" sz="4000" smtClean="0"/>
              <a:t>       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200" b="1" smtClean="0"/>
              <a:t>Doplň ve slovech chybějící u, ú, ů</a:t>
            </a:r>
          </a:p>
        </p:txBody>
      </p:sp>
      <p:sp>
        <p:nvSpPr>
          <p:cNvPr id="1741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buFontTx/>
              <a:buChar char="-"/>
            </a:pPr>
            <a:r>
              <a:rPr lang="cs-CZ" b="1" smtClean="0"/>
              <a:t>sta, - terý, pr – zkumník, - nor, dol -,</a:t>
            </a:r>
          </a:p>
          <a:p>
            <a:pPr eaLnBrk="1" hangingPunct="1">
              <a:buFontTx/>
              <a:buNone/>
            </a:pPr>
            <a:r>
              <a:rPr lang="cs-CZ" b="1" smtClean="0"/>
              <a:t>nahor -, sv – j, - kol, dom -, nahor -, kr- ta,</a:t>
            </a:r>
          </a:p>
          <a:p>
            <a:pPr eaLnBrk="1" hangingPunct="1">
              <a:buFontTx/>
              <a:buNone/>
            </a:pPr>
            <a:r>
              <a:rPr lang="cs-CZ" b="1" smtClean="0"/>
              <a:t>d – stojník, - lož, - dolí, sr – b, s – l, </a:t>
            </a:r>
          </a:p>
          <a:p>
            <a:pPr eaLnBrk="1" hangingPunct="1">
              <a:buFontTx/>
              <a:buNone/>
            </a:pPr>
            <a:r>
              <a:rPr lang="cs-CZ" b="1" smtClean="0"/>
              <a:t>dr – bež, d – m, k – l, v – ně, m – stek,</a:t>
            </a:r>
          </a:p>
          <a:p>
            <a:pPr eaLnBrk="1" hangingPunct="1">
              <a:buFontTx/>
              <a:buNone/>
            </a:pPr>
            <a:r>
              <a:rPr lang="cs-CZ" b="1" smtClean="0"/>
              <a:t>k – ra, - nava, - plněk,  p – dr, k - 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b="1" smtClean="0">
                <a:solidFill>
                  <a:srgbClr val="FF0000"/>
                </a:solidFill>
              </a:rPr>
              <a:t>ú</a:t>
            </a:r>
            <a:r>
              <a:rPr lang="cs-CZ" b="1" smtClean="0"/>
              <a:t>sta, </a:t>
            </a:r>
            <a:r>
              <a:rPr lang="cs-CZ" b="1" smtClean="0">
                <a:solidFill>
                  <a:srgbClr val="FF0000"/>
                </a:solidFill>
              </a:rPr>
              <a:t>ú</a:t>
            </a:r>
            <a:r>
              <a:rPr lang="cs-CZ" b="1" smtClean="0"/>
              <a:t>terý, pr</a:t>
            </a:r>
            <a:r>
              <a:rPr lang="cs-CZ" b="1" smtClean="0">
                <a:solidFill>
                  <a:srgbClr val="FF0000"/>
                </a:solidFill>
              </a:rPr>
              <a:t>ů</a:t>
            </a:r>
            <a:r>
              <a:rPr lang="cs-CZ" b="1" smtClean="0"/>
              <a:t>zkumník, </a:t>
            </a:r>
            <a:r>
              <a:rPr lang="cs-CZ" b="1" smtClean="0">
                <a:solidFill>
                  <a:srgbClr val="FF0000"/>
                </a:solidFill>
              </a:rPr>
              <a:t>ú</a:t>
            </a:r>
            <a:r>
              <a:rPr lang="cs-CZ" b="1" smtClean="0"/>
              <a:t>nor, dol</a:t>
            </a:r>
            <a:r>
              <a:rPr lang="cs-CZ" b="1" smtClean="0">
                <a:solidFill>
                  <a:srgbClr val="FF0000"/>
                </a:solidFill>
              </a:rPr>
              <a:t>ů</a:t>
            </a:r>
            <a:r>
              <a:rPr lang="cs-CZ" b="1" smtClean="0"/>
              <a:t>,</a:t>
            </a:r>
          </a:p>
          <a:p>
            <a:pPr eaLnBrk="1" hangingPunct="1">
              <a:buFontTx/>
              <a:buNone/>
            </a:pPr>
            <a:r>
              <a:rPr lang="cs-CZ" b="1" smtClean="0"/>
              <a:t>nahor</a:t>
            </a:r>
            <a:r>
              <a:rPr lang="cs-CZ" b="1" smtClean="0">
                <a:solidFill>
                  <a:srgbClr val="FF0000"/>
                </a:solidFill>
              </a:rPr>
              <a:t>u</a:t>
            </a:r>
            <a:r>
              <a:rPr lang="cs-CZ" b="1" smtClean="0"/>
              <a:t>, sv</a:t>
            </a:r>
            <a:r>
              <a:rPr lang="cs-CZ" b="1" smtClean="0">
                <a:solidFill>
                  <a:srgbClr val="FF0000"/>
                </a:solidFill>
              </a:rPr>
              <a:t>ů</a:t>
            </a:r>
            <a:r>
              <a:rPr lang="cs-CZ" b="1" smtClean="0"/>
              <a:t>j, </a:t>
            </a:r>
            <a:r>
              <a:rPr lang="cs-CZ" b="1" smtClean="0">
                <a:solidFill>
                  <a:srgbClr val="FF0000"/>
                </a:solidFill>
              </a:rPr>
              <a:t>ú</a:t>
            </a:r>
            <a:r>
              <a:rPr lang="cs-CZ" b="1" smtClean="0"/>
              <a:t>kol, dom</a:t>
            </a:r>
            <a:r>
              <a:rPr lang="cs-CZ" b="1" smtClean="0">
                <a:solidFill>
                  <a:srgbClr val="FF0000"/>
                </a:solidFill>
              </a:rPr>
              <a:t>ů</a:t>
            </a:r>
            <a:r>
              <a:rPr lang="cs-CZ" b="1" smtClean="0"/>
              <a:t>, nahor</a:t>
            </a:r>
            <a:r>
              <a:rPr lang="cs-CZ" b="1" smtClean="0">
                <a:solidFill>
                  <a:srgbClr val="FF0000"/>
                </a:solidFill>
              </a:rPr>
              <a:t>u</a:t>
            </a:r>
            <a:r>
              <a:rPr lang="cs-CZ" b="1" smtClean="0"/>
              <a:t>, kr</a:t>
            </a:r>
            <a:r>
              <a:rPr lang="cs-CZ" b="1" smtClean="0">
                <a:solidFill>
                  <a:srgbClr val="FF0000"/>
                </a:solidFill>
              </a:rPr>
              <a:t>ů</a:t>
            </a:r>
            <a:r>
              <a:rPr lang="cs-CZ" b="1" smtClean="0"/>
              <a:t>ta,</a:t>
            </a:r>
          </a:p>
          <a:p>
            <a:pPr eaLnBrk="1" hangingPunct="1">
              <a:buFontTx/>
              <a:buNone/>
            </a:pPr>
            <a:r>
              <a:rPr lang="cs-CZ" b="1" smtClean="0"/>
              <a:t>d</a:t>
            </a:r>
            <a:r>
              <a:rPr lang="cs-CZ" b="1" smtClean="0">
                <a:solidFill>
                  <a:srgbClr val="FF0000"/>
                </a:solidFill>
              </a:rPr>
              <a:t>ů</a:t>
            </a:r>
            <a:r>
              <a:rPr lang="cs-CZ" b="1" smtClean="0"/>
              <a:t>stojník, </a:t>
            </a:r>
            <a:r>
              <a:rPr lang="cs-CZ" b="1" smtClean="0">
                <a:solidFill>
                  <a:srgbClr val="FF0000"/>
                </a:solidFill>
              </a:rPr>
              <a:t>u</a:t>
            </a:r>
            <a:r>
              <a:rPr lang="cs-CZ" b="1" smtClean="0"/>
              <a:t>lož, </a:t>
            </a:r>
            <a:r>
              <a:rPr lang="cs-CZ" b="1" smtClean="0">
                <a:solidFill>
                  <a:srgbClr val="FF0000"/>
                </a:solidFill>
              </a:rPr>
              <a:t>ú</a:t>
            </a:r>
            <a:r>
              <a:rPr lang="cs-CZ" b="1" smtClean="0"/>
              <a:t>dolí, sr</a:t>
            </a:r>
            <a:r>
              <a:rPr lang="cs-CZ" b="1" smtClean="0">
                <a:solidFill>
                  <a:srgbClr val="FF0000"/>
                </a:solidFill>
              </a:rPr>
              <a:t>u</a:t>
            </a:r>
            <a:r>
              <a:rPr lang="cs-CZ" b="1" smtClean="0"/>
              <a:t>b, s</a:t>
            </a:r>
            <a:r>
              <a:rPr lang="cs-CZ" b="1" smtClean="0">
                <a:solidFill>
                  <a:srgbClr val="FF0000"/>
                </a:solidFill>
              </a:rPr>
              <a:t>ů</a:t>
            </a:r>
            <a:r>
              <a:rPr lang="cs-CZ" b="1" smtClean="0"/>
              <a:t>l, </a:t>
            </a:r>
          </a:p>
          <a:p>
            <a:pPr eaLnBrk="1" hangingPunct="1">
              <a:buFontTx/>
              <a:buNone/>
            </a:pPr>
            <a:r>
              <a:rPr lang="cs-CZ" b="1" smtClean="0"/>
              <a:t>dr</a:t>
            </a:r>
            <a:r>
              <a:rPr lang="cs-CZ" b="1" smtClean="0">
                <a:solidFill>
                  <a:srgbClr val="FF0000"/>
                </a:solidFill>
              </a:rPr>
              <a:t>ů</a:t>
            </a:r>
            <a:r>
              <a:rPr lang="cs-CZ" b="1" smtClean="0"/>
              <a:t>bež, d</a:t>
            </a:r>
            <a:r>
              <a:rPr lang="cs-CZ" b="1" smtClean="0">
                <a:solidFill>
                  <a:srgbClr val="FF0000"/>
                </a:solidFill>
              </a:rPr>
              <a:t>ů</a:t>
            </a:r>
            <a:r>
              <a:rPr lang="cs-CZ" b="1" smtClean="0"/>
              <a:t>m, k</a:t>
            </a:r>
            <a:r>
              <a:rPr lang="cs-CZ" b="1" smtClean="0">
                <a:solidFill>
                  <a:srgbClr val="FF0000"/>
                </a:solidFill>
              </a:rPr>
              <a:t>ů</a:t>
            </a:r>
            <a:r>
              <a:rPr lang="cs-CZ" b="1" smtClean="0"/>
              <a:t>l, v</a:t>
            </a:r>
            <a:r>
              <a:rPr lang="cs-CZ" b="1" smtClean="0">
                <a:solidFill>
                  <a:srgbClr val="FF0000"/>
                </a:solidFill>
              </a:rPr>
              <a:t>ů</a:t>
            </a:r>
            <a:r>
              <a:rPr lang="cs-CZ" b="1" smtClean="0"/>
              <a:t>ně, m</a:t>
            </a:r>
            <a:r>
              <a:rPr lang="cs-CZ" b="1" smtClean="0">
                <a:solidFill>
                  <a:srgbClr val="FF0000"/>
                </a:solidFill>
              </a:rPr>
              <a:t>ů</a:t>
            </a:r>
            <a:r>
              <a:rPr lang="cs-CZ" b="1" smtClean="0"/>
              <a:t>stek,</a:t>
            </a:r>
          </a:p>
          <a:p>
            <a:pPr eaLnBrk="1" hangingPunct="1">
              <a:buFontTx/>
              <a:buNone/>
            </a:pPr>
            <a:r>
              <a:rPr lang="cs-CZ" b="1" smtClean="0"/>
              <a:t>k</a:t>
            </a:r>
            <a:r>
              <a:rPr lang="cs-CZ" b="1" smtClean="0">
                <a:solidFill>
                  <a:srgbClr val="FF0000"/>
                </a:solidFill>
              </a:rPr>
              <a:t>ů</a:t>
            </a:r>
            <a:r>
              <a:rPr lang="cs-CZ" b="1" smtClean="0"/>
              <a:t>ra, </a:t>
            </a:r>
            <a:r>
              <a:rPr lang="cs-CZ" b="1" smtClean="0">
                <a:solidFill>
                  <a:srgbClr val="FF0000"/>
                </a:solidFill>
              </a:rPr>
              <a:t>ú</a:t>
            </a:r>
            <a:r>
              <a:rPr lang="cs-CZ" b="1" smtClean="0"/>
              <a:t>nava, </a:t>
            </a:r>
            <a:r>
              <a:rPr lang="cs-CZ" b="1" smtClean="0">
                <a:solidFill>
                  <a:srgbClr val="FF0000"/>
                </a:solidFill>
              </a:rPr>
              <a:t>ú</a:t>
            </a:r>
            <a:r>
              <a:rPr lang="cs-CZ" b="1" smtClean="0"/>
              <a:t>plněk,  p</a:t>
            </a:r>
            <a:r>
              <a:rPr lang="cs-CZ" b="1" smtClean="0">
                <a:solidFill>
                  <a:srgbClr val="FF0000"/>
                </a:solidFill>
              </a:rPr>
              <a:t>u</a:t>
            </a:r>
            <a:r>
              <a:rPr lang="cs-CZ" b="1" smtClean="0"/>
              <a:t>dr, k</a:t>
            </a:r>
            <a:r>
              <a:rPr lang="cs-CZ" b="1" smtClean="0">
                <a:solidFill>
                  <a:srgbClr val="FF0000"/>
                </a:solidFill>
              </a:rPr>
              <a:t>u</a:t>
            </a:r>
            <a:r>
              <a:rPr lang="cs-CZ" b="1" smtClean="0"/>
              <a:t>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200" b="1" smtClean="0"/>
              <a:t>Oprav chyby ve větách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/>
              <a:t>V okolí parkú roste hodně húb.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/>
              <a:t>Uprava tvého ůkolu byla špatná.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/>
              <a:t>Svúj ůkol si músíš vždy opravit.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/>
              <a:t>Úlož si věci dolú do skříňky.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/>
              <a:t>Unor je zimní měsíc.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/>
              <a:t>Do čaje dáváme cúkr.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/>
              <a:t>Dnes úklidím dvúr.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/>
              <a:t>Za domácí ůkol jsme dostali pět příkladu.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/>
              <a:t>V okolí park</a:t>
            </a:r>
            <a:r>
              <a:rPr lang="cs-CZ" b="1" smtClean="0">
                <a:solidFill>
                  <a:srgbClr val="FF0000"/>
                </a:solidFill>
              </a:rPr>
              <a:t>u</a:t>
            </a:r>
            <a:r>
              <a:rPr lang="cs-CZ" b="1" smtClean="0"/>
              <a:t> roste hodně h</a:t>
            </a:r>
            <a:r>
              <a:rPr lang="cs-CZ" b="1" smtClean="0">
                <a:solidFill>
                  <a:srgbClr val="FF0000"/>
                </a:solidFill>
              </a:rPr>
              <a:t>u</a:t>
            </a:r>
            <a:r>
              <a:rPr lang="cs-CZ" b="1" smtClean="0"/>
              <a:t>b.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>
                <a:solidFill>
                  <a:srgbClr val="FF0000"/>
                </a:solidFill>
              </a:rPr>
              <a:t>Ú</a:t>
            </a:r>
            <a:r>
              <a:rPr lang="cs-CZ" b="1" smtClean="0"/>
              <a:t>prava tvého </a:t>
            </a:r>
            <a:r>
              <a:rPr lang="cs-CZ" b="1" smtClean="0">
                <a:solidFill>
                  <a:srgbClr val="FF0000"/>
                </a:solidFill>
              </a:rPr>
              <a:t>ú</a:t>
            </a:r>
            <a:r>
              <a:rPr lang="cs-CZ" b="1" smtClean="0"/>
              <a:t>kolu byla špatná.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/>
              <a:t>Sv</a:t>
            </a:r>
            <a:r>
              <a:rPr lang="cs-CZ" b="1" smtClean="0">
                <a:solidFill>
                  <a:srgbClr val="FF0000"/>
                </a:solidFill>
              </a:rPr>
              <a:t>ů</a:t>
            </a:r>
            <a:r>
              <a:rPr lang="cs-CZ" b="1" smtClean="0"/>
              <a:t>j </a:t>
            </a:r>
            <a:r>
              <a:rPr lang="cs-CZ" b="1" smtClean="0">
                <a:solidFill>
                  <a:srgbClr val="FF0000"/>
                </a:solidFill>
              </a:rPr>
              <a:t>ú</a:t>
            </a:r>
            <a:r>
              <a:rPr lang="cs-CZ" b="1" smtClean="0"/>
              <a:t>kol si m</a:t>
            </a:r>
            <a:r>
              <a:rPr lang="cs-CZ" b="1" smtClean="0">
                <a:solidFill>
                  <a:srgbClr val="FF0000"/>
                </a:solidFill>
              </a:rPr>
              <a:t>u</a:t>
            </a:r>
            <a:r>
              <a:rPr lang="cs-CZ" b="1" smtClean="0"/>
              <a:t>síš vždy opravit.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>
                <a:solidFill>
                  <a:srgbClr val="FF0000"/>
                </a:solidFill>
              </a:rPr>
              <a:t>U</a:t>
            </a:r>
            <a:r>
              <a:rPr lang="cs-CZ" b="1" smtClean="0"/>
              <a:t>lož si věci dol</a:t>
            </a:r>
            <a:r>
              <a:rPr lang="cs-CZ" b="1" smtClean="0">
                <a:solidFill>
                  <a:srgbClr val="FF0000"/>
                </a:solidFill>
              </a:rPr>
              <a:t>ů</a:t>
            </a:r>
            <a:r>
              <a:rPr lang="cs-CZ" b="1" smtClean="0"/>
              <a:t> do skříňky.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>
                <a:solidFill>
                  <a:srgbClr val="FF0000"/>
                </a:solidFill>
              </a:rPr>
              <a:t>Ú</a:t>
            </a:r>
            <a:r>
              <a:rPr lang="cs-CZ" b="1" smtClean="0"/>
              <a:t>nor je zimní měsíc.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/>
              <a:t>Do čaje dáváme c</a:t>
            </a:r>
            <a:r>
              <a:rPr lang="cs-CZ" b="1" smtClean="0">
                <a:solidFill>
                  <a:srgbClr val="FF0000"/>
                </a:solidFill>
              </a:rPr>
              <a:t>u</a:t>
            </a:r>
            <a:r>
              <a:rPr lang="cs-CZ" b="1" smtClean="0"/>
              <a:t>kr.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/>
              <a:t>Dnes </a:t>
            </a:r>
            <a:r>
              <a:rPr lang="cs-CZ" b="1" smtClean="0">
                <a:solidFill>
                  <a:srgbClr val="FF0000"/>
                </a:solidFill>
              </a:rPr>
              <a:t>u</a:t>
            </a:r>
            <a:r>
              <a:rPr lang="cs-CZ" b="1" smtClean="0"/>
              <a:t>klidím dv</a:t>
            </a:r>
            <a:r>
              <a:rPr lang="cs-CZ" b="1" smtClean="0">
                <a:solidFill>
                  <a:srgbClr val="FF0000"/>
                </a:solidFill>
              </a:rPr>
              <a:t>ů</a:t>
            </a:r>
            <a:r>
              <a:rPr lang="cs-CZ" b="1" smtClean="0"/>
              <a:t>r.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smtClean="0"/>
              <a:t>Za domácí </a:t>
            </a:r>
            <a:r>
              <a:rPr lang="cs-CZ" b="1" smtClean="0">
                <a:solidFill>
                  <a:srgbClr val="FF0000"/>
                </a:solidFill>
              </a:rPr>
              <a:t>ú</a:t>
            </a:r>
            <a:r>
              <a:rPr lang="cs-CZ" b="1" smtClean="0"/>
              <a:t>kol jsme dostali pět příklad</a:t>
            </a:r>
            <a:r>
              <a:rPr lang="cs-CZ" b="1" smtClean="0">
                <a:solidFill>
                  <a:srgbClr val="FF0000"/>
                </a:solidFill>
              </a:rPr>
              <a:t>ů</a:t>
            </a:r>
            <a:r>
              <a:rPr lang="cs-CZ" b="1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200" b="1" smtClean="0"/>
              <a:t>Doplň neúplná slova a přiřaď je správně do vět</a:t>
            </a:r>
          </a:p>
        </p:txBody>
      </p:sp>
      <p:sp>
        <p:nvSpPr>
          <p:cNvPr id="21506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b="1" smtClean="0"/>
              <a:t>Na stropě svítí ………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Dnes byla na všech vidět………….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Přišel jsem pozdě……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Na zahradě bylo cítit ….. květin.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Bříza má bílou…..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…..je zimní měsíc.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…..je naše spolužačka.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Zahrada je plná včelích…..</a:t>
            </a:r>
          </a:p>
        </p:txBody>
      </p:sp>
      <p:sp>
        <p:nvSpPr>
          <p:cNvPr id="21508" name="Rectangle 8"/>
          <p:cNvSpPr>
            <a:spLocks noChangeArrowheads="1"/>
          </p:cNvSpPr>
          <p:nvPr/>
        </p:nvSpPr>
        <p:spPr bwMode="auto">
          <a:xfrm>
            <a:off x="5219700" y="1628775"/>
            <a:ext cx="2592388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v - ni</a:t>
            </a:r>
          </a:p>
        </p:txBody>
      </p:sp>
      <p:sp>
        <p:nvSpPr>
          <p:cNvPr id="21509" name="Rectangle 9"/>
          <p:cNvSpPr>
            <a:spLocks noChangeArrowheads="1"/>
          </p:cNvSpPr>
          <p:nvPr/>
        </p:nvSpPr>
        <p:spPr bwMode="auto">
          <a:xfrm>
            <a:off x="5219700" y="2060575"/>
            <a:ext cx="2592388" cy="431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/>
              <a:t>dom -</a:t>
            </a:r>
            <a:r>
              <a:rPr lang="cs-CZ" b="0"/>
              <a:t> </a:t>
            </a:r>
          </a:p>
        </p:txBody>
      </p:sp>
      <p:sp>
        <p:nvSpPr>
          <p:cNvPr id="21510" name="Rectangle 10"/>
          <p:cNvSpPr>
            <a:spLocks noChangeArrowheads="1"/>
          </p:cNvSpPr>
          <p:nvPr/>
        </p:nvSpPr>
        <p:spPr bwMode="auto">
          <a:xfrm>
            <a:off x="5219700" y="2565400"/>
            <a:ext cx="2592388" cy="431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/>
              <a:t>l - str</a:t>
            </a:r>
          </a:p>
        </p:txBody>
      </p:sp>
      <p:sp>
        <p:nvSpPr>
          <p:cNvPr id="21511" name="Rectangle 11"/>
          <p:cNvSpPr>
            <a:spLocks noChangeArrowheads="1"/>
          </p:cNvSpPr>
          <p:nvPr/>
        </p:nvSpPr>
        <p:spPr bwMode="auto">
          <a:xfrm>
            <a:off x="5219700" y="3141663"/>
            <a:ext cx="2592388" cy="431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/>
              <a:t>- nava</a:t>
            </a:r>
          </a:p>
        </p:txBody>
      </p:sp>
      <p:sp>
        <p:nvSpPr>
          <p:cNvPr id="21512" name="Rectangle 12"/>
          <p:cNvSpPr>
            <a:spLocks noChangeArrowheads="1"/>
          </p:cNvSpPr>
          <p:nvPr/>
        </p:nvSpPr>
        <p:spPr bwMode="auto">
          <a:xfrm>
            <a:off x="5219700" y="3716338"/>
            <a:ext cx="2592388" cy="4333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/>
              <a:t>k – r -</a:t>
            </a:r>
          </a:p>
        </p:txBody>
      </p:sp>
      <p:sp>
        <p:nvSpPr>
          <p:cNvPr id="21513" name="Rectangle 13"/>
          <p:cNvSpPr>
            <a:spLocks noChangeArrowheads="1"/>
          </p:cNvSpPr>
          <p:nvPr/>
        </p:nvSpPr>
        <p:spPr bwMode="auto">
          <a:xfrm>
            <a:off x="5219700" y="4292600"/>
            <a:ext cx="2665413" cy="5048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/>
              <a:t>R - žena</a:t>
            </a:r>
          </a:p>
        </p:txBody>
      </p:sp>
      <p:sp>
        <p:nvSpPr>
          <p:cNvPr id="21514" name="Rectangle 14"/>
          <p:cNvSpPr>
            <a:spLocks noChangeArrowheads="1"/>
          </p:cNvSpPr>
          <p:nvPr/>
        </p:nvSpPr>
        <p:spPr bwMode="auto">
          <a:xfrm>
            <a:off x="5219700" y="4941888"/>
            <a:ext cx="2665413" cy="431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/>
              <a:t>- l -</a:t>
            </a:r>
          </a:p>
        </p:txBody>
      </p:sp>
      <p:sp>
        <p:nvSpPr>
          <p:cNvPr id="21515" name="Rectangle 15"/>
          <p:cNvSpPr>
            <a:spLocks noChangeArrowheads="1"/>
          </p:cNvSpPr>
          <p:nvPr/>
        </p:nvSpPr>
        <p:spPr bwMode="auto">
          <a:xfrm>
            <a:off x="5219700" y="5516563"/>
            <a:ext cx="2665413" cy="4333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/>
              <a:t>- nor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3"/>
          <p:cNvSpPr>
            <a:spLocks noGrp="1" noChangeArrowheads="1"/>
          </p:cNvSpPr>
          <p:nvPr>
            <p:ph type="body" sz="half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Na stropě svítí </a:t>
            </a:r>
            <a:r>
              <a:rPr lang="cs-CZ" sz="2400" b="1" smtClean="0">
                <a:solidFill>
                  <a:srgbClr val="FF0000"/>
                </a:solidFill>
              </a:rPr>
              <a:t>lustr</a:t>
            </a:r>
            <a:r>
              <a:rPr lang="cs-CZ" sz="2400" b="1" smtClean="0"/>
              <a:t>.</a:t>
            </a:r>
            <a:endParaRPr lang="cs-CZ" sz="2400" b="1" smtClean="0">
              <a:solidFill>
                <a:srgbClr val="FF0000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Dnes byla na všech vidět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 </a:t>
            </a:r>
            <a:r>
              <a:rPr lang="cs-CZ" sz="2400" b="1" smtClean="0">
                <a:solidFill>
                  <a:srgbClr val="FF0000"/>
                </a:solidFill>
              </a:rPr>
              <a:t>únava</a:t>
            </a:r>
            <a:r>
              <a:rPr lang="cs-CZ" sz="2400" b="1" smtClean="0"/>
              <a:t>.</a:t>
            </a:r>
            <a:endParaRPr lang="cs-CZ" sz="2400" b="1" smtClean="0">
              <a:solidFill>
                <a:srgbClr val="FF0000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Přišel jsem pozdě </a:t>
            </a:r>
            <a:r>
              <a:rPr lang="cs-CZ" sz="2400" b="1" smtClean="0">
                <a:solidFill>
                  <a:srgbClr val="FF0000"/>
                </a:solidFill>
              </a:rPr>
              <a:t>domů</a:t>
            </a:r>
            <a:r>
              <a:rPr lang="cs-CZ" sz="2400" b="1" smtClean="0"/>
              <a:t>.</a:t>
            </a:r>
            <a:endParaRPr lang="cs-CZ" sz="2400" b="1" smtClean="0">
              <a:solidFill>
                <a:srgbClr val="FF0000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Na zahradě bylo cítit </a:t>
            </a:r>
            <a:r>
              <a:rPr lang="cs-CZ" sz="2400" b="1" smtClean="0">
                <a:solidFill>
                  <a:srgbClr val="FF0000"/>
                </a:solidFill>
              </a:rPr>
              <a:t>vůni</a:t>
            </a:r>
            <a:r>
              <a:rPr lang="cs-CZ" sz="2400" b="1" smtClean="0"/>
              <a:t> květin.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Bříza má bílou </a:t>
            </a:r>
            <a:r>
              <a:rPr lang="cs-CZ" sz="2400" b="1" smtClean="0">
                <a:solidFill>
                  <a:srgbClr val="FF0000"/>
                </a:solidFill>
              </a:rPr>
              <a:t>kůru</a:t>
            </a:r>
            <a:r>
              <a:rPr lang="cs-CZ" sz="2400" b="1" smtClean="0"/>
              <a:t>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>
                <a:solidFill>
                  <a:srgbClr val="FF0000"/>
                </a:solidFill>
              </a:rPr>
              <a:t>Únor</a:t>
            </a:r>
            <a:r>
              <a:rPr lang="cs-CZ" sz="2400" b="1" smtClean="0"/>
              <a:t> je zimní měsíc.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>
                <a:solidFill>
                  <a:srgbClr val="FF0000"/>
                </a:solidFill>
              </a:rPr>
              <a:t>Růžena</a:t>
            </a:r>
            <a:r>
              <a:rPr lang="cs-CZ" sz="2400" b="1" smtClean="0"/>
              <a:t> je naše spolužačka.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Zahrada je plná včelích </a:t>
            </a:r>
            <a:r>
              <a:rPr lang="cs-CZ" sz="2400" b="1" smtClean="0">
                <a:solidFill>
                  <a:srgbClr val="FF0000"/>
                </a:solidFill>
              </a:rPr>
              <a:t>úlů</a:t>
            </a:r>
            <a:r>
              <a:rPr lang="cs-CZ" sz="2400" b="1" smtClean="0"/>
              <a:t>.</a:t>
            </a:r>
            <a:endParaRPr lang="cs-CZ" sz="2400" b="1" smtClean="0">
              <a:solidFill>
                <a:srgbClr val="FF0000"/>
              </a:solidFill>
            </a:endParaRPr>
          </a:p>
        </p:txBody>
      </p:sp>
      <p:sp>
        <p:nvSpPr>
          <p:cNvPr id="22531" name="Rectangle 5"/>
          <p:cNvSpPr>
            <a:spLocks noChangeArrowheads="1"/>
          </p:cNvSpPr>
          <p:nvPr/>
        </p:nvSpPr>
        <p:spPr bwMode="auto">
          <a:xfrm>
            <a:off x="5219700" y="1628775"/>
            <a:ext cx="2592388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v</a:t>
            </a:r>
            <a:r>
              <a:rPr lang="cs-CZ">
                <a:solidFill>
                  <a:srgbClr val="FF0000"/>
                </a:solidFill>
              </a:rPr>
              <a:t>ů</a:t>
            </a:r>
            <a:r>
              <a:rPr lang="cs-CZ"/>
              <a:t>ni</a:t>
            </a:r>
          </a:p>
        </p:txBody>
      </p:sp>
      <p:sp>
        <p:nvSpPr>
          <p:cNvPr id="22532" name="Rectangle 6"/>
          <p:cNvSpPr>
            <a:spLocks noChangeArrowheads="1"/>
          </p:cNvSpPr>
          <p:nvPr/>
        </p:nvSpPr>
        <p:spPr bwMode="auto">
          <a:xfrm>
            <a:off x="5219700" y="2060575"/>
            <a:ext cx="2592388" cy="431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/>
              <a:t>dom</a:t>
            </a:r>
            <a:r>
              <a:rPr lang="cs-CZ" sz="2000">
                <a:solidFill>
                  <a:srgbClr val="FF0000"/>
                </a:solidFill>
              </a:rPr>
              <a:t>ů</a:t>
            </a:r>
            <a:r>
              <a:rPr lang="cs-CZ" b="0"/>
              <a:t> </a:t>
            </a:r>
          </a:p>
        </p:txBody>
      </p:sp>
      <p:sp>
        <p:nvSpPr>
          <p:cNvPr id="22533" name="Rectangle 7"/>
          <p:cNvSpPr>
            <a:spLocks noChangeArrowheads="1"/>
          </p:cNvSpPr>
          <p:nvPr/>
        </p:nvSpPr>
        <p:spPr bwMode="auto">
          <a:xfrm>
            <a:off x="5219700" y="2565400"/>
            <a:ext cx="2592388" cy="431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/>
              <a:t>l</a:t>
            </a:r>
            <a:r>
              <a:rPr lang="cs-CZ" sz="2000">
                <a:solidFill>
                  <a:srgbClr val="FF0000"/>
                </a:solidFill>
              </a:rPr>
              <a:t>u</a:t>
            </a:r>
            <a:r>
              <a:rPr lang="cs-CZ" sz="2000"/>
              <a:t>str</a:t>
            </a:r>
          </a:p>
        </p:txBody>
      </p:sp>
      <p:sp>
        <p:nvSpPr>
          <p:cNvPr id="22534" name="Rectangle 8"/>
          <p:cNvSpPr>
            <a:spLocks noChangeArrowheads="1"/>
          </p:cNvSpPr>
          <p:nvPr/>
        </p:nvSpPr>
        <p:spPr bwMode="auto">
          <a:xfrm>
            <a:off x="5219700" y="3141663"/>
            <a:ext cx="2592388" cy="431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rgbClr val="FF0000"/>
                </a:solidFill>
              </a:rPr>
              <a:t>ú</a:t>
            </a:r>
            <a:r>
              <a:rPr lang="cs-CZ" sz="2000"/>
              <a:t>nava</a:t>
            </a:r>
          </a:p>
        </p:txBody>
      </p:sp>
      <p:sp>
        <p:nvSpPr>
          <p:cNvPr id="22535" name="Rectangle 9"/>
          <p:cNvSpPr>
            <a:spLocks noChangeArrowheads="1"/>
          </p:cNvSpPr>
          <p:nvPr/>
        </p:nvSpPr>
        <p:spPr bwMode="auto">
          <a:xfrm>
            <a:off x="5219700" y="3716338"/>
            <a:ext cx="2592388" cy="4333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/>
              <a:t>k</a:t>
            </a:r>
            <a:r>
              <a:rPr lang="cs-CZ" sz="2000">
                <a:solidFill>
                  <a:srgbClr val="FF0000"/>
                </a:solidFill>
              </a:rPr>
              <a:t>ů</a:t>
            </a:r>
            <a:r>
              <a:rPr lang="cs-CZ" sz="2000"/>
              <a:t>r</a:t>
            </a:r>
            <a:r>
              <a:rPr lang="cs-CZ" sz="2000">
                <a:solidFill>
                  <a:srgbClr val="FF0000"/>
                </a:solidFill>
              </a:rPr>
              <a:t>u</a:t>
            </a:r>
          </a:p>
        </p:txBody>
      </p:sp>
      <p:sp>
        <p:nvSpPr>
          <p:cNvPr id="22536" name="Rectangle 10"/>
          <p:cNvSpPr>
            <a:spLocks noChangeArrowheads="1"/>
          </p:cNvSpPr>
          <p:nvPr/>
        </p:nvSpPr>
        <p:spPr bwMode="auto">
          <a:xfrm>
            <a:off x="5219700" y="4292600"/>
            <a:ext cx="2665413" cy="5048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/>
              <a:t>R</a:t>
            </a:r>
            <a:r>
              <a:rPr lang="cs-CZ" sz="2000">
                <a:solidFill>
                  <a:srgbClr val="FF0000"/>
                </a:solidFill>
              </a:rPr>
              <a:t>ů</a:t>
            </a:r>
            <a:r>
              <a:rPr lang="cs-CZ" sz="2000"/>
              <a:t>žena</a:t>
            </a:r>
          </a:p>
        </p:txBody>
      </p:sp>
      <p:sp>
        <p:nvSpPr>
          <p:cNvPr id="22537" name="Rectangle 11"/>
          <p:cNvSpPr>
            <a:spLocks noChangeArrowheads="1"/>
          </p:cNvSpPr>
          <p:nvPr/>
        </p:nvSpPr>
        <p:spPr bwMode="auto">
          <a:xfrm>
            <a:off x="5219700" y="4941888"/>
            <a:ext cx="2665413" cy="431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rgbClr val="FF0000"/>
                </a:solidFill>
              </a:rPr>
              <a:t>ú</a:t>
            </a:r>
            <a:r>
              <a:rPr lang="cs-CZ" sz="2000"/>
              <a:t>l</a:t>
            </a:r>
            <a:r>
              <a:rPr lang="cs-CZ" sz="2000">
                <a:solidFill>
                  <a:srgbClr val="FF0000"/>
                </a:solidFill>
              </a:rPr>
              <a:t>ů</a:t>
            </a:r>
          </a:p>
        </p:txBody>
      </p:sp>
      <p:sp>
        <p:nvSpPr>
          <p:cNvPr id="22538" name="Rectangle 12"/>
          <p:cNvSpPr>
            <a:spLocks noChangeArrowheads="1"/>
          </p:cNvSpPr>
          <p:nvPr/>
        </p:nvSpPr>
        <p:spPr bwMode="auto">
          <a:xfrm>
            <a:off x="5219700" y="5516563"/>
            <a:ext cx="2665413" cy="4333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rgbClr val="FF0000"/>
                </a:solidFill>
              </a:rPr>
              <a:t>ú</a:t>
            </a:r>
            <a:r>
              <a:rPr lang="cs-CZ" sz="2000"/>
              <a:t>nor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600" b="1" smtClean="0"/>
              <a:t>Vylušti křížovku</a:t>
            </a:r>
          </a:p>
        </p:txBody>
      </p:sp>
      <p:sp>
        <p:nvSpPr>
          <p:cNvPr id="23554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marL="533400" indent="-533400" eaLnBrk="1" hangingPunct="1">
              <a:buFontTx/>
              <a:buNone/>
            </a:pPr>
            <a:r>
              <a:rPr lang="cs-CZ" sz="2400" b="1" smtClean="0"/>
              <a:t>1. zimní měsíc</a:t>
            </a:r>
          </a:p>
          <a:p>
            <a:pPr marL="533400" indent="-533400" eaLnBrk="1" hangingPunct="1"/>
            <a:endParaRPr lang="cs-CZ" sz="2400" b="1" smtClean="0"/>
          </a:p>
          <a:p>
            <a:pPr marL="533400" indent="-533400" eaLnBrk="1" hangingPunct="1">
              <a:buFontTx/>
              <a:buNone/>
            </a:pPr>
            <a:r>
              <a:rPr lang="cs-CZ" sz="2400" b="1" smtClean="0"/>
              <a:t>2. na ryby si vezmu</a:t>
            </a:r>
          </a:p>
          <a:p>
            <a:pPr marL="533400" indent="-533400" eaLnBrk="1" hangingPunct="1">
              <a:buFontTx/>
              <a:buNone/>
            </a:pPr>
            <a:endParaRPr lang="cs-CZ" sz="2400" b="1" smtClean="0"/>
          </a:p>
          <a:p>
            <a:pPr marL="533400" indent="-533400" eaLnBrk="1" hangingPunct="1">
              <a:buFontTx/>
              <a:buNone/>
            </a:pPr>
            <a:endParaRPr lang="cs-CZ" sz="2400" b="1" smtClean="0"/>
          </a:p>
          <a:p>
            <a:pPr marL="533400" indent="-533400" eaLnBrk="1" hangingPunct="1">
              <a:buFontTx/>
              <a:buNone/>
            </a:pPr>
            <a:r>
              <a:rPr lang="cs-CZ" sz="2400" b="1" smtClean="0"/>
              <a:t>3. na hlavě mám hezký</a:t>
            </a:r>
          </a:p>
          <a:p>
            <a:pPr marL="533400" indent="-533400" eaLnBrk="1" hangingPunct="1">
              <a:buFontTx/>
              <a:buNone/>
            </a:pPr>
            <a:r>
              <a:rPr lang="cs-CZ" sz="2400" b="1" smtClean="0"/>
              <a:t> </a:t>
            </a:r>
          </a:p>
          <a:p>
            <a:pPr marL="533400" indent="-533400" eaLnBrk="1" hangingPunct="1">
              <a:buFontTx/>
              <a:buNone/>
            </a:pPr>
            <a:r>
              <a:rPr lang="cs-CZ" sz="2400" b="1" smtClean="0"/>
              <a:t>4. chléb má tvrdou</a:t>
            </a:r>
          </a:p>
          <a:p>
            <a:pPr marL="533400" indent="-533400" eaLnBrk="1" hangingPunct="1">
              <a:buFontTx/>
              <a:buNone/>
            </a:pPr>
            <a:endParaRPr lang="cs-CZ" sz="2400" b="1" smtClean="0"/>
          </a:p>
          <a:p>
            <a:pPr marL="533400" indent="-533400" eaLnBrk="1" hangingPunct="1">
              <a:buFontTx/>
              <a:buNone/>
            </a:pPr>
            <a:r>
              <a:rPr lang="cs-CZ" sz="2400" b="1" smtClean="0"/>
              <a:t>5. opak krátký</a:t>
            </a:r>
          </a:p>
          <a:p>
            <a:pPr marL="533400" indent="-533400" eaLnBrk="1" hangingPunct="1">
              <a:buFontTx/>
              <a:buNone/>
            </a:pPr>
            <a:endParaRPr lang="cs-CZ" sz="2400" b="1" smtClean="0"/>
          </a:p>
        </p:txBody>
      </p:sp>
      <p:graphicFrame>
        <p:nvGraphicFramePr>
          <p:cNvPr id="11366" name="Group 102"/>
          <p:cNvGraphicFramePr>
            <a:graphicFrameLocks noGrp="1"/>
          </p:cNvGraphicFramePr>
          <p:nvPr>
            <p:ph sz="half" idx="2"/>
          </p:nvPr>
        </p:nvGraphicFramePr>
        <p:xfrm>
          <a:off x="4648200" y="1600200"/>
          <a:ext cx="4038600" cy="4525963"/>
        </p:xfrm>
        <a:graphic>
          <a:graphicData uri="http://schemas.openxmlformats.org/drawingml/2006/table">
            <a:tbl>
              <a:tblPr/>
              <a:tblGrid>
                <a:gridCol w="403225"/>
                <a:gridCol w="404813"/>
                <a:gridCol w="403225"/>
                <a:gridCol w="404812"/>
                <a:gridCol w="403225"/>
                <a:gridCol w="403225"/>
                <a:gridCol w="404813"/>
                <a:gridCol w="403225"/>
                <a:gridCol w="404812"/>
                <a:gridCol w="403225"/>
              </a:tblGrid>
              <a:tr h="904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04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9064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904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904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marL="533400" indent="-533400" eaLnBrk="1" hangingPunct="1">
              <a:buFontTx/>
              <a:buNone/>
            </a:pPr>
            <a:r>
              <a:rPr lang="cs-CZ" sz="2400" b="1" smtClean="0"/>
              <a:t>1. zimní měsíc</a:t>
            </a:r>
          </a:p>
          <a:p>
            <a:pPr marL="533400" indent="-533400" eaLnBrk="1" hangingPunct="1"/>
            <a:endParaRPr lang="cs-CZ" sz="2400" b="1" smtClean="0"/>
          </a:p>
          <a:p>
            <a:pPr marL="533400" indent="-533400" eaLnBrk="1" hangingPunct="1">
              <a:buFontTx/>
              <a:buNone/>
            </a:pPr>
            <a:r>
              <a:rPr lang="cs-CZ" sz="2400" b="1" smtClean="0"/>
              <a:t>2. na ryby si vezmu</a:t>
            </a:r>
          </a:p>
          <a:p>
            <a:pPr marL="533400" indent="-533400" eaLnBrk="1" hangingPunct="1">
              <a:buFontTx/>
              <a:buNone/>
            </a:pPr>
            <a:endParaRPr lang="cs-CZ" sz="2400" b="1" smtClean="0"/>
          </a:p>
          <a:p>
            <a:pPr marL="533400" indent="-533400" eaLnBrk="1" hangingPunct="1">
              <a:buFontTx/>
              <a:buNone/>
            </a:pPr>
            <a:endParaRPr lang="cs-CZ" sz="2400" b="1" smtClean="0"/>
          </a:p>
          <a:p>
            <a:pPr marL="533400" indent="-533400" eaLnBrk="1" hangingPunct="1">
              <a:buFontTx/>
              <a:buNone/>
            </a:pPr>
            <a:r>
              <a:rPr lang="cs-CZ" sz="2400" b="1" smtClean="0"/>
              <a:t>3. na hlavě mám hezký</a:t>
            </a:r>
          </a:p>
          <a:p>
            <a:pPr marL="533400" indent="-533400" eaLnBrk="1" hangingPunct="1">
              <a:buFontTx/>
              <a:buNone/>
            </a:pPr>
            <a:r>
              <a:rPr lang="cs-CZ" sz="2400" b="1" smtClean="0"/>
              <a:t> </a:t>
            </a:r>
          </a:p>
          <a:p>
            <a:pPr marL="533400" indent="-533400" eaLnBrk="1" hangingPunct="1">
              <a:buFontTx/>
              <a:buNone/>
            </a:pPr>
            <a:r>
              <a:rPr lang="cs-CZ" sz="2400" b="1" smtClean="0"/>
              <a:t>4. chléb má tvrdou</a:t>
            </a:r>
          </a:p>
          <a:p>
            <a:pPr marL="533400" indent="-533400" eaLnBrk="1" hangingPunct="1">
              <a:buFontTx/>
              <a:buNone/>
            </a:pPr>
            <a:endParaRPr lang="cs-CZ" sz="2400" b="1" smtClean="0"/>
          </a:p>
          <a:p>
            <a:pPr marL="533400" indent="-533400" eaLnBrk="1" hangingPunct="1">
              <a:buFontTx/>
              <a:buNone/>
            </a:pPr>
            <a:r>
              <a:rPr lang="cs-CZ" sz="2400" b="1" smtClean="0"/>
              <a:t>5. opak krátký</a:t>
            </a:r>
          </a:p>
          <a:p>
            <a:pPr marL="533400" indent="-533400" eaLnBrk="1" hangingPunct="1">
              <a:buFontTx/>
              <a:buNone/>
            </a:pPr>
            <a:endParaRPr lang="cs-CZ" sz="2400" b="1" smtClean="0"/>
          </a:p>
        </p:txBody>
      </p:sp>
      <p:graphicFrame>
        <p:nvGraphicFramePr>
          <p:cNvPr id="13316" name="Group 4"/>
          <p:cNvGraphicFramePr>
            <a:graphicFrameLocks noGrp="1"/>
          </p:cNvGraphicFramePr>
          <p:nvPr>
            <p:ph sz="half" idx="2"/>
          </p:nvPr>
        </p:nvGraphicFramePr>
        <p:xfrm>
          <a:off x="4648200" y="1600200"/>
          <a:ext cx="4038600" cy="4525963"/>
        </p:xfrm>
        <a:graphic>
          <a:graphicData uri="http://schemas.openxmlformats.org/drawingml/2006/table">
            <a:tbl>
              <a:tblPr/>
              <a:tblGrid>
                <a:gridCol w="403225"/>
                <a:gridCol w="404813"/>
                <a:gridCol w="403225"/>
                <a:gridCol w="404812"/>
                <a:gridCol w="403225"/>
                <a:gridCol w="403225"/>
                <a:gridCol w="404813"/>
                <a:gridCol w="403225"/>
                <a:gridCol w="404812"/>
                <a:gridCol w="403225"/>
              </a:tblGrid>
              <a:tr h="904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Ú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04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9064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Ú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904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904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3200" b="1" smtClean="0"/>
              <a:t>Citace a zdroje: vlastní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429</Words>
  <Application>Microsoft Office PowerPoint</Application>
  <PresentationFormat>On-screen Show (4:3)</PresentationFormat>
  <Paragraphs>131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Arial</vt:lpstr>
      <vt:lpstr>Calibri</vt:lpstr>
      <vt:lpstr>Výchozí návrh</vt:lpstr>
      <vt:lpstr>Snímek 1</vt:lpstr>
      <vt:lpstr>Anotace: samohláska u, ú, ů</vt:lpstr>
      <vt:lpstr>Samohláska u, ú, ů</vt:lpstr>
      <vt:lpstr>Doplň ve slovech chybějící u, ú, ů</vt:lpstr>
      <vt:lpstr>Snímek 5</vt:lpstr>
      <vt:lpstr>Oprav chyby ve větách</vt:lpstr>
      <vt:lpstr>Snímek 7</vt:lpstr>
      <vt:lpstr>Doplň neúplná slova a přiřaď je správně do vět</vt:lpstr>
      <vt:lpstr>Snímek 9</vt:lpstr>
      <vt:lpstr>Vylušti křížovku</vt:lpstr>
      <vt:lpstr>Snímek 11</vt:lpstr>
      <vt:lpstr>Citace a zdroje: vlastní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COMFOR</dc:creator>
  <cp:lastModifiedBy>COMFOR</cp:lastModifiedBy>
  <cp:revision>7</cp:revision>
  <dcterms:created xsi:type="dcterms:W3CDTF">2013-03-24T13:33:57Z</dcterms:created>
  <dcterms:modified xsi:type="dcterms:W3CDTF">2013-05-22T15:37:05Z</dcterms:modified>
</cp:coreProperties>
</file>