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7" r:id="rId3"/>
    <p:sldId id="268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54B0D"/>
    <a:srgbClr val="F0AEF0"/>
    <a:srgbClr val="E8C9B6"/>
    <a:srgbClr val="DADFB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VY_12_Český jazyk_24_Slabika, slovo, věta, ZŠ praktická, 2-5.r. -</a:t>
          </a:r>
          <a:r>
            <a:rPr lang="cs-CZ" sz="1400" dirty="0" smtClean="0"/>
            <a:t>TEMA: Čtení s porozuměním, hry se slovy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Kopřivnice, Štramberská 189,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Eliška Kopečná</a:t>
          </a:r>
        </a:p>
        <a:p>
          <a:pPr algn="l" rtl="0"/>
          <a:r>
            <a:rPr lang="cs-CZ" sz="1400" dirty="0" smtClean="0"/>
            <a:t>VYTVOŘENO: 22.3.2013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F497D1-AF0C-4887-B8FB-0D6AD26FB262}" type="presOf" srcId="{B651F6E3-6281-48DB-9319-2AEAFDAE7572}" destId="{619D679B-A015-4ECF-8348-D1034C574F40}" srcOrd="0" destOrd="0" presId="urn:microsoft.com/office/officeart/2005/8/layout/target3"/>
    <dgm:cxn modelId="{B3B825B9-5F28-4A40-9E17-FF18755D66CF}" type="presOf" srcId="{4C35D32F-0EAB-4CD7-82EE-45574DC2A586}" destId="{66FE7F87-EA69-4EF8-86F8-F43548846DDB}" srcOrd="0" destOrd="0" presId="urn:microsoft.com/office/officeart/2005/8/layout/target3"/>
    <dgm:cxn modelId="{D7513975-106C-409F-A85A-0096969A4EC5}" type="presOf" srcId="{D1B46980-6531-4606-95E6-44980827E919}" destId="{6140AFEC-043D-4C43-A2F9-D0F5331DF3A3}" srcOrd="0" destOrd="0" presId="urn:microsoft.com/office/officeart/2005/8/layout/target3"/>
    <dgm:cxn modelId="{E0991BD0-D312-4D39-932D-ECD97287E325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DBFF5AF5-FE5D-44FB-8A0D-915ED35205EF}" type="presOf" srcId="{D1B46980-6531-4606-95E6-44980827E919}" destId="{2BE915AB-18AA-4053-B92C-3BFC9ED204BB}" srcOrd="1" destOrd="0" presId="urn:microsoft.com/office/officeart/2005/8/layout/target3"/>
    <dgm:cxn modelId="{7B4FD549-F186-45CF-BCA7-FE8E44CA76AF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B0FC6E4-CBE5-4E16-9223-AEB06577E2F6}" type="presOf" srcId="{D1D4F407-5343-4D3F-B5B9-D407B03CAEB4}" destId="{D005CE8C-CC26-4C3E-AC11-E15060ECD759}" srcOrd="0" destOrd="0" presId="urn:microsoft.com/office/officeart/2005/8/layout/target3"/>
    <dgm:cxn modelId="{1A46C058-4895-4318-9794-6B1917B6D3D1}" type="presOf" srcId="{757F3AB3-0718-4624-B441-E567A8F0AB56}" destId="{333A1088-737F-45CB-B68E-254E46348037}" srcOrd="0" destOrd="0" presId="urn:microsoft.com/office/officeart/2005/8/layout/target3"/>
    <dgm:cxn modelId="{BF954D58-CA01-4E42-AD71-FA8821F4D536}" type="presOf" srcId="{4C35D32F-0EAB-4CD7-82EE-45574DC2A586}" destId="{4F902384-A84A-417E-997B-6A372FB09A33}" srcOrd="1" destOrd="0" presId="urn:microsoft.com/office/officeart/2005/8/layout/target3"/>
    <dgm:cxn modelId="{CAED337D-B8CA-4ADE-917D-2B53B4B207F5}" type="presParOf" srcId="{333A1088-737F-45CB-B68E-254E46348037}" destId="{F5ABB229-8D3B-4694-996A-96F23CF14429}" srcOrd="0" destOrd="0" presId="urn:microsoft.com/office/officeart/2005/8/layout/target3"/>
    <dgm:cxn modelId="{12E18783-C492-4A0D-BA09-510A34FF934C}" type="presParOf" srcId="{333A1088-737F-45CB-B68E-254E46348037}" destId="{F41139FD-01EE-4571-8B17-4FB00FC51163}" srcOrd="1" destOrd="0" presId="urn:microsoft.com/office/officeart/2005/8/layout/target3"/>
    <dgm:cxn modelId="{9699A658-4F37-4BF0-BA23-86F69E94B145}" type="presParOf" srcId="{333A1088-737F-45CB-B68E-254E46348037}" destId="{D005CE8C-CC26-4C3E-AC11-E15060ECD759}" srcOrd="2" destOrd="0" presId="urn:microsoft.com/office/officeart/2005/8/layout/target3"/>
    <dgm:cxn modelId="{8795387E-54F3-4395-9907-124564EC9B90}" type="presParOf" srcId="{333A1088-737F-45CB-B68E-254E46348037}" destId="{2C702D82-9B77-49B7-9568-BB8EB47C3372}" srcOrd="3" destOrd="0" presId="urn:microsoft.com/office/officeart/2005/8/layout/target3"/>
    <dgm:cxn modelId="{D7502D32-7298-4139-81ED-6D13204F5B2C}" type="presParOf" srcId="{333A1088-737F-45CB-B68E-254E46348037}" destId="{A52A0455-90FF-4808-ABD0-F02540D31D5A}" srcOrd="4" destOrd="0" presId="urn:microsoft.com/office/officeart/2005/8/layout/target3"/>
    <dgm:cxn modelId="{B2E50829-7656-4EB5-9927-9EAF2F3B8D29}" type="presParOf" srcId="{333A1088-737F-45CB-B68E-254E46348037}" destId="{6140AFEC-043D-4C43-A2F9-D0F5331DF3A3}" srcOrd="5" destOrd="0" presId="urn:microsoft.com/office/officeart/2005/8/layout/target3"/>
    <dgm:cxn modelId="{122FDC1A-E9EE-4E1C-8894-B170A9049D81}" type="presParOf" srcId="{333A1088-737F-45CB-B68E-254E46348037}" destId="{9358AC05-5D7D-4327-9F80-1AD486AEA664}" srcOrd="6" destOrd="0" presId="urn:microsoft.com/office/officeart/2005/8/layout/target3"/>
    <dgm:cxn modelId="{1758C566-3664-403D-8FC1-6FDFB01D7265}" type="presParOf" srcId="{333A1088-737F-45CB-B68E-254E46348037}" destId="{313FC574-E1CD-4FB4-B054-0B805CE0447D}" srcOrd="7" destOrd="0" presId="urn:microsoft.com/office/officeart/2005/8/layout/target3"/>
    <dgm:cxn modelId="{F45F9A5D-980C-4621-BDB5-85F17E83663E}" type="presParOf" srcId="{333A1088-737F-45CB-B68E-254E46348037}" destId="{619D679B-A015-4ECF-8348-D1034C574F40}" srcOrd="8" destOrd="0" presId="urn:microsoft.com/office/officeart/2005/8/layout/target3"/>
    <dgm:cxn modelId="{67AE389B-123C-43FB-AEAC-F3A3F80BB878}" type="presParOf" srcId="{333A1088-737F-45CB-B68E-254E46348037}" destId="{E7F14C03-D67D-4A82-8887-4A41904268DD}" srcOrd="9" destOrd="0" presId="urn:microsoft.com/office/officeart/2005/8/layout/target3"/>
    <dgm:cxn modelId="{341494A8-BA1E-4165-805F-4D331F34FD59}" type="presParOf" srcId="{333A1088-737F-45CB-B68E-254E46348037}" destId="{D699FC7A-A1D1-4730-93D3-51E197A3376C}" srcOrd="10" destOrd="0" presId="urn:microsoft.com/office/officeart/2005/8/layout/target3"/>
    <dgm:cxn modelId="{7664C1D0-0237-474A-93BA-9DAAD42EF32E}" type="presParOf" srcId="{333A1088-737F-45CB-B68E-254E46348037}" destId="{66FE7F87-EA69-4EF8-86F8-F43548846DDB}" srcOrd="11" destOrd="0" presId="urn:microsoft.com/office/officeart/2005/8/layout/target3"/>
    <dgm:cxn modelId="{9FB7D0A1-3ED5-4CB4-B39B-59219BD68931}" type="presParOf" srcId="{333A1088-737F-45CB-B68E-254E46348037}" destId="{AED2198E-93D5-4001-81B4-73124B309672}" srcOrd="12" destOrd="0" presId="urn:microsoft.com/office/officeart/2005/8/layout/target3"/>
    <dgm:cxn modelId="{97140A80-D298-4182-8A65-E193767FD253}" type="presParOf" srcId="{333A1088-737F-45CB-B68E-254E46348037}" destId="{2BE915AB-18AA-4053-B92C-3BFC9ED204BB}" srcOrd="13" destOrd="0" presId="urn:microsoft.com/office/officeart/2005/8/layout/target3"/>
    <dgm:cxn modelId="{917DDB2E-50AA-4420-AA81-847B5736D262}" type="presParOf" srcId="{333A1088-737F-45CB-B68E-254E46348037}" destId="{6BB5E863-4638-4E1D-BFDE-399D028AC4ED}" srcOrd="14" destOrd="0" presId="urn:microsoft.com/office/officeart/2005/8/layout/target3"/>
    <dgm:cxn modelId="{703055A7-89E1-4A5F-BDA4-32B836559F56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5C0E1E-AB1E-4E7F-9745-4235E2256F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5D7248-BB3D-4159-8D1E-1B1946206C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620888-0C0C-4891-9583-9E86E11B79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387FF3-AE9D-4F3D-80CA-68395F1AAB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2254AB-37E2-4202-82DA-742451F7B1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C91E35-51D8-4745-A472-F39C09E5C3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006C8F-6F17-42F1-9BEC-020C725C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E9BE99-61ED-4074-B2C0-843CFB8A4B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66C04C-BE79-4F4A-B8D1-E8B610C0C7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E11C4C-DB32-43AF-AA20-388A6D5C0C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B8C2DA-E0E9-4F2A-BDBE-4E203D7D32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066E20-BEC2-4A68-BC88-B810B6C29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A554B83F-2A80-46C9-B3E7-6EC19CC5E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Anotace: slabika, slovo, věta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smtClean="0"/>
              <a:t>Zadané úkoly procvičí žáky ve znalostech rozdělování vět na slova a slov na slabiky. Žáci určují počet slov ve větě, počet slabik ve slově a luští křížovku</a:t>
            </a:r>
            <a:r>
              <a:rPr lang="cs-CZ" smtClean="0"/>
              <a:t>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Po splnění každého úkolu následuje správné řešení pro kontrolu.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Pilotáží bylo ověřeno, že žáci všem úkolům rozumí a jsou tyto úkoly schopni vypracovávat sami.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Úkoly vedou k rozvoji čtenářské dovednosti, porozumění textu, cvičení zrakového a sluchového vnímání.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8"/>
          <p:cNvSpPr>
            <a:spLocks noGrp="1" noChangeArrowheads="1"/>
          </p:cNvSpPr>
          <p:nvPr>
            <p:ph type="body" idx="4294967295"/>
          </p:nvPr>
        </p:nvSpPr>
        <p:spPr>
          <a:solidFill>
            <a:schemeClr val="accent1"/>
          </a:solidFill>
        </p:spPr>
        <p:txBody>
          <a:bodyPr/>
          <a:lstStyle/>
          <a:p>
            <a:pPr>
              <a:buFontTx/>
              <a:buNone/>
            </a:pPr>
            <a:r>
              <a:rPr lang="cs-CZ" sz="4000" b="1" smtClean="0"/>
              <a:t>     </a:t>
            </a:r>
            <a:r>
              <a:rPr lang="cs-CZ" sz="4400" b="1" smtClean="0"/>
              <a:t>Věta se skládá ze slov.</a:t>
            </a:r>
          </a:p>
          <a:p>
            <a:pPr>
              <a:buFontTx/>
              <a:buNone/>
            </a:pPr>
            <a:endParaRPr lang="cs-CZ" sz="4400" b="1" smtClean="0"/>
          </a:p>
          <a:p>
            <a:pPr>
              <a:buFontTx/>
              <a:buNone/>
            </a:pPr>
            <a:r>
              <a:rPr lang="cs-CZ" sz="4000" b="1" smtClean="0"/>
              <a:t>      </a:t>
            </a:r>
            <a:r>
              <a:rPr lang="cs-CZ" sz="4400" b="1" smtClean="0"/>
              <a:t>Slova se skládají ze slabik.</a:t>
            </a:r>
          </a:p>
          <a:p>
            <a:pPr>
              <a:buFontTx/>
              <a:buNone/>
            </a:pPr>
            <a:endParaRPr lang="cs-CZ" sz="4000" b="1" smtClean="0"/>
          </a:p>
          <a:p>
            <a:pPr>
              <a:buFontTx/>
              <a:buNone/>
            </a:pPr>
            <a:r>
              <a:rPr lang="cs-CZ" sz="4000" b="1" smtClean="0"/>
              <a:t>      Slabiky se skládají z hlásek.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Spoj slabiky do slov a slova napiš</a:t>
            </a:r>
          </a:p>
        </p:txBody>
      </p:sp>
      <p:sp>
        <p:nvSpPr>
          <p:cNvPr id="17411" name="Oval 4"/>
          <p:cNvSpPr>
            <a:spLocks noChangeArrowheads="1"/>
          </p:cNvSpPr>
          <p:nvPr/>
        </p:nvSpPr>
        <p:spPr bwMode="auto">
          <a:xfrm>
            <a:off x="1116013" y="21336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ve</a:t>
            </a:r>
          </a:p>
        </p:txBody>
      </p:sp>
      <p:sp>
        <p:nvSpPr>
          <p:cNvPr id="17412" name="Oval 5"/>
          <p:cNvSpPr>
            <a:spLocks noChangeArrowheads="1"/>
          </p:cNvSpPr>
          <p:nvPr/>
        </p:nvSpPr>
        <p:spPr bwMode="auto">
          <a:xfrm>
            <a:off x="684213" y="34290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ta</a:t>
            </a:r>
          </a:p>
        </p:txBody>
      </p:sp>
      <p:sp>
        <p:nvSpPr>
          <p:cNvPr id="17413" name="Oval 6"/>
          <p:cNvSpPr>
            <a:spLocks noChangeArrowheads="1"/>
          </p:cNvSpPr>
          <p:nvPr/>
        </p:nvSpPr>
        <p:spPr bwMode="auto">
          <a:xfrm>
            <a:off x="2700338" y="227647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dlo</a:t>
            </a:r>
          </a:p>
        </p:txBody>
      </p:sp>
      <p:sp>
        <p:nvSpPr>
          <p:cNvPr id="17414" name="Oval 7"/>
          <p:cNvSpPr>
            <a:spLocks noChangeArrowheads="1"/>
          </p:cNvSpPr>
          <p:nvPr/>
        </p:nvSpPr>
        <p:spPr bwMode="auto">
          <a:xfrm>
            <a:off x="2124075" y="486886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no</a:t>
            </a:r>
          </a:p>
        </p:txBody>
      </p:sp>
      <p:sp>
        <p:nvSpPr>
          <p:cNvPr id="17415" name="Oval 8"/>
          <p:cNvSpPr>
            <a:spLocks noChangeArrowheads="1"/>
          </p:cNvSpPr>
          <p:nvPr/>
        </p:nvSpPr>
        <p:spPr bwMode="auto">
          <a:xfrm>
            <a:off x="2916238" y="357346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ver</a:t>
            </a:r>
          </a:p>
        </p:txBody>
      </p:sp>
      <p:sp>
        <p:nvSpPr>
          <p:cNvPr id="17416" name="Oval 9"/>
          <p:cNvSpPr>
            <a:spLocks noChangeArrowheads="1"/>
          </p:cNvSpPr>
          <p:nvPr/>
        </p:nvSpPr>
        <p:spPr bwMode="auto">
          <a:xfrm>
            <a:off x="3419475" y="494188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ko</a:t>
            </a:r>
          </a:p>
        </p:txBody>
      </p:sp>
      <p:sp>
        <p:nvSpPr>
          <p:cNvPr id="17417" name="Oval 10"/>
          <p:cNvSpPr>
            <a:spLocks noChangeArrowheads="1"/>
          </p:cNvSpPr>
          <p:nvPr/>
        </p:nvSpPr>
        <p:spPr bwMode="auto">
          <a:xfrm>
            <a:off x="4932363" y="191611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ka</a:t>
            </a:r>
          </a:p>
        </p:txBody>
      </p:sp>
      <p:sp>
        <p:nvSpPr>
          <p:cNvPr id="17418" name="Oval 11"/>
          <p:cNvSpPr>
            <a:spLocks noChangeArrowheads="1"/>
          </p:cNvSpPr>
          <p:nvPr/>
        </p:nvSpPr>
        <p:spPr bwMode="auto">
          <a:xfrm>
            <a:off x="3995738" y="285273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le</a:t>
            </a:r>
          </a:p>
        </p:txBody>
      </p:sp>
      <p:sp>
        <p:nvSpPr>
          <p:cNvPr id="17419" name="Oval 12"/>
          <p:cNvSpPr>
            <a:spLocks noChangeArrowheads="1"/>
          </p:cNvSpPr>
          <p:nvPr/>
        </p:nvSpPr>
        <p:spPr bwMode="auto">
          <a:xfrm>
            <a:off x="5292725" y="306863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bu</a:t>
            </a:r>
          </a:p>
        </p:txBody>
      </p:sp>
      <p:sp>
        <p:nvSpPr>
          <p:cNvPr id="17420" name="Oval 13"/>
          <p:cNvSpPr>
            <a:spLocks noChangeArrowheads="1"/>
          </p:cNvSpPr>
          <p:nvPr/>
        </p:nvSpPr>
        <p:spPr bwMode="auto">
          <a:xfrm>
            <a:off x="4284663" y="414972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ko</a:t>
            </a:r>
          </a:p>
        </p:txBody>
      </p:sp>
      <p:sp>
        <p:nvSpPr>
          <p:cNvPr id="17421" name="Oval 14"/>
          <p:cNvSpPr>
            <a:spLocks noChangeArrowheads="1"/>
          </p:cNvSpPr>
          <p:nvPr/>
        </p:nvSpPr>
        <p:spPr bwMode="auto">
          <a:xfrm>
            <a:off x="6156325" y="23495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me</a:t>
            </a:r>
          </a:p>
        </p:txBody>
      </p:sp>
      <p:sp>
        <p:nvSpPr>
          <p:cNvPr id="17422" name="Oval 15"/>
          <p:cNvSpPr>
            <a:spLocks noChangeArrowheads="1"/>
          </p:cNvSpPr>
          <p:nvPr/>
        </p:nvSpPr>
        <p:spPr bwMode="auto">
          <a:xfrm>
            <a:off x="5076825" y="494188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ček</a:t>
            </a:r>
          </a:p>
        </p:txBody>
      </p:sp>
      <p:sp>
        <p:nvSpPr>
          <p:cNvPr id="17423" name="Oval 16"/>
          <p:cNvSpPr>
            <a:spLocks noChangeArrowheads="1"/>
          </p:cNvSpPr>
          <p:nvPr/>
        </p:nvSpPr>
        <p:spPr bwMode="auto">
          <a:xfrm>
            <a:off x="900113" y="47244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le</a:t>
            </a:r>
          </a:p>
        </p:txBody>
      </p:sp>
      <p:sp>
        <p:nvSpPr>
          <p:cNvPr id="17424" name="Oval 17"/>
          <p:cNvSpPr>
            <a:spLocks noChangeArrowheads="1"/>
          </p:cNvSpPr>
          <p:nvPr/>
        </p:nvSpPr>
        <p:spPr bwMode="auto">
          <a:xfrm>
            <a:off x="1835150" y="29972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ta</a:t>
            </a:r>
          </a:p>
        </p:txBody>
      </p:sp>
      <p:sp>
        <p:nvSpPr>
          <p:cNvPr id="17425" name="Oval 18"/>
          <p:cNvSpPr>
            <a:spLocks noChangeArrowheads="1"/>
          </p:cNvSpPr>
          <p:nvPr/>
        </p:nvSpPr>
        <p:spPr bwMode="auto">
          <a:xfrm>
            <a:off x="5867400" y="414972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čo</a:t>
            </a:r>
          </a:p>
        </p:txBody>
      </p:sp>
      <p:sp>
        <p:nvSpPr>
          <p:cNvPr id="17426" name="Oval 19"/>
          <p:cNvSpPr>
            <a:spLocks noChangeArrowheads="1"/>
          </p:cNvSpPr>
          <p:nvPr/>
        </p:nvSpPr>
        <p:spPr bwMode="auto">
          <a:xfrm>
            <a:off x="6732588" y="328453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da</a:t>
            </a:r>
          </a:p>
        </p:txBody>
      </p:sp>
      <p:sp>
        <p:nvSpPr>
          <p:cNvPr id="17427" name="Oval 20"/>
          <p:cNvSpPr>
            <a:spLocks noChangeArrowheads="1"/>
          </p:cNvSpPr>
          <p:nvPr/>
        </p:nvSpPr>
        <p:spPr bwMode="auto">
          <a:xfrm>
            <a:off x="6659563" y="515778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le</a:t>
            </a:r>
          </a:p>
        </p:txBody>
      </p:sp>
      <p:sp>
        <p:nvSpPr>
          <p:cNvPr id="17428" name="Oval 21"/>
          <p:cNvSpPr>
            <a:spLocks noChangeArrowheads="1"/>
          </p:cNvSpPr>
          <p:nvPr/>
        </p:nvSpPr>
        <p:spPr bwMode="auto">
          <a:xfrm>
            <a:off x="7451725" y="422116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do</a:t>
            </a:r>
          </a:p>
        </p:txBody>
      </p:sp>
      <p:sp>
        <p:nvSpPr>
          <p:cNvPr id="17429" name="Oval 22"/>
          <p:cNvSpPr>
            <a:spLocks noChangeArrowheads="1"/>
          </p:cNvSpPr>
          <p:nvPr/>
        </p:nvSpPr>
        <p:spPr bwMode="auto">
          <a:xfrm>
            <a:off x="7596188" y="25654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lá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Oval 4"/>
          <p:cNvSpPr>
            <a:spLocks noChangeArrowheads="1"/>
          </p:cNvSpPr>
          <p:nvPr/>
        </p:nvSpPr>
        <p:spPr bwMode="auto">
          <a:xfrm>
            <a:off x="1116013" y="21336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ve</a:t>
            </a:r>
          </a:p>
        </p:txBody>
      </p:sp>
      <p:sp>
        <p:nvSpPr>
          <p:cNvPr id="18435" name="Oval 5"/>
          <p:cNvSpPr>
            <a:spLocks noChangeArrowheads="1"/>
          </p:cNvSpPr>
          <p:nvPr/>
        </p:nvSpPr>
        <p:spPr bwMode="auto">
          <a:xfrm>
            <a:off x="684213" y="3429000"/>
            <a:ext cx="914400" cy="914400"/>
          </a:xfrm>
          <a:prstGeom prst="ellipse">
            <a:avLst/>
          </a:prstGeom>
          <a:solidFill>
            <a:srgbClr val="DADFB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ta</a:t>
            </a:r>
          </a:p>
        </p:txBody>
      </p:sp>
      <p:sp>
        <p:nvSpPr>
          <p:cNvPr id="18436" name="Oval 6"/>
          <p:cNvSpPr>
            <a:spLocks noChangeArrowheads="1"/>
          </p:cNvSpPr>
          <p:nvPr/>
        </p:nvSpPr>
        <p:spPr bwMode="auto">
          <a:xfrm>
            <a:off x="2700338" y="2276475"/>
            <a:ext cx="914400" cy="914400"/>
          </a:xfrm>
          <a:prstGeom prst="ellipse">
            <a:avLst/>
          </a:prstGeom>
          <a:solidFill>
            <a:srgbClr val="DADFB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dlo</a:t>
            </a:r>
          </a:p>
        </p:txBody>
      </p:sp>
      <p:sp>
        <p:nvSpPr>
          <p:cNvPr id="18437" name="Oval 7"/>
          <p:cNvSpPr>
            <a:spLocks noChangeArrowheads="1"/>
          </p:cNvSpPr>
          <p:nvPr/>
        </p:nvSpPr>
        <p:spPr bwMode="auto">
          <a:xfrm>
            <a:off x="2124075" y="4868863"/>
            <a:ext cx="914400" cy="914400"/>
          </a:xfrm>
          <a:prstGeom prst="ellipse">
            <a:avLst/>
          </a:prstGeom>
          <a:solidFill>
            <a:srgbClr val="E8C9B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no</a:t>
            </a:r>
          </a:p>
        </p:txBody>
      </p:sp>
      <p:sp>
        <p:nvSpPr>
          <p:cNvPr id="18438" name="Oval 8"/>
          <p:cNvSpPr>
            <a:spLocks noChangeArrowheads="1"/>
          </p:cNvSpPr>
          <p:nvPr/>
        </p:nvSpPr>
        <p:spPr bwMode="auto">
          <a:xfrm>
            <a:off x="2916238" y="357346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ver</a:t>
            </a:r>
          </a:p>
        </p:txBody>
      </p:sp>
      <p:sp>
        <p:nvSpPr>
          <p:cNvPr id="18439" name="Oval 9"/>
          <p:cNvSpPr>
            <a:spLocks noChangeArrowheads="1"/>
          </p:cNvSpPr>
          <p:nvPr/>
        </p:nvSpPr>
        <p:spPr bwMode="auto">
          <a:xfrm>
            <a:off x="3492500" y="4941888"/>
            <a:ext cx="914400" cy="914400"/>
          </a:xfrm>
          <a:prstGeom prst="ellipse">
            <a:avLst/>
          </a:prstGeom>
          <a:solidFill>
            <a:srgbClr val="E8C9B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ko</a:t>
            </a:r>
          </a:p>
        </p:txBody>
      </p:sp>
      <p:sp>
        <p:nvSpPr>
          <p:cNvPr id="18440" name="Oval 10"/>
          <p:cNvSpPr>
            <a:spLocks noChangeArrowheads="1"/>
          </p:cNvSpPr>
          <p:nvPr/>
        </p:nvSpPr>
        <p:spPr bwMode="auto">
          <a:xfrm>
            <a:off x="4932363" y="191611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ka</a:t>
            </a:r>
          </a:p>
        </p:txBody>
      </p:sp>
      <p:sp>
        <p:nvSpPr>
          <p:cNvPr id="18441" name="Oval 11"/>
          <p:cNvSpPr>
            <a:spLocks noChangeArrowheads="1"/>
          </p:cNvSpPr>
          <p:nvPr/>
        </p:nvSpPr>
        <p:spPr bwMode="auto">
          <a:xfrm>
            <a:off x="3995738" y="2852738"/>
            <a:ext cx="914400" cy="914400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le</a:t>
            </a:r>
          </a:p>
        </p:txBody>
      </p:sp>
      <p:sp>
        <p:nvSpPr>
          <p:cNvPr id="18442" name="Oval 12"/>
          <p:cNvSpPr>
            <a:spLocks noChangeArrowheads="1"/>
          </p:cNvSpPr>
          <p:nvPr/>
        </p:nvSpPr>
        <p:spPr bwMode="auto">
          <a:xfrm>
            <a:off x="5292725" y="3068638"/>
            <a:ext cx="914400" cy="914400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bu</a:t>
            </a:r>
          </a:p>
        </p:txBody>
      </p:sp>
      <p:sp>
        <p:nvSpPr>
          <p:cNvPr id="18443" name="Oval 13"/>
          <p:cNvSpPr>
            <a:spLocks noChangeArrowheads="1"/>
          </p:cNvSpPr>
          <p:nvPr/>
        </p:nvSpPr>
        <p:spPr bwMode="auto">
          <a:xfrm>
            <a:off x="4284663" y="4149725"/>
            <a:ext cx="914400" cy="914400"/>
          </a:xfrm>
          <a:prstGeom prst="ellipse">
            <a:avLst/>
          </a:prstGeom>
          <a:solidFill>
            <a:srgbClr val="F0AE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ko</a:t>
            </a:r>
          </a:p>
        </p:txBody>
      </p:sp>
      <p:sp>
        <p:nvSpPr>
          <p:cNvPr id="18444" name="Oval 14"/>
          <p:cNvSpPr>
            <a:spLocks noChangeArrowheads="1"/>
          </p:cNvSpPr>
          <p:nvPr/>
        </p:nvSpPr>
        <p:spPr bwMode="auto">
          <a:xfrm>
            <a:off x="6156325" y="2349500"/>
            <a:ext cx="914400" cy="914400"/>
          </a:xfrm>
          <a:prstGeom prst="ellipse">
            <a:avLst/>
          </a:prstGeom>
          <a:solidFill>
            <a:srgbClr val="E54B0D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me</a:t>
            </a:r>
          </a:p>
        </p:txBody>
      </p:sp>
      <p:sp>
        <p:nvSpPr>
          <p:cNvPr id="18445" name="Oval 15"/>
          <p:cNvSpPr>
            <a:spLocks noChangeArrowheads="1"/>
          </p:cNvSpPr>
          <p:nvPr/>
        </p:nvSpPr>
        <p:spPr bwMode="auto">
          <a:xfrm>
            <a:off x="5076825" y="4941888"/>
            <a:ext cx="914400" cy="914400"/>
          </a:xfrm>
          <a:prstGeom prst="ellipse">
            <a:avLst/>
          </a:prstGeom>
          <a:solidFill>
            <a:srgbClr val="E54B0D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ček</a:t>
            </a:r>
          </a:p>
        </p:txBody>
      </p:sp>
      <p:sp>
        <p:nvSpPr>
          <p:cNvPr id="18446" name="Oval 16"/>
          <p:cNvSpPr>
            <a:spLocks noChangeArrowheads="1"/>
          </p:cNvSpPr>
          <p:nvPr/>
        </p:nvSpPr>
        <p:spPr bwMode="auto">
          <a:xfrm>
            <a:off x="900113" y="4724400"/>
            <a:ext cx="914400" cy="914400"/>
          </a:xfrm>
          <a:prstGeom prst="ellipse">
            <a:avLst/>
          </a:prstGeom>
          <a:solidFill>
            <a:srgbClr val="DADFB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le</a:t>
            </a:r>
          </a:p>
        </p:txBody>
      </p:sp>
      <p:sp>
        <p:nvSpPr>
          <p:cNvPr id="18447" name="Oval 17"/>
          <p:cNvSpPr>
            <a:spLocks noChangeArrowheads="1"/>
          </p:cNvSpPr>
          <p:nvPr/>
        </p:nvSpPr>
        <p:spPr bwMode="auto">
          <a:xfrm>
            <a:off x="1835150" y="2997200"/>
            <a:ext cx="914400" cy="914400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ta</a:t>
            </a:r>
          </a:p>
        </p:txBody>
      </p:sp>
      <p:sp>
        <p:nvSpPr>
          <p:cNvPr id="18448" name="Oval 18"/>
          <p:cNvSpPr>
            <a:spLocks noChangeArrowheads="1"/>
          </p:cNvSpPr>
          <p:nvPr/>
        </p:nvSpPr>
        <p:spPr bwMode="auto">
          <a:xfrm>
            <a:off x="5867400" y="4149725"/>
            <a:ext cx="914400" cy="914400"/>
          </a:xfrm>
          <a:prstGeom prst="ellipse">
            <a:avLst/>
          </a:prstGeom>
          <a:solidFill>
            <a:srgbClr val="F0AE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čo</a:t>
            </a:r>
          </a:p>
        </p:txBody>
      </p:sp>
      <p:sp>
        <p:nvSpPr>
          <p:cNvPr id="18449" name="Oval 19"/>
          <p:cNvSpPr>
            <a:spLocks noChangeArrowheads="1"/>
          </p:cNvSpPr>
          <p:nvPr/>
        </p:nvSpPr>
        <p:spPr bwMode="auto">
          <a:xfrm>
            <a:off x="6732588" y="3284538"/>
            <a:ext cx="914400" cy="914400"/>
          </a:xfrm>
          <a:prstGeom prst="ellipse">
            <a:avLst/>
          </a:prstGeom>
          <a:solidFill>
            <a:srgbClr val="F0AE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da</a:t>
            </a:r>
          </a:p>
        </p:txBody>
      </p:sp>
      <p:sp>
        <p:nvSpPr>
          <p:cNvPr id="18450" name="Oval 20"/>
          <p:cNvSpPr>
            <a:spLocks noChangeArrowheads="1"/>
          </p:cNvSpPr>
          <p:nvPr/>
        </p:nvSpPr>
        <p:spPr bwMode="auto">
          <a:xfrm>
            <a:off x="6659563" y="5157788"/>
            <a:ext cx="914400" cy="914400"/>
          </a:xfrm>
          <a:prstGeom prst="ellipse">
            <a:avLst/>
          </a:prstGeom>
          <a:solidFill>
            <a:srgbClr val="E8C9B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le</a:t>
            </a:r>
          </a:p>
        </p:txBody>
      </p:sp>
      <p:sp>
        <p:nvSpPr>
          <p:cNvPr id="18451" name="Oval 21"/>
          <p:cNvSpPr>
            <a:spLocks noChangeArrowheads="1"/>
          </p:cNvSpPr>
          <p:nvPr/>
        </p:nvSpPr>
        <p:spPr bwMode="auto">
          <a:xfrm>
            <a:off x="7451725" y="4221163"/>
            <a:ext cx="914400" cy="914400"/>
          </a:xfrm>
          <a:prstGeom prst="ellipse">
            <a:avLst/>
          </a:prstGeom>
          <a:solidFill>
            <a:srgbClr val="E54B0D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do</a:t>
            </a:r>
          </a:p>
        </p:txBody>
      </p:sp>
      <p:sp>
        <p:nvSpPr>
          <p:cNvPr id="18452" name="Oval 22"/>
          <p:cNvSpPr>
            <a:spLocks noChangeArrowheads="1"/>
          </p:cNvSpPr>
          <p:nvPr/>
        </p:nvSpPr>
        <p:spPr bwMode="auto">
          <a:xfrm>
            <a:off x="7596188" y="2565400"/>
            <a:ext cx="914400" cy="914400"/>
          </a:xfrm>
          <a:prstGeom prst="ellipse">
            <a:avLst/>
          </a:prstGeom>
          <a:solidFill>
            <a:srgbClr val="F0AE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lá</a:t>
            </a:r>
          </a:p>
        </p:txBody>
      </p:sp>
      <p:sp>
        <p:nvSpPr>
          <p:cNvPr id="18453" name="Line 24"/>
          <p:cNvSpPr>
            <a:spLocks noChangeShapeType="1"/>
          </p:cNvSpPr>
          <p:nvPr/>
        </p:nvSpPr>
        <p:spPr bwMode="auto">
          <a:xfrm>
            <a:off x="2051050" y="2636838"/>
            <a:ext cx="1081088" cy="10080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54" name="Line 25"/>
          <p:cNvSpPr>
            <a:spLocks noChangeShapeType="1"/>
          </p:cNvSpPr>
          <p:nvPr/>
        </p:nvSpPr>
        <p:spPr bwMode="auto">
          <a:xfrm flipV="1">
            <a:off x="3132138" y="2420938"/>
            <a:ext cx="1800225" cy="12239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55" name="Line 26"/>
          <p:cNvSpPr>
            <a:spLocks noChangeShapeType="1"/>
          </p:cNvSpPr>
          <p:nvPr/>
        </p:nvSpPr>
        <p:spPr bwMode="auto">
          <a:xfrm>
            <a:off x="2771775" y="3429000"/>
            <a:ext cx="2592388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56" name="Line 27"/>
          <p:cNvSpPr>
            <a:spLocks noChangeShapeType="1"/>
          </p:cNvSpPr>
          <p:nvPr/>
        </p:nvSpPr>
        <p:spPr bwMode="auto">
          <a:xfrm flipH="1" flipV="1">
            <a:off x="4859338" y="3357563"/>
            <a:ext cx="504825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57" name="Line 28"/>
          <p:cNvSpPr>
            <a:spLocks noChangeShapeType="1"/>
          </p:cNvSpPr>
          <p:nvPr/>
        </p:nvSpPr>
        <p:spPr bwMode="auto">
          <a:xfrm flipV="1">
            <a:off x="1187450" y="4292600"/>
            <a:ext cx="71438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58" name="Line 29"/>
          <p:cNvSpPr>
            <a:spLocks noChangeShapeType="1"/>
          </p:cNvSpPr>
          <p:nvPr/>
        </p:nvSpPr>
        <p:spPr bwMode="auto">
          <a:xfrm flipV="1">
            <a:off x="1042988" y="2781300"/>
            <a:ext cx="165735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59" name="Line 30"/>
          <p:cNvSpPr>
            <a:spLocks noChangeShapeType="1"/>
          </p:cNvSpPr>
          <p:nvPr/>
        </p:nvSpPr>
        <p:spPr bwMode="auto">
          <a:xfrm>
            <a:off x="3851275" y="4941888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60" name="Line 31"/>
          <p:cNvSpPr>
            <a:spLocks noChangeShapeType="1"/>
          </p:cNvSpPr>
          <p:nvPr/>
        </p:nvSpPr>
        <p:spPr bwMode="auto">
          <a:xfrm>
            <a:off x="4284663" y="5661025"/>
            <a:ext cx="2303462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61" name="Line 33"/>
          <p:cNvSpPr>
            <a:spLocks noChangeShapeType="1"/>
          </p:cNvSpPr>
          <p:nvPr/>
        </p:nvSpPr>
        <p:spPr bwMode="auto">
          <a:xfrm flipH="1" flipV="1">
            <a:off x="2987675" y="5084763"/>
            <a:ext cx="3671888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62" name="Line 34"/>
          <p:cNvSpPr>
            <a:spLocks noChangeShapeType="1"/>
          </p:cNvSpPr>
          <p:nvPr/>
        </p:nvSpPr>
        <p:spPr bwMode="auto">
          <a:xfrm flipH="1">
            <a:off x="5148263" y="4581525"/>
            <a:ext cx="719137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63" name="Line 35"/>
          <p:cNvSpPr>
            <a:spLocks noChangeShapeType="1"/>
          </p:cNvSpPr>
          <p:nvPr/>
        </p:nvSpPr>
        <p:spPr bwMode="auto">
          <a:xfrm flipV="1">
            <a:off x="5219700" y="3141663"/>
            <a:ext cx="2376488" cy="1511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64" name="Line 36"/>
          <p:cNvSpPr>
            <a:spLocks noChangeShapeType="1"/>
          </p:cNvSpPr>
          <p:nvPr/>
        </p:nvSpPr>
        <p:spPr bwMode="auto">
          <a:xfrm flipH="1">
            <a:off x="7451725" y="3141663"/>
            <a:ext cx="144463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65" name="Line 37"/>
          <p:cNvSpPr>
            <a:spLocks noChangeShapeType="1"/>
          </p:cNvSpPr>
          <p:nvPr/>
        </p:nvSpPr>
        <p:spPr bwMode="auto">
          <a:xfrm flipV="1">
            <a:off x="7596188" y="4868863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66" name="Line 38"/>
          <p:cNvSpPr>
            <a:spLocks noChangeShapeType="1"/>
          </p:cNvSpPr>
          <p:nvPr/>
        </p:nvSpPr>
        <p:spPr bwMode="auto">
          <a:xfrm flipH="1" flipV="1">
            <a:off x="7019925" y="2924175"/>
            <a:ext cx="865188" cy="12969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67" name="Line 39"/>
          <p:cNvSpPr>
            <a:spLocks noChangeShapeType="1"/>
          </p:cNvSpPr>
          <p:nvPr/>
        </p:nvSpPr>
        <p:spPr bwMode="auto">
          <a:xfrm flipH="1">
            <a:off x="5508625" y="3213100"/>
            <a:ext cx="1008063" cy="17287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68" name="Rectangle 40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algn="l" eaLnBrk="1" hangingPunct="1"/>
            <a:r>
              <a:rPr lang="cs-CZ" sz="2800" b="1" smtClean="0"/>
              <a:t>Veverka, letadlo, tabule, čokoláda, domeček, koleno,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Rozlož slova na slabiky a do závorky napiš počet slabik</a:t>
            </a:r>
          </a:p>
        </p:txBody>
      </p:sp>
      <p:sp>
        <p:nvSpPr>
          <p:cNvPr id="19459" name="AutoShape 7"/>
          <p:cNvSpPr>
            <a:spLocks noChangeArrowheads="1"/>
          </p:cNvSpPr>
          <p:nvPr/>
        </p:nvSpPr>
        <p:spPr bwMode="auto">
          <a:xfrm>
            <a:off x="611188" y="1989138"/>
            <a:ext cx="2376487" cy="8636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bábovka (  )</a:t>
            </a:r>
          </a:p>
        </p:txBody>
      </p:sp>
      <p:sp>
        <p:nvSpPr>
          <p:cNvPr id="19460" name="AutoShape 8"/>
          <p:cNvSpPr>
            <a:spLocks noChangeArrowheads="1"/>
          </p:cNvSpPr>
          <p:nvPr/>
        </p:nvSpPr>
        <p:spPr bwMode="auto">
          <a:xfrm>
            <a:off x="684213" y="2924175"/>
            <a:ext cx="2303462" cy="792163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konvalinka (  )</a:t>
            </a:r>
          </a:p>
        </p:txBody>
      </p:sp>
      <p:sp>
        <p:nvSpPr>
          <p:cNvPr id="19461" name="AutoShape 9"/>
          <p:cNvSpPr>
            <a:spLocks noChangeArrowheads="1"/>
          </p:cNvSpPr>
          <p:nvPr/>
        </p:nvSpPr>
        <p:spPr bwMode="auto">
          <a:xfrm>
            <a:off x="684213" y="3789363"/>
            <a:ext cx="2303462" cy="8636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petrklíč (  )</a:t>
            </a:r>
          </a:p>
        </p:txBody>
      </p:sp>
      <p:sp>
        <p:nvSpPr>
          <p:cNvPr id="19462" name="AutoShape 10"/>
          <p:cNvSpPr>
            <a:spLocks noChangeArrowheads="1"/>
          </p:cNvSpPr>
          <p:nvPr/>
        </p:nvSpPr>
        <p:spPr bwMode="auto">
          <a:xfrm>
            <a:off x="684213" y="4941888"/>
            <a:ext cx="2374900" cy="925512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nos (  )</a:t>
            </a:r>
          </a:p>
        </p:txBody>
      </p:sp>
      <p:sp>
        <p:nvSpPr>
          <p:cNvPr id="19463" name="AutoShape 11"/>
          <p:cNvSpPr>
            <a:spLocks noChangeArrowheads="1"/>
          </p:cNvSpPr>
          <p:nvPr/>
        </p:nvSpPr>
        <p:spPr bwMode="auto">
          <a:xfrm>
            <a:off x="4284663" y="1844675"/>
            <a:ext cx="2951162" cy="1008063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úhoř (  )</a:t>
            </a:r>
          </a:p>
        </p:txBody>
      </p:sp>
      <p:sp>
        <p:nvSpPr>
          <p:cNvPr id="19464" name="AutoShape 12"/>
          <p:cNvSpPr>
            <a:spLocks noChangeArrowheads="1"/>
          </p:cNvSpPr>
          <p:nvPr/>
        </p:nvSpPr>
        <p:spPr bwMode="auto">
          <a:xfrm>
            <a:off x="4284663" y="2852738"/>
            <a:ext cx="2951162" cy="935037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netopýr (  )</a:t>
            </a:r>
          </a:p>
        </p:txBody>
      </p:sp>
      <p:sp>
        <p:nvSpPr>
          <p:cNvPr id="19465" name="AutoShape 14"/>
          <p:cNvSpPr>
            <a:spLocks noChangeArrowheads="1"/>
          </p:cNvSpPr>
          <p:nvPr/>
        </p:nvSpPr>
        <p:spPr bwMode="auto">
          <a:xfrm>
            <a:off x="4284663" y="3789363"/>
            <a:ext cx="2951162" cy="936625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slimák (  )</a:t>
            </a:r>
          </a:p>
        </p:txBody>
      </p:sp>
      <p:sp>
        <p:nvSpPr>
          <p:cNvPr id="19466" name="AutoShape 15"/>
          <p:cNvSpPr>
            <a:spLocks noChangeArrowheads="1"/>
          </p:cNvSpPr>
          <p:nvPr/>
        </p:nvSpPr>
        <p:spPr bwMode="auto">
          <a:xfrm>
            <a:off x="4284663" y="4868863"/>
            <a:ext cx="2951162" cy="8636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klíč (  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</a:t>
            </a:r>
          </a:p>
        </p:txBody>
      </p:sp>
      <p:sp>
        <p:nvSpPr>
          <p:cNvPr id="20482" name="AutoShape 4"/>
          <p:cNvSpPr>
            <a:spLocks noChangeArrowheads="1"/>
          </p:cNvSpPr>
          <p:nvPr/>
        </p:nvSpPr>
        <p:spPr bwMode="auto">
          <a:xfrm>
            <a:off x="611188" y="1989138"/>
            <a:ext cx="2376487" cy="8636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 bá –bov - ka ( </a:t>
            </a:r>
            <a:r>
              <a:rPr lang="cs-CZ" sz="2400" b="1">
                <a:solidFill>
                  <a:srgbClr val="E54B0D"/>
                </a:solidFill>
              </a:rPr>
              <a:t>3</a:t>
            </a:r>
            <a:r>
              <a:rPr lang="cs-CZ" sz="2400" b="1"/>
              <a:t> )</a:t>
            </a:r>
          </a:p>
        </p:txBody>
      </p:sp>
      <p:sp>
        <p:nvSpPr>
          <p:cNvPr id="20483" name="AutoShape 5"/>
          <p:cNvSpPr>
            <a:spLocks noChangeArrowheads="1"/>
          </p:cNvSpPr>
          <p:nvPr/>
        </p:nvSpPr>
        <p:spPr bwMode="auto">
          <a:xfrm>
            <a:off x="684213" y="2924175"/>
            <a:ext cx="2303462" cy="792163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   kon-va-lin-ka (</a:t>
            </a:r>
            <a:r>
              <a:rPr lang="cs-CZ" sz="2400" b="1">
                <a:solidFill>
                  <a:srgbClr val="E54B0D"/>
                </a:solidFill>
              </a:rPr>
              <a:t>4</a:t>
            </a:r>
            <a:r>
              <a:rPr lang="cs-CZ" sz="2400" b="1"/>
              <a:t>)</a:t>
            </a:r>
          </a:p>
        </p:txBody>
      </p:sp>
      <p:sp>
        <p:nvSpPr>
          <p:cNvPr id="20484" name="AutoShape 6"/>
          <p:cNvSpPr>
            <a:spLocks noChangeArrowheads="1"/>
          </p:cNvSpPr>
          <p:nvPr/>
        </p:nvSpPr>
        <p:spPr bwMode="auto">
          <a:xfrm>
            <a:off x="684213" y="3789363"/>
            <a:ext cx="2303462" cy="8636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pe-tr-klíč ( </a:t>
            </a:r>
            <a:r>
              <a:rPr lang="cs-CZ" sz="2400" b="1">
                <a:solidFill>
                  <a:srgbClr val="E54B0D"/>
                </a:solidFill>
              </a:rPr>
              <a:t>3</a:t>
            </a:r>
            <a:r>
              <a:rPr lang="cs-CZ" sz="2400" b="1"/>
              <a:t> )</a:t>
            </a:r>
          </a:p>
        </p:txBody>
      </p:sp>
      <p:sp>
        <p:nvSpPr>
          <p:cNvPr id="20485" name="AutoShape 7"/>
          <p:cNvSpPr>
            <a:spLocks noChangeArrowheads="1"/>
          </p:cNvSpPr>
          <p:nvPr/>
        </p:nvSpPr>
        <p:spPr bwMode="auto">
          <a:xfrm>
            <a:off x="684213" y="4941888"/>
            <a:ext cx="2374900" cy="925512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nos ( </a:t>
            </a:r>
            <a:r>
              <a:rPr lang="cs-CZ" sz="2400" b="1">
                <a:solidFill>
                  <a:srgbClr val="E54B0D"/>
                </a:solidFill>
              </a:rPr>
              <a:t>1 </a:t>
            </a:r>
            <a:r>
              <a:rPr lang="cs-CZ" sz="2400" b="1"/>
              <a:t>)</a:t>
            </a:r>
          </a:p>
        </p:txBody>
      </p:sp>
      <p:sp>
        <p:nvSpPr>
          <p:cNvPr id="20486" name="AutoShape 8"/>
          <p:cNvSpPr>
            <a:spLocks noChangeArrowheads="1"/>
          </p:cNvSpPr>
          <p:nvPr/>
        </p:nvSpPr>
        <p:spPr bwMode="auto">
          <a:xfrm>
            <a:off x="4284663" y="1844675"/>
            <a:ext cx="2951162" cy="1008063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ú-hoř ( </a:t>
            </a:r>
            <a:r>
              <a:rPr lang="cs-CZ" sz="2400" b="1">
                <a:solidFill>
                  <a:srgbClr val="E54B0D"/>
                </a:solidFill>
              </a:rPr>
              <a:t>2</a:t>
            </a:r>
            <a:r>
              <a:rPr lang="cs-CZ" sz="2400" b="1"/>
              <a:t> )</a:t>
            </a:r>
          </a:p>
        </p:txBody>
      </p:sp>
      <p:sp>
        <p:nvSpPr>
          <p:cNvPr id="20487" name="AutoShape 9"/>
          <p:cNvSpPr>
            <a:spLocks noChangeArrowheads="1"/>
          </p:cNvSpPr>
          <p:nvPr/>
        </p:nvSpPr>
        <p:spPr bwMode="auto">
          <a:xfrm>
            <a:off x="4284663" y="2852738"/>
            <a:ext cx="2951162" cy="935037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ne-to-pýr ( </a:t>
            </a:r>
            <a:r>
              <a:rPr lang="cs-CZ" sz="2400" b="1">
                <a:solidFill>
                  <a:srgbClr val="E54B0D"/>
                </a:solidFill>
              </a:rPr>
              <a:t>3</a:t>
            </a:r>
            <a:r>
              <a:rPr lang="cs-CZ" sz="2400" b="1"/>
              <a:t> )</a:t>
            </a:r>
          </a:p>
        </p:txBody>
      </p:sp>
      <p:sp>
        <p:nvSpPr>
          <p:cNvPr id="20488" name="AutoShape 10"/>
          <p:cNvSpPr>
            <a:spLocks noChangeArrowheads="1"/>
          </p:cNvSpPr>
          <p:nvPr/>
        </p:nvSpPr>
        <p:spPr bwMode="auto">
          <a:xfrm>
            <a:off x="4284663" y="3789363"/>
            <a:ext cx="2951162" cy="936625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sli-mák ( </a:t>
            </a:r>
            <a:r>
              <a:rPr lang="cs-CZ" sz="2400" b="1">
                <a:solidFill>
                  <a:srgbClr val="E54B0D"/>
                </a:solidFill>
              </a:rPr>
              <a:t>2</a:t>
            </a:r>
            <a:r>
              <a:rPr lang="cs-CZ" sz="2400" b="1"/>
              <a:t> )</a:t>
            </a:r>
          </a:p>
        </p:txBody>
      </p:sp>
      <p:sp>
        <p:nvSpPr>
          <p:cNvPr id="20489" name="AutoShape 11"/>
          <p:cNvSpPr>
            <a:spLocks noChangeArrowheads="1"/>
          </p:cNvSpPr>
          <p:nvPr/>
        </p:nvSpPr>
        <p:spPr bwMode="auto">
          <a:xfrm>
            <a:off x="4284663" y="4868863"/>
            <a:ext cx="2951162" cy="86360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klíč ( </a:t>
            </a:r>
            <a:r>
              <a:rPr lang="cs-CZ" sz="2400" b="1">
                <a:solidFill>
                  <a:srgbClr val="E54B0D"/>
                </a:solidFill>
              </a:rPr>
              <a:t>1</a:t>
            </a:r>
            <a:r>
              <a:rPr lang="cs-CZ" sz="2400" b="1"/>
              <a:t> 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Rozděl věty na slova, do závorek napiš počet slov ve větě a věty přepiš.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Dívámesenatelevizi. (  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Maminkašladoobchodu. (  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Dnesnepůjduven. (  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Bílákočičkasedíuoknaapřede. (  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Urybníkasihrajíchlapci. (  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Napískovištijepěkněveselo. (  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Tatínekpíšepřáníknarozeninám. (  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Popoliskáčezajíc. (  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Díváme se na televizi. ( </a:t>
            </a:r>
            <a:r>
              <a:rPr lang="cs-CZ" smtClean="0">
                <a:solidFill>
                  <a:srgbClr val="E54B0D"/>
                </a:solidFill>
              </a:rPr>
              <a:t>4</a:t>
            </a:r>
            <a:r>
              <a:rPr lang="cs-CZ" smtClean="0"/>
              <a:t> 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Maminka šla do obchodu. ( </a:t>
            </a:r>
            <a:r>
              <a:rPr lang="cs-CZ" smtClean="0">
                <a:solidFill>
                  <a:srgbClr val="E54B0D"/>
                </a:solidFill>
              </a:rPr>
              <a:t>4</a:t>
            </a:r>
            <a:r>
              <a:rPr lang="cs-CZ" smtClean="0"/>
              <a:t> 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Dnes nepůjdu ven. ( </a:t>
            </a:r>
            <a:r>
              <a:rPr lang="cs-CZ" smtClean="0">
                <a:solidFill>
                  <a:srgbClr val="E54B0D"/>
                </a:solidFill>
              </a:rPr>
              <a:t>3</a:t>
            </a:r>
            <a:r>
              <a:rPr lang="cs-CZ" smtClean="0"/>
              <a:t> 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Bílá kočička sedí u okna a přede. ( </a:t>
            </a:r>
            <a:r>
              <a:rPr lang="cs-CZ" smtClean="0">
                <a:solidFill>
                  <a:srgbClr val="E54B0D"/>
                </a:solidFill>
              </a:rPr>
              <a:t>7</a:t>
            </a:r>
            <a:r>
              <a:rPr lang="cs-CZ" smtClean="0"/>
              <a:t> 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U rybníka si hrají chlapci. ( </a:t>
            </a:r>
            <a:r>
              <a:rPr lang="cs-CZ" smtClean="0">
                <a:solidFill>
                  <a:srgbClr val="E54B0D"/>
                </a:solidFill>
              </a:rPr>
              <a:t>5</a:t>
            </a:r>
            <a:r>
              <a:rPr lang="cs-CZ" smtClean="0"/>
              <a:t> 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Na pískovišti je pěkně veselo. ( </a:t>
            </a:r>
            <a:r>
              <a:rPr lang="cs-CZ" smtClean="0">
                <a:solidFill>
                  <a:srgbClr val="E54B0D"/>
                </a:solidFill>
              </a:rPr>
              <a:t>5</a:t>
            </a:r>
            <a:r>
              <a:rPr lang="cs-CZ" smtClean="0"/>
              <a:t> 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Tatínek píše přání k narozeninám. ( </a:t>
            </a:r>
            <a:r>
              <a:rPr lang="cs-CZ" smtClean="0">
                <a:solidFill>
                  <a:srgbClr val="E54B0D"/>
                </a:solidFill>
              </a:rPr>
              <a:t>5</a:t>
            </a:r>
            <a:r>
              <a:rPr lang="cs-CZ" smtClean="0"/>
              <a:t> 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Po poli skáče zajíc. ( </a:t>
            </a:r>
            <a:r>
              <a:rPr lang="cs-CZ" smtClean="0">
                <a:solidFill>
                  <a:srgbClr val="E54B0D"/>
                </a:solidFill>
              </a:rPr>
              <a:t>4</a:t>
            </a:r>
            <a:r>
              <a:rPr lang="cs-CZ" smtClean="0"/>
              <a:t> 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Vylušti křížovku</a:t>
            </a:r>
          </a:p>
        </p:txBody>
      </p:sp>
      <p:sp>
        <p:nvSpPr>
          <p:cNvPr id="23554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marL="533400" indent="-533400" eaLnBrk="1" hangingPunct="1">
              <a:buFontTx/>
              <a:buAutoNum type="arabicPeriod"/>
            </a:pPr>
            <a:r>
              <a:rPr lang="cs-CZ" sz="2400" b="1" smtClean="0"/>
              <a:t>mládě prasete</a:t>
            </a:r>
          </a:p>
          <a:p>
            <a:pPr marL="533400" indent="-533400" eaLnBrk="1" hangingPunct="1">
              <a:buFontTx/>
              <a:buAutoNum type="arabicPeriod"/>
            </a:pPr>
            <a:endParaRPr lang="cs-CZ" sz="2400" b="1" smtClean="0"/>
          </a:p>
          <a:p>
            <a:pPr marL="533400" indent="-533400" eaLnBrk="1" hangingPunct="1">
              <a:buFontTx/>
              <a:buNone/>
            </a:pPr>
            <a:r>
              <a:rPr lang="cs-CZ" sz="2400" b="1" smtClean="0"/>
              <a:t>2. na bazén si obleču</a:t>
            </a:r>
            <a:endParaRPr lang="cs-CZ" sz="2800" smtClean="0"/>
          </a:p>
          <a:p>
            <a:pPr marL="533400" indent="-533400" eaLnBrk="1" hangingPunct="1">
              <a:buFontTx/>
              <a:buNone/>
            </a:pPr>
            <a:r>
              <a:rPr lang="cs-CZ" sz="2400" b="1" smtClean="0"/>
              <a:t>3. ovoce</a:t>
            </a:r>
            <a:endParaRPr lang="cs-CZ" sz="2800" smtClean="0"/>
          </a:p>
          <a:p>
            <a:pPr marL="533400" indent="-533400" eaLnBrk="1" hangingPunct="1">
              <a:buFontTx/>
              <a:buNone/>
            </a:pPr>
            <a:r>
              <a:rPr lang="cs-CZ" sz="2400" b="1" smtClean="0"/>
              <a:t>4. mládě klisny</a:t>
            </a:r>
          </a:p>
          <a:p>
            <a:pPr marL="533400" indent="-533400" eaLnBrk="1" hangingPunct="1">
              <a:buFontTx/>
              <a:buNone/>
            </a:pPr>
            <a:endParaRPr lang="cs-CZ" sz="2400" b="1" smtClean="0"/>
          </a:p>
          <a:p>
            <a:pPr marL="533400" indent="-533400" eaLnBrk="1" hangingPunct="1">
              <a:buFontTx/>
              <a:buNone/>
            </a:pPr>
            <a:r>
              <a:rPr lang="cs-CZ" sz="2400" b="1" smtClean="0"/>
              <a:t>5. jehličnatý strom</a:t>
            </a:r>
          </a:p>
          <a:p>
            <a:pPr marL="533400" indent="-533400" eaLnBrk="1" hangingPunct="1">
              <a:buFontTx/>
              <a:buNone/>
            </a:pPr>
            <a:endParaRPr lang="cs-CZ" sz="2400" b="1" smtClean="0"/>
          </a:p>
          <a:p>
            <a:pPr marL="533400" indent="-533400" eaLnBrk="1" hangingPunct="1">
              <a:buFontTx/>
              <a:buNone/>
            </a:pPr>
            <a:r>
              <a:rPr lang="cs-CZ" sz="2400" b="1" smtClean="0"/>
              <a:t>6. na rýsování potřebuji</a:t>
            </a:r>
          </a:p>
          <a:p>
            <a:pPr marL="533400" indent="-533400" eaLnBrk="1" hangingPunct="1">
              <a:buFontTx/>
              <a:buNone/>
            </a:pPr>
            <a:r>
              <a:rPr lang="cs-CZ" sz="2400" b="1" smtClean="0"/>
              <a:t>7. med nám dává</a:t>
            </a:r>
          </a:p>
        </p:txBody>
      </p:sp>
      <p:graphicFrame>
        <p:nvGraphicFramePr>
          <p:cNvPr id="10639" name="Group 399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525963"/>
        </p:xfrm>
        <a:graphic>
          <a:graphicData uri="http://schemas.openxmlformats.org/drawingml/2006/table">
            <a:tbl>
              <a:tblPr/>
              <a:tblGrid>
                <a:gridCol w="366713"/>
                <a:gridCol w="368300"/>
                <a:gridCol w="366712"/>
                <a:gridCol w="366713"/>
                <a:gridCol w="366712"/>
                <a:gridCol w="368300"/>
                <a:gridCol w="366713"/>
                <a:gridCol w="366712"/>
                <a:gridCol w="366713"/>
                <a:gridCol w="368300"/>
                <a:gridCol w="366712"/>
              </a:tblGrid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marL="533400" indent="-533400" eaLnBrk="1" hangingPunct="1">
              <a:buFontTx/>
              <a:buAutoNum type="arabicPeriod"/>
            </a:pPr>
            <a:r>
              <a:rPr lang="cs-CZ" sz="2400" b="1" smtClean="0"/>
              <a:t>mládě prasete</a:t>
            </a:r>
          </a:p>
          <a:p>
            <a:pPr marL="533400" indent="-533400" eaLnBrk="1" hangingPunct="1">
              <a:buFontTx/>
              <a:buAutoNum type="arabicPeriod"/>
            </a:pPr>
            <a:endParaRPr lang="cs-CZ" sz="2400" b="1" smtClean="0"/>
          </a:p>
          <a:p>
            <a:pPr marL="533400" indent="-533400" eaLnBrk="1" hangingPunct="1">
              <a:buFontTx/>
              <a:buNone/>
            </a:pPr>
            <a:r>
              <a:rPr lang="cs-CZ" sz="2400" b="1" smtClean="0"/>
              <a:t>2. na bazén si obleču</a:t>
            </a:r>
            <a:endParaRPr lang="cs-CZ" sz="2800" smtClean="0"/>
          </a:p>
          <a:p>
            <a:pPr marL="533400" indent="-533400" eaLnBrk="1" hangingPunct="1">
              <a:buFontTx/>
              <a:buNone/>
            </a:pPr>
            <a:r>
              <a:rPr lang="cs-CZ" sz="2400" b="1" smtClean="0"/>
              <a:t>3. ovoce</a:t>
            </a:r>
            <a:endParaRPr lang="cs-CZ" sz="2800" smtClean="0"/>
          </a:p>
          <a:p>
            <a:pPr marL="533400" indent="-533400" eaLnBrk="1" hangingPunct="1">
              <a:buFontTx/>
              <a:buNone/>
            </a:pPr>
            <a:r>
              <a:rPr lang="cs-CZ" sz="2400" b="1" smtClean="0"/>
              <a:t>4. mládě klisny</a:t>
            </a:r>
          </a:p>
          <a:p>
            <a:pPr marL="533400" indent="-533400" eaLnBrk="1" hangingPunct="1">
              <a:buFontTx/>
              <a:buNone/>
            </a:pPr>
            <a:endParaRPr lang="cs-CZ" sz="2400" b="1" smtClean="0"/>
          </a:p>
          <a:p>
            <a:pPr marL="533400" indent="-533400" eaLnBrk="1" hangingPunct="1">
              <a:buFontTx/>
              <a:buNone/>
            </a:pPr>
            <a:r>
              <a:rPr lang="cs-CZ" sz="2400" b="1" smtClean="0"/>
              <a:t>5. jehličnatý strom</a:t>
            </a:r>
          </a:p>
          <a:p>
            <a:pPr marL="533400" indent="-533400" eaLnBrk="1" hangingPunct="1">
              <a:buFontTx/>
              <a:buNone/>
            </a:pPr>
            <a:endParaRPr lang="cs-CZ" sz="2400" b="1" smtClean="0"/>
          </a:p>
          <a:p>
            <a:pPr marL="533400" indent="-533400" eaLnBrk="1" hangingPunct="1">
              <a:buFontTx/>
              <a:buNone/>
            </a:pPr>
            <a:r>
              <a:rPr lang="cs-CZ" sz="2400" b="1" smtClean="0"/>
              <a:t>6. na rýsování potřebuji</a:t>
            </a:r>
          </a:p>
          <a:p>
            <a:pPr marL="533400" indent="-533400" eaLnBrk="1" hangingPunct="1">
              <a:buFontTx/>
              <a:buNone/>
            </a:pPr>
            <a:r>
              <a:rPr lang="cs-CZ" sz="2400" b="1" smtClean="0"/>
              <a:t>7. med nám dává</a:t>
            </a:r>
          </a:p>
        </p:txBody>
      </p:sp>
      <p:graphicFrame>
        <p:nvGraphicFramePr>
          <p:cNvPr id="12292" name="Group 4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525963"/>
        </p:xfrm>
        <a:graphic>
          <a:graphicData uri="http://schemas.openxmlformats.org/drawingml/2006/table">
            <a:tbl>
              <a:tblPr/>
              <a:tblGrid>
                <a:gridCol w="366713"/>
                <a:gridCol w="368300"/>
                <a:gridCol w="366712"/>
                <a:gridCol w="366713"/>
                <a:gridCol w="366712"/>
                <a:gridCol w="368300"/>
                <a:gridCol w="366713"/>
                <a:gridCol w="366712"/>
                <a:gridCol w="366713"/>
                <a:gridCol w="368300"/>
                <a:gridCol w="366712"/>
              </a:tblGrid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E54B0D"/>
                          </a:solidFill>
                          <a:effectLst/>
                          <a:latin typeface="Arial" charset="0"/>
                        </a:rPr>
                        <a:t>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E54B0D"/>
                          </a:solidFill>
                          <a:effectLst/>
                          <a:latin typeface="Arial" charset="0"/>
                        </a:rPr>
                        <a:t>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E54B0D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Ř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E54B0D"/>
                          </a:solidFill>
                          <a:effectLst/>
                          <a:latin typeface="Arial" charset="0"/>
                        </a:rPr>
                        <a:t>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E54B0D"/>
                          </a:solidFill>
                          <a:effectLst/>
                          <a:latin typeface="Arial" charset="0"/>
                        </a:rPr>
                        <a:t>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E54B0D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E54B0D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200" b="1" smtClean="0"/>
              <a:t>Citace a zdroje: vlastní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342</Words>
  <Application>Microsoft Office PowerPoint</Application>
  <PresentationFormat>On-screen Show (4:3)</PresentationFormat>
  <Paragraphs>160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Calibri</vt:lpstr>
      <vt:lpstr>Výchozí návrh</vt:lpstr>
      <vt:lpstr>Snímek 1</vt:lpstr>
      <vt:lpstr>Anotace: slabika, slovo, věta</vt:lpstr>
      <vt:lpstr>Snímek 3</vt:lpstr>
      <vt:lpstr>Spoj slabiky do slov a slova napiš</vt:lpstr>
      <vt:lpstr>Veverka, letadlo, tabule, čokoláda, domeček, koleno, </vt:lpstr>
      <vt:lpstr>Rozlož slova na slabiky a do závorky napiš počet slabik</vt:lpstr>
      <vt:lpstr>Snímek 7</vt:lpstr>
      <vt:lpstr>Rozděl věty na slova, do závorek napiš počet slov ve větě a věty přepiš.</vt:lpstr>
      <vt:lpstr>Snímek 9</vt:lpstr>
      <vt:lpstr>Vylušti křížovku</vt:lpstr>
      <vt:lpstr>Snímek 11</vt:lpstr>
      <vt:lpstr>Citace a zdroje: vlastní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8</cp:revision>
  <dcterms:created xsi:type="dcterms:W3CDTF">2013-03-24T15:52:12Z</dcterms:created>
  <dcterms:modified xsi:type="dcterms:W3CDTF">2013-05-22T15:39:09Z</dcterms:modified>
</cp:coreProperties>
</file>