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00"/>
    <a:srgbClr val="66CC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7" qsCatId="simple" csTypeId="urn:microsoft.com/office/officeart/2005/8/colors/accent1_2#7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VY_12_Český jazyk_25_Velká písmena, vlastní jména, ZŠ praktická</a:t>
          </a:r>
          <a:r>
            <a:rPr lang="cs-CZ" sz="1400" baseline="0" smtClean="0"/>
            <a:t>, </a:t>
          </a:r>
        </a:p>
        <a:p>
          <a:pPr algn="l" rtl="0"/>
          <a:r>
            <a:rPr lang="cs-CZ" sz="1400" baseline="0" smtClean="0"/>
            <a:t>4-5.r</a:t>
          </a:r>
          <a:r>
            <a:rPr lang="cs-CZ" sz="1400" baseline="0" dirty="0" smtClean="0"/>
            <a:t>. -</a:t>
          </a:r>
          <a:r>
            <a:rPr lang="cs-CZ" sz="1400" dirty="0" smtClean="0"/>
            <a:t>TEMA: Procvičování  psaní velkých písmen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Eliška Kopečná</a:t>
          </a:r>
        </a:p>
        <a:p>
          <a:pPr algn="l" rtl="0"/>
          <a:r>
            <a:rPr lang="cs-CZ" sz="1400" dirty="0" smtClean="0"/>
            <a:t>VYTVOŘENO: 25.3.2013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7E5BC0-C6AA-4955-A4DC-FD9946F525B0}" type="presOf" srcId="{D1B46980-6531-4606-95E6-44980827E919}" destId="{2BE915AB-18AA-4053-B92C-3BFC9ED204BB}" srcOrd="1" destOrd="0" presId="urn:microsoft.com/office/officeart/2005/8/layout/target3"/>
    <dgm:cxn modelId="{A56893D8-2B39-46BC-9059-C3E140D03BE9}" type="presOf" srcId="{D1B46980-6531-4606-95E6-44980827E919}" destId="{6140AFEC-043D-4C43-A2F9-D0F5331DF3A3}" srcOrd="0" destOrd="0" presId="urn:microsoft.com/office/officeart/2005/8/layout/target3"/>
    <dgm:cxn modelId="{DDD7F35E-39BA-4C43-909B-47558ACB4DE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DCC80AD4-6C12-4334-AF38-6EC9F95D35D6}" type="presOf" srcId="{4C35D32F-0EAB-4CD7-82EE-45574DC2A586}" destId="{66FE7F87-EA69-4EF8-86F8-F43548846DDB}" srcOrd="0" destOrd="0" presId="urn:microsoft.com/office/officeart/2005/8/layout/target3"/>
    <dgm:cxn modelId="{83853EEC-45B3-4957-AEEB-6B800E3770F5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EFD158-7DCB-42FB-B78C-878BD8B1A0F6}" type="presOf" srcId="{757F3AB3-0718-4624-B441-E567A8F0AB56}" destId="{333A1088-737F-45CB-B68E-254E46348037}" srcOrd="0" destOrd="0" presId="urn:microsoft.com/office/officeart/2005/8/layout/target3"/>
    <dgm:cxn modelId="{77B2C31A-AAFB-4560-AF4F-7B16F979AC6D}" type="presOf" srcId="{D1D4F407-5343-4D3F-B5B9-D407B03CAEB4}" destId="{AED2198E-93D5-4001-81B4-73124B309672}" srcOrd="1" destOrd="0" presId="urn:microsoft.com/office/officeart/2005/8/layout/target3"/>
    <dgm:cxn modelId="{538B9B6D-8D88-40A6-8E2C-877F49B54B53}" type="presOf" srcId="{B651F6E3-6281-48DB-9319-2AEAFDAE7572}" destId="{6BB5E863-4638-4E1D-BFDE-399D028AC4ED}" srcOrd="1" destOrd="0" presId="urn:microsoft.com/office/officeart/2005/8/layout/target3"/>
    <dgm:cxn modelId="{D648EA99-F677-4BCA-AE35-B786221B9D03}" type="presOf" srcId="{4C35D32F-0EAB-4CD7-82EE-45574DC2A586}" destId="{4F902384-A84A-417E-997B-6A372FB09A33}" srcOrd="1" destOrd="0" presId="urn:microsoft.com/office/officeart/2005/8/layout/target3"/>
    <dgm:cxn modelId="{B1EA9936-E7E9-4DBE-BE18-385BC074841D}" type="presParOf" srcId="{333A1088-737F-45CB-B68E-254E46348037}" destId="{F5ABB229-8D3B-4694-996A-96F23CF14429}" srcOrd="0" destOrd="0" presId="urn:microsoft.com/office/officeart/2005/8/layout/target3"/>
    <dgm:cxn modelId="{1F1F0D48-7679-49FB-88AA-7F7F33E57E7F}" type="presParOf" srcId="{333A1088-737F-45CB-B68E-254E46348037}" destId="{F41139FD-01EE-4571-8B17-4FB00FC51163}" srcOrd="1" destOrd="0" presId="urn:microsoft.com/office/officeart/2005/8/layout/target3"/>
    <dgm:cxn modelId="{05404381-D61E-402D-B2C4-800B40F9E5F2}" type="presParOf" srcId="{333A1088-737F-45CB-B68E-254E46348037}" destId="{D005CE8C-CC26-4C3E-AC11-E15060ECD759}" srcOrd="2" destOrd="0" presId="urn:microsoft.com/office/officeart/2005/8/layout/target3"/>
    <dgm:cxn modelId="{83DADA1C-594A-4E03-AF74-40926383BCC7}" type="presParOf" srcId="{333A1088-737F-45CB-B68E-254E46348037}" destId="{2C702D82-9B77-49B7-9568-BB8EB47C3372}" srcOrd="3" destOrd="0" presId="urn:microsoft.com/office/officeart/2005/8/layout/target3"/>
    <dgm:cxn modelId="{F3CE3F50-8B92-44FC-98D9-22B7D3FA2269}" type="presParOf" srcId="{333A1088-737F-45CB-B68E-254E46348037}" destId="{A52A0455-90FF-4808-ABD0-F02540D31D5A}" srcOrd="4" destOrd="0" presId="urn:microsoft.com/office/officeart/2005/8/layout/target3"/>
    <dgm:cxn modelId="{B99748A0-9D7B-43E1-BCC8-C47314F0923F}" type="presParOf" srcId="{333A1088-737F-45CB-B68E-254E46348037}" destId="{6140AFEC-043D-4C43-A2F9-D0F5331DF3A3}" srcOrd="5" destOrd="0" presId="urn:microsoft.com/office/officeart/2005/8/layout/target3"/>
    <dgm:cxn modelId="{FE34E068-D26C-443A-9BB9-26BF241A14FE}" type="presParOf" srcId="{333A1088-737F-45CB-B68E-254E46348037}" destId="{9358AC05-5D7D-4327-9F80-1AD486AEA664}" srcOrd="6" destOrd="0" presId="urn:microsoft.com/office/officeart/2005/8/layout/target3"/>
    <dgm:cxn modelId="{0FC0A9BC-B542-439B-9D58-16F3A92E21C2}" type="presParOf" srcId="{333A1088-737F-45CB-B68E-254E46348037}" destId="{313FC574-E1CD-4FB4-B054-0B805CE0447D}" srcOrd="7" destOrd="0" presId="urn:microsoft.com/office/officeart/2005/8/layout/target3"/>
    <dgm:cxn modelId="{61A5ADB3-435A-4181-A8AC-B675CFF5F3A8}" type="presParOf" srcId="{333A1088-737F-45CB-B68E-254E46348037}" destId="{619D679B-A015-4ECF-8348-D1034C574F40}" srcOrd="8" destOrd="0" presId="urn:microsoft.com/office/officeart/2005/8/layout/target3"/>
    <dgm:cxn modelId="{7D1B69F6-1895-4875-8F3B-3E545B3FD41E}" type="presParOf" srcId="{333A1088-737F-45CB-B68E-254E46348037}" destId="{E7F14C03-D67D-4A82-8887-4A41904268DD}" srcOrd="9" destOrd="0" presId="urn:microsoft.com/office/officeart/2005/8/layout/target3"/>
    <dgm:cxn modelId="{A423B557-9514-47B0-A23F-A36637FDAF64}" type="presParOf" srcId="{333A1088-737F-45CB-B68E-254E46348037}" destId="{D699FC7A-A1D1-4730-93D3-51E197A3376C}" srcOrd="10" destOrd="0" presId="urn:microsoft.com/office/officeart/2005/8/layout/target3"/>
    <dgm:cxn modelId="{92366C0B-5BFD-4D30-9F6F-38BB65C56362}" type="presParOf" srcId="{333A1088-737F-45CB-B68E-254E46348037}" destId="{66FE7F87-EA69-4EF8-86F8-F43548846DDB}" srcOrd="11" destOrd="0" presId="urn:microsoft.com/office/officeart/2005/8/layout/target3"/>
    <dgm:cxn modelId="{7615F9CE-A579-4064-B59E-5EE37B20F9D6}" type="presParOf" srcId="{333A1088-737F-45CB-B68E-254E46348037}" destId="{AED2198E-93D5-4001-81B4-73124B309672}" srcOrd="12" destOrd="0" presId="urn:microsoft.com/office/officeart/2005/8/layout/target3"/>
    <dgm:cxn modelId="{08C15F2D-4CD4-4015-9EB8-949A11896D63}" type="presParOf" srcId="{333A1088-737F-45CB-B68E-254E46348037}" destId="{2BE915AB-18AA-4053-B92C-3BFC9ED204BB}" srcOrd="13" destOrd="0" presId="urn:microsoft.com/office/officeart/2005/8/layout/target3"/>
    <dgm:cxn modelId="{5E0CA971-9ABC-4BEE-8441-2B4AD27B1330}" type="presParOf" srcId="{333A1088-737F-45CB-B68E-254E46348037}" destId="{6BB5E863-4638-4E1D-BFDE-399D028AC4ED}" srcOrd="14" destOrd="0" presId="urn:microsoft.com/office/officeart/2005/8/layout/target3"/>
    <dgm:cxn modelId="{381446B6-041A-414C-B706-1B8FD0D54B34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9284B-8F92-4975-8031-8FCD5AA70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E981B-32D1-4D57-8C85-21667F49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CAC01-B86C-4B25-8091-7B1D032760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997CCA-399C-492B-8961-CA1A9995B7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40842-E5AD-4E35-A725-8411A818F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17894D-5F17-4E5D-8D98-F49D2A2B7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3432EC-4A46-4E71-9358-ACA207AA8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F0EBE-0756-4E44-92F6-D63291994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2C5962-CD3F-4D54-994A-2CA4C3E77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485C4-4327-468C-A840-5510F6DB7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C96E8-CBA3-481C-8632-CE03C711B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FE112E4-6AE6-4670-80B9-E1A1DD2EF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velká písmena,vlastní jména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Zadané úkoly procvičí žáky ve znalostech  používání velkých písmen u  vlastních jmen a názvů.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Žáci doplňují velká písmena na začátku vlastních jmen, doplňují malá a velká písmena ve větách, opravují chyby v textu a doplňují věty vhodnými slovy.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tato aktivita je pro žáky vhodná, cvičí žáky v pozornosti, porozumění textu. Žáci jsou schopni vypracovávat úkoly samostatně, jsou však vhodné i pro skupinovou práci.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 noChangeArrowheads="1"/>
          </p:cNvSpPr>
          <p:nvPr>
            <p:ph type="body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smtClean="0"/>
              <a:t>          </a:t>
            </a:r>
            <a:r>
              <a:rPr lang="cs-CZ" b="1" smtClean="0"/>
              <a:t>Velké písmeno píšeme</a:t>
            </a:r>
            <a:r>
              <a:rPr lang="cs-CZ" sz="2400" smtClean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smtClean="0"/>
              <a:t>                   </a:t>
            </a:r>
            <a:r>
              <a:rPr lang="cs-CZ" b="1" smtClean="0"/>
              <a:t>-  na začátku věty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 smtClean="0"/>
              <a:t>              -  u vlastních jmen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 smtClean="0"/>
              <a:t>              -  u názvů měst – Nový Jičín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 smtClean="0"/>
              <a:t>                                  hor – Krkonoše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 smtClean="0"/>
              <a:t>                                   řek – Vltava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 smtClean="0"/>
              <a:t>                                   ulic - Štramberská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smtClean="0"/>
              <a:t>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správné písmeno na začátku slova</a:t>
            </a:r>
          </a:p>
        </p:txBody>
      </p:sp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684213" y="2133600"/>
            <a:ext cx="2159000" cy="574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uzana</a:t>
            </a:r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684213" y="2852738"/>
            <a:ext cx="2159000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omáš</a:t>
            </a:r>
          </a:p>
        </p:txBody>
      </p:sp>
      <p:sp>
        <p:nvSpPr>
          <p:cNvPr id="16389" name="Rectangle 6"/>
          <p:cNvSpPr>
            <a:spLocks noChangeArrowheads="1"/>
          </p:cNvSpPr>
          <p:nvPr/>
        </p:nvSpPr>
        <p:spPr bwMode="auto">
          <a:xfrm>
            <a:off x="684213" y="3716338"/>
            <a:ext cx="2159000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- ndra</a:t>
            </a:r>
          </a:p>
        </p:txBody>
      </p:sp>
      <p:sp>
        <p:nvSpPr>
          <p:cNvPr id="16390" name="Rectangle 7"/>
          <p:cNvSpPr>
            <a:spLocks noChangeArrowheads="1"/>
          </p:cNvSpPr>
          <p:nvPr/>
        </p:nvSpPr>
        <p:spPr bwMode="auto">
          <a:xfrm>
            <a:off x="684213" y="4508500"/>
            <a:ext cx="2159000" cy="6492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amila</a:t>
            </a:r>
          </a:p>
        </p:txBody>
      </p:sp>
      <p:sp>
        <p:nvSpPr>
          <p:cNvPr id="16391" name="Rectangle 8"/>
          <p:cNvSpPr>
            <a:spLocks noChangeArrowheads="1"/>
          </p:cNvSpPr>
          <p:nvPr/>
        </p:nvSpPr>
        <p:spPr bwMode="auto">
          <a:xfrm>
            <a:off x="684213" y="5300663"/>
            <a:ext cx="2159000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ěra</a:t>
            </a:r>
          </a:p>
        </p:txBody>
      </p:sp>
      <p:sp>
        <p:nvSpPr>
          <p:cNvPr id="16392" name="Rectangle 9"/>
          <p:cNvSpPr>
            <a:spLocks noChangeArrowheads="1"/>
          </p:cNvSpPr>
          <p:nvPr/>
        </p:nvSpPr>
        <p:spPr bwMode="auto">
          <a:xfrm>
            <a:off x="3132138" y="2133600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ana</a:t>
            </a:r>
          </a:p>
        </p:txBody>
      </p:sp>
      <p:sp>
        <p:nvSpPr>
          <p:cNvPr id="16393" name="Rectangle 10"/>
          <p:cNvSpPr>
            <a:spLocks noChangeArrowheads="1"/>
          </p:cNvSpPr>
          <p:nvPr/>
        </p:nvSpPr>
        <p:spPr bwMode="auto">
          <a:xfrm>
            <a:off x="3132138" y="2852738"/>
            <a:ext cx="21605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liška</a:t>
            </a:r>
          </a:p>
        </p:txBody>
      </p:sp>
      <p:sp>
        <p:nvSpPr>
          <p:cNvPr id="16394" name="Rectangle 11"/>
          <p:cNvSpPr>
            <a:spLocks noChangeArrowheads="1"/>
          </p:cNvSpPr>
          <p:nvPr/>
        </p:nvSpPr>
        <p:spPr bwMode="auto">
          <a:xfrm>
            <a:off x="3132138" y="3644900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onza</a:t>
            </a:r>
          </a:p>
        </p:txBody>
      </p:sp>
      <p:sp>
        <p:nvSpPr>
          <p:cNvPr id="16395" name="Rectangle 12"/>
          <p:cNvSpPr>
            <a:spLocks noChangeArrowheads="1"/>
          </p:cNvSpPr>
          <p:nvPr/>
        </p:nvSpPr>
        <p:spPr bwMode="auto">
          <a:xfrm>
            <a:off x="3132138" y="4437063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indra</a:t>
            </a:r>
          </a:p>
        </p:txBody>
      </p:sp>
      <p:sp>
        <p:nvSpPr>
          <p:cNvPr id="16396" name="Rectangle 13"/>
          <p:cNvSpPr>
            <a:spLocks noChangeArrowheads="1"/>
          </p:cNvSpPr>
          <p:nvPr/>
        </p:nvSpPr>
        <p:spPr bwMode="auto">
          <a:xfrm>
            <a:off x="3132138" y="5229225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ětka</a:t>
            </a:r>
          </a:p>
        </p:txBody>
      </p:sp>
      <p:sp>
        <p:nvSpPr>
          <p:cNvPr id="16397" name="Rectangle 14"/>
          <p:cNvSpPr>
            <a:spLocks noChangeArrowheads="1"/>
          </p:cNvSpPr>
          <p:nvPr/>
        </p:nvSpPr>
        <p:spPr bwMode="auto">
          <a:xfrm>
            <a:off x="5651500" y="2133600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an</a:t>
            </a:r>
          </a:p>
        </p:txBody>
      </p:sp>
      <p:sp>
        <p:nvSpPr>
          <p:cNvPr id="16398" name="Rectangle 15"/>
          <p:cNvSpPr>
            <a:spLocks noChangeArrowheads="1"/>
          </p:cNvSpPr>
          <p:nvPr/>
        </p:nvSpPr>
        <p:spPr bwMode="auto">
          <a:xfrm>
            <a:off x="5651500" y="2852738"/>
            <a:ext cx="2449513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ilip</a:t>
            </a:r>
          </a:p>
        </p:txBody>
      </p:sp>
      <p:sp>
        <p:nvSpPr>
          <p:cNvPr id="16399" name="Rectangle 16"/>
          <p:cNvSpPr>
            <a:spLocks noChangeArrowheads="1"/>
          </p:cNvSpPr>
          <p:nvPr/>
        </p:nvSpPr>
        <p:spPr bwMode="auto">
          <a:xfrm>
            <a:off x="5651500" y="3644900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enis</a:t>
            </a:r>
          </a:p>
        </p:txBody>
      </p:sp>
      <p:sp>
        <p:nvSpPr>
          <p:cNvPr id="16400" name="Rectangle 17"/>
          <p:cNvSpPr>
            <a:spLocks noChangeArrowheads="1"/>
          </p:cNvSpPr>
          <p:nvPr/>
        </p:nvSpPr>
        <p:spPr bwMode="auto">
          <a:xfrm>
            <a:off x="5651500" y="4437063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lena</a:t>
            </a:r>
          </a:p>
        </p:txBody>
      </p:sp>
      <p:sp>
        <p:nvSpPr>
          <p:cNvPr id="16401" name="Rectangle 18"/>
          <p:cNvSpPr>
            <a:spLocks noChangeArrowheads="1"/>
          </p:cNvSpPr>
          <p:nvPr/>
        </p:nvSpPr>
        <p:spPr bwMode="auto">
          <a:xfrm>
            <a:off x="5651500" y="5157788"/>
            <a:ext cx="2449513" cy="7191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arbora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684213" y="2133600"/>
            <a:ext cx="2159000" cy="574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Z</a:t>
            </a:r>
            <a:r>
              <a:rPr lang="cs-CZ" sz="2400" b="1"/>
              <a:t>uzana</a:t>
            </a:r>
          </a:p>
        </p:txBody>
      </p:sp>
      <p:sp>
        <p:nvSpPr>
          <p:cNvPr id="17411" name="Rectangle 5"/>
          <p:cNvSpPr>
            <a:spLocks noChangeArrowheads="1"/>
          </p:cNvSpPr>
          <p:nvPr/>
        </p:nvSpPr>
        <p:spPr bwMode="auto">
          <a:xfrm>
            <a:off x="684213" y="2852738"/>
            <a:ext cx="2159000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T</a:t>
            </a:r>
            <a:r>
              <a:rPr lang="cs-CZ" sz="2400" b="1"/>
              <a:t>omáš</a:t>
            </a:r>
          </a:p>
        </p:txBody>
      </p:sp>
      <p:sp>
        <p:nvSpPr>
          <p:cNvPr id="17412" name="Rectangle 6"/>
          <p:cNvSpPr>
            <a:spLocks noChangeArrowheads="1"/>
          </p:cNvSpPr>
          <p:nvPr/>
        </p:nvSpPr>
        <p:spPr bwMode="auto">
          <a:xfrm>
            <a:off x="684213" y="3716338"/>
            <a:ext cx="2159000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0000"/>
                </a:solidFill>
              </a:rPr>
              <a:t>O</a:t>
            </a:r>
            <a:r>
              <a:rPr lang="cs-CZ" sz="2000" b="1"/>
              <a:t>ndra</a:t>
            </a:r>
          </a:p>
        </p:txBody>
      </p:sp>
      <p:sp>
        <p:nvSpPr>
          <p:cNvPr id="17413" name="Rectangle 7"/>
          <p:cNvSpPr>
            <a:spLocks noChangeArrowheads="1"/>
          </p:cNvSpPr>
          <p:nvPr/>
        </p:nvSpPr>
        <p:spPr bwMode="auto">
          <a:xfrm>
            <a:off x="684213" y="4508500"/>
            <a:ext cx="2159000" cy="6492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K</a:t>
            </a:r>
            <a:r>
              <a:rPr lang="cs-CZ" sz="2400" b="1"/>
              <a:t>amila</a:t>
            </a:r>
          </a:p>
        </p:txBody>
      </p:sp>
      <p:sp>
        <p:nvSpPr>
          <p:cNvPr id="17414" name="Rectangle 8"/>
          <p:cNvSpPr>
            <a:spLocks noChangeArrowheads="1"/>
          </p:cNvSpPr>
          <p:nvPr/>
        </p:nvSpPr>
        <p:spPr bwMode="auto">
          <a:xfrm>
            <a:off x="684213" y="5300663"/>
            <a:ext cx="2159000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V</a:t>
            </a:r>
            <a:r>
              <a:rPr lang="cs-CZ" sz="2400" b="1"/>
              <a:t>ěra</a:t>
            </a:r>
          </a:p>
        </p:txBody>
      </p:sp>
      <p:sp>
        <p:nvSpPr>
          <p:cNvPr id="17415" name="Rectangle 9"/>
          <p:cNvSpPr>
            <a:spLocks noChangeArrowheads="1"/>
          </p:cNvSpPr>
          <p:nvPr/>
        </p:nvSpPr>
        <p:spPr bwMode="auto">
          <a:xfrm>
            <a:off x="3132138" y="2133600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J</a:t>
            </a:r>
            <a:r>
              <a:rPr lang="cs-CZ" sz="2400" b="1"/>
              <a:t>ana</a:t>
            </a:r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3132138" y="2852738"/>
            <a:ext cx="21605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E</a:t>
            </a:r>
            <a:r>
              <a:rPr lang="cs-CZ" sz="2400" b="1"/>
              <a:t>liška</a:t>
            </a:r>
          </a:p>
        </p:txBody>
      </p:sp>
      <p:sp>
        <p:nvSpPr>
          <p:cNvPr id="17417" name="Rectangle 11"/>
          <p:cNvSpPr>
            <a:spLocks noChangeArrowheads="1"/>
          </p:cNvSpPr>
          <p:nvPr/>
        </p:nvSpPr>
        <p:spPr bwMode="auto">
          <a:xfrm>
            <a:off x="3132138" y="3644900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H</a:t>
            </a:r>
            <a:r>
              <a:rPr lang="cs-CZ" sz="2400" b="1"/>
              <a:t>onza</a:t>
            </a:r>
          </a:p>
        </p:txBody>
      </p:sp>
      <p:sp>
        <p:nvSpPr>
          <p:cNvPr id="17418" name="Rectangle 12"/>
          <p:cNvSpPr>
            <a:spLocks noChangeArrowheads="1"/>
          </p:cNvSpPr>
          <p:nvPr/>
        </p:nvSpPr>
        <p:spPr bwMode="auto">
          <a:xfrm>
            <a:off x="3132138" y="4437063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J</a:t>
            </a:r>
            <a:r>
              <a:rPr lang="cs-CZ" sz="2400" b="1"/>
              <a:t>indra</a:t>
            </a:r>
          </a:p>
        </p:txBody>
      </p:sp>
      <p:sp>
        <p:nvSpPr>
          <p:cNvPr id="17419" name="Rectangle 13"/>
          <p:cNvSpPr>
            <a:spLocks noChangeArrowheads="1"/>
          </p:cNvSpPr>
          <p:nvPr/>
        </p:nvSpPr>
        <p:spPr bwMode="auto">
          <a:xfrm>
            <a:off x="3132138" y="5229225"/>
            <a:ext cx="2160587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B</a:t>
            </a:r>
            <a:r>
              <a:rPr lang="cs-CZ" sz="2400" b="1"/>
              <a:t>ětka</a:t>
            </a:r>
          </a:p>
        </p:txBody>
      </p:sp>
      <p:sp>
        <p:nvSpPr>
          <p:cNvPr id="17420" name="Rectangle 14"/>
          <p:cNvSpPr>
            <a:spLocks noChangeArrowheads="1"/>
          </p:cNvSpPr>
          <p:nvPr/>
        </p:nvSpPr>
        <p:spPr bwMode="auto">
          <a:xfrm>
            <a:off x="5651500" y="2133600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J</a:t>
            </a:r>
            <a:r>
              <a:rPr lang="cs-CZ" sz="2400" b="1"/>
              <a:t>an</a:t>
            </a:r>
          </a:p>
        </p:txBody>
      </p:sp>
      <p:sp>
        <p:nvSpPr>
          <p:cNvPr id="17421" name="Rectangle 15"/>
          <p:cNvSpPr>
            <a:spLocks noChangeArrowheads="1"/>
          </p:cNvSpPr>
          <p:nvPr/>
        </p:nvSpPr>
        <p:spPr bwMode="auto">
          <a:xfrm>
            <a:off x="5651500" y="2852738"/>
            <a:ext cx="2449513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F</a:t>
            </a:r>
            <a:r>
              <a:rPr lang="cs-CZ" sz="2400" b="1"/>
              <a:t>ilip</a:t>
            </a:r>
          </a:p>
        </p:txBody>
      </p:sp>
      <p:sp>
        <p:nvSpPr>
          <p:cNvPr id="17422" name="Rectangle 16"/>
          <p:cNvSpPr>
            <a:spLocks noChangeArrowheads="1"/>
          </p:cNvSpPr>
          <p:nvPr/>
        </p:nvSpPr>
        <p:spPr bwMode="auto">
          <a:xfrm>
            <a:off x="5651500" y="3644900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D</a:t>
            </a:r>
            <a:r>
              <a:rPr lang="cs-CZ" sz="2400" b="1"/>
              <a:t>enis</a:t>
            </a:r>
          </a:p>
        </p:txBody>
      </p:sp>
      <p:sp>
        <p:nvSpPr>
          <p:cNvPr id="17423" name="Rectangle 17"/>
          <p:cNvSpPr>
            <a:spLocks noChangeArrowheads="1"/>
          </p:cNvSpPr>
          <p:nvPr/>
        </p:nvSpPr>
        <p:spPr bwMode="auto">
          <a:xfrm>
            <a:off x="5651500" y="4437063"/>
            <a:ext cx="2449513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A</a:t>
            </a:r>
            <a:r>
              <a:rPr lang="cs-CZ" sz="2400" b="1"/>
              <a:t>lena</a:t>
            </a:r>
          </a:p>
        </p:txBody>
      </p:sp>
      <p:sp>
        <p:nvSpPr>
          <p:cNvPr id="17424" name="Rectangle 18"/>
          <p:cNvSpPr>
            <a:spLocks noChangeArrowheads="1"/>
          </p:cNvSpPr>
          <p:nvPr/>
        </p:nvSpPr>
        <p:spPr bwMode="auto">
          <a:xfrm>
            <a:off x="5651500" y="5157788"/>
            <a:ext cx="2449513" cy="7191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0000"/>
                </a:solidFill>
              </a:rPr>
              <a:t>B</a:t>
            </a:r>
            <a:r>
              <a:rPr lang="cs-CZ" sz="2400" b="1"/>
              <a:t>arbora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malá a velká písmena ve větách.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rincezna –ampeliška navštívila –rad.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-aminka mi říká –uzanko.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-očka –icka má ráda –líčko.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-yli jsme na návštěvě u –ety –ožky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v –lomouci. V –rkonoších a –eseníkách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se dobře lyžuje. -abička –lenka bydlí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v –raze. –estra –áša byla na výletě v –rně.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-aminka upekla –onzovy buchty.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P</a:t>
            </a:r>
            <a:r>
              <a:rPr lang="cs-CZ" sz="2800" b="1" smtClean="0"/>
              <a:t>rincezna </a:t>
            </a:r>
            <a:r>
              <a:rPr lang="cs-CZ" sz="2800" b="1" smtClean="0">
                <a:solidFill>
                  <a:srgbClr val="FF0000"/>
                </a:solidFill>
              </a:rPr>
              <a:t>P</a:t>
            </a:r>
            <a:r>
              <a:rPr lang="cs-CZ" sz="2800" b="1" smtClean="0"/>
              <a:t>ampeliška navštívila </a:t>
            </a:r>
            <a:r>
              <a:rPr lang="cs-CZ" sz="2800" b="1" smtClean="0">
                <a:solidFill>
                  <a:srgbClr val="FF0000"/>
                </a:solidFill>
              </a:rPr>
              <a:t>h</a:t>
            </a:r>
            <a:r>
              <a:rPr lang="cs-CZ" sz="2800" b="1" smtClean="0"/>
              <a:t>rad.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M</a:t>
            </a:r>
            <a:r>
              <a:rPr lang="cs-CZ" sz="2800" b="1" smtClean="0"/>
              <a:t>aminka mi říká </a:t>
            </a:r>
            <a:r>
              <a:rPr lang="cs-CZ" sz="2800" b="1" smtClean="0">
                <a:solidFill>
                  <a:srgbClr val="FF0000"/>
                </a:solidFill>
              </a:rPr>
              <a:t>Z</a:t>
            </a:r>
            <a:r>
              <a:rPr lang="cs-CZ" sz="2800" b="1" smtClean="0"/>
              <a:t>uzanko.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K</a:t>
            </a:r>
            <a:r>
              <a:rPr lang="cs-CZ" sz="2800" b="1" smtClean="0"/>
              <a:t>očka </a:t>
            </a:r>
            <a:r>
              <a:rPr lang="cs-CZ" sz="2800" b="1" smtClean="0">
                <a:solidFill>
                  <a:srgbClr val="FF0000"/>
                </a:solidFill>
              </a:rPr>
              <a:t>M</a:t>
            </a:r>
            <a:r>
              <a:rPr lang="cs-CZ" sz="2800" b="1" smtClean="0"/>
              <a:t>icka má ráda </a:t>
            </a:r>
            <a:r>
              <a:rPr lang="cs-CZ" sz="2800" b="1" smtClean="0">
                <a:solidFill>
                  <a:srgbClr val="FF0000"/>
                </a:solidFill>
              </a:rPr>
              <a:t>m</a:t>
            </a:r>
            <a:r>
              <a:rPr lang="cs-CZ" sz="2800" b="1" smtClean="0"/>
              <a:t>líčko.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B</a:t>
            </a:r>
            <a:r>
              <a:rPr lang="cs-CZ" sz="2800" b="1" smtClean="0"/>
              <a:t>yli jsme na návštěvě u </a:t>
            </a:r>
            <a:r>
              <a:rPr lang="cs-CZ" sz="2800" b="1" smtClean="0">
                <a:solidFill>
                  <a:srgbClr val="FF0000"/>
                </a:solidFill>
              </a:rPr>
              <a:t>t</a:t>
            </a:r>
            <a:r>
              <a:rPr lang="cs-CZ" sz="2800" b="1" smtClean="0"/>
              <a:t>ety </a:t>
            </a:r>
            <a:r>
              <a:rPr lang="cs-CZ" sz="2800" b="1" smtClean="0">
                <a:solidFill>
                  <a:srgbClr val="FF0000"/>
                </a:solidFill>
              </a:rPr>
              <a:t>B</a:t>
            </a:r>
            <a:r>
              <a:rPr lang="cs-CZ" sz="2800" b="1" smtClean="0"/>
              <a:t>ožky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 </a:t>
            </a:r>
            <a:r>
              <a:rPr lang="cs-CZ" sz="2800" b="1" smtClean="0">
                <a:solidFill>
                  <a:srgbClr val="FF0000"/>
                </a:solidFill>
              </a:rPr>
              <a:t>O</a:t>
            </a:r>
            <a:r>
              <a:rPr lang="cs-CZ" sz="2800" b="1" smtClean="0"/>
              <a:t>lomouci. V </a:t>
            </a:r>
            <a:r>
              <a:rPr lang="cs-CZ" sz="2800" b="1" smtClean="0">
                <a:solidFill>
                  <a:srgbClr val="FF0000"/>
                </a:solidFill>
              </a:rPr>
              <a:t>K</a:t>
            </a:r>
            <a:r>
              <a:rPr lang="cs-CZ" sz="2800" b="1" smtClean="0"/>
              <a:t>rkonoších a </a:t>
            </a:r>
            <a:r>
              <a:rPr lang="cs-CZ" sz="2800" b="1" smtClean="0">
                <a:solidFill>
                  <a:srgbClr val="FF0000"/>
                </a:solidFill>
              </a:rPr>
              <a:t>J</a:t>
            </a:r>
            <a:r>
              <a:rPr lang="cs-CZ" sz="2800" b="1" smtClean="0"/>
              <a:t>eseníkách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se dobře lyžuje. </a:t>
            </a:r>
            <a:r>
              <a:rPr lang="cs-CZ" sz="2800" b="1" smtClean="0">
                <a:solidFill>
                  <a:srgbClr val="FF0000"/>
                </a:solidFill>
              </a:rPr>
              <a:t>B</a:t>
            </a:r>
            <a:r>
              <a:rPr lang="cs-CZ" sz="2800" b="1" smtClean="0"/>
              <a:t>abička </a:t>
            </a:r>
            <a:r>
              <a:rPr lang="cs-CZ" sz="2800" b="1" smtClean="0">
                <a:solidFill>
                  <a:srgbClr val="FF0000"/>
                </a:solidFill>
              </a:rPr>
              <a:t>A</a:t>
            </a:r>
            <a:r>
              <a:rPr lang="cs-CZ" sz="2800" b="1" smtClean="0"/>
              <a:t>lenka bydlí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 </a:t>
            </a:r>
            <a:r>
              <a:rPr lang="cs-CZ" sz="2800" b="1" smtClean="0">
                <a:solidFill>
                  <a:srgbClr val="FF0000"/>
                </a:solidFill>
              </a:rPr>
              <a:t>P</a:t>
            </a:r>
            <a:r>
              <a:rPr lang="cs-CZ" sz="2800" b="1" smtClean="0"/>
              <a:t>raze. </a:t>
            </a:r>
            <a:r>
              <a:rPr lang="cs-CZ" sz="2800" b="1" smtClean="0">
                <a:solidFill>
                  <a:srgbClr val="FF0000"/>
                </a:solidFill>
              </a:rPr>
              <a:t>S</a:t>
            </a:r>
            <a:r>
              <a:rPr lang="cs-CZ" sz="2800" b="1" smtClean="0"/>
              <a:t>estra </a:t>
            </a:r>
            <a:r>
              <a:rPr lang="cs-CZ" sz="2800" b="1" smtClean="0">
                <a:solidFill>
                  <a:srgbClr val="FF0000"/>
                </a:solidFill>
              </a:rPr>
              <a:t>D</a:t>
            </a:r>
            <a:r>
              <a:rPr lang="cs-CZ" sz="2800" b="1" smtClean="0"/>
              <a:t>áša byla na výletě v </a:t>
            </a:r>
            <a:r>
              <a:rPr lang="cs-CZ" sz="2800" b="1" smtClean="0">
                <a:solidFill>
                  <a:srgbClr val="FF0000"/>
                </a:solidFill>
              </a:rPr>
              <a:t>B</a:t>
            </a:r>
            <a:r>
              <a:rPr lang="cs-CZ" sz="2800" b="1" smtClean="0"/>
              <a:t>rně.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M</a:t>
            </a:r>
            <a:r>
              <a:rPr lang="cs-CZ" sz="2800" b="1" smtClean="0"/>
              <a:t>aminka upekla </a:t>
            </a:r>
            <a:r>
              <a:rPr lang="cs-CZ" sz="2800" b="1" smtClean="0">
                <a:solidFill>
                  <a:srgbClr val="FF0000"/>
                </a:solidFill>
              </a:rPr>
              <a:t>H</a:t>
            </a:r>
            <a:r>
              <a:rPr lang="cs-CZ" sz="2800" b="1" smtClean="0"/>
              <a:t>onzovy buchty.</a:t>
            </a:r>
          </a:p>
          <a:p>
            <a:pPr eaLnBrk="1" hangingPunct="1">
              <a:buFontTx/>
              <a:buChar char="-"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Oprav chyby ve větách, chyby spočítej a věty napiš.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vítek má nový míč.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moje Sestra eva je ještě malá.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přišel můj Kamarád jirka.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na pískovišti jsme potkali hanu a zuzku.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petr i jan jsou z kopřivnice.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u sousedů mají nového Psa.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jmenuje se alík.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kočičce jsme dali jméno micka.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V</a:t>
            </a:r>
            <a:r>
              <a:rPr lang="cs-CZ" b="1" smtClean="0"/>
              <a:t>ítek má nový míč.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M</a:t>
            </a:r>
            <a:r>
              <a:rPr lang="cs-CZ" b="1" smtClean="0"/>
              <a:t>oje </a:t>
            </a:r>
            <a:r>
              <a:rPr lang="cs-CZ" b="1" smtClean="0">
                <a:solidFill>
                  <a:srgbClr val="FF0000"/>
                </a:solidFill>
              </a:rPr>
              <a:t>s</a:t>
            </a:r>
            <a:r>
              <a:rPr lang="cs-CZ" b="1" smtClean="0"/>
              <a:t>estra </a:t>
            </a:r>
            <a:r>
              <a:rPr lang="cs-CZ" b="1" smtClean="0">
                <a:solidFill>
                  <a:srgbClr val="FF0000"/>
                </a:solidFill>
              </a:rPr>
              <a:t>E</a:t>
            </a:r>
            <a:r>
              <a:rPr lang="cs-CZ" b="1" smtClean="0"/>
              <a:t>va je ještě malá.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P</a:t>
            </a:r>
            <a:r>
              <a:rPr lang="cs-CZ" b="1" smtClean="0"/>
              <a:t>řišel můj </a:t>
            </a:r>
            <a:r>
              <a:rPr lang="cs-CZ" b="1" smtClean="0">
                <a:solidFill>
                  <a:srgbClr val="FF0000"/>
                </a:solidFill>
              </a:rPr>
              <a:t>k</a:t>
            </a:r>
            <a:r>
              <a:rPr lang="cs-CZ" b="1" smtClean="0"/>
              <a:t>amarád </a:t>
            </a:r>
            <a:r>
              <a:rPr lang="cs-CZ" b="1" smtClean="0">
                <a:solidFill>
                  <a:srgbClr val="FF0000"/>
                </a:solidFill>
              </a:rPr>
              <a:t>J</a:t>
            </a:r>
            <a:r>
              <a:rPr lang="cs-CZ" b="1" smtClean="0"/>
              <a:t>irka.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N</a:t>
            </a:r>
            <a:r>
              <a:rPr lang="cs-CZ" b="1" smtClean="0"/>
              <a:t>a pískovišti jsme potkali </a:t>
            </a:r>
            <a:r>
              <a:rPr lang="cs-CZ" b="1" smtClean="0">
                <a:solidFill>
                  <a:srgbClr val="FF0000"/>
                </a:solidFill>
              </a:rPr>
              <a:t>H</a:t>
            </a:r>
            <a:r>
              <a:rPr lang="cs-CZ" b="1" smtClean="0"/>
              <a:t>anu a </a:t>
            </a:r>
            <a:r>
              <a:rPr lang="cs-CZ" b="1" smtClean="0">
                <a:solidFill>
                  <a:srgbClr val="FF0000"/>
                </a:solidFill>
              </a:rPr>
              <a:t>Z</a:t>
            </a:r>
            <a:r>
              <a:rPr lang="cs-CZ" b="1" smtClean="0"/>
              <a:t>uzku.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P</a:t>
            </a:r>
            <a:r>
              <a:rPr lang="cs-CZ" b="1" smtClean="0"/>
              <a:t>etr i </a:t>
            </a:r>
            <a:r>
              <a:rPr lang="cs-CZ" b="1" smtClean="0">
                <a:solidFill>
                  <a:srgbClr val="FF0000"/>
                </a:solidFill>
              </a:rPr>
              <a:t>J</a:t>
            </a:r>
            <a:r>
              <a:rPr lang="cs-CZ" b="1" smtClean="0"/>
              <a:t>an jsou z </a:t>
            </a:r>
            <a:r>
              <a:rPr lang="cs-CZ" b="1" smtClean="0">
                <a:solidFill>
                  <a:srgbClr val="FF0000"/>
                </a:solidFill>
              </a:rPr>
              <a:t>K</a:t>
            </a:r>
            <a:r>
              <a:rPr lang="cs-CZ" b="1" smtClean="0"/>
              <a:t>opřivnice.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 sousedů mají nového </a:t>
            </a:r>
            <a:r>
              <a:rPr lang="cs-CZ" b="1" smtClean="0">
                <a:solidFill>
                  <a:srgbClr val="FF0000"/>
                </a:solidFill>
              </a:rPr>
              <a:t>p</a:t>
            </a:r>
            <a:r>
              <a:rPr lang="cs-CZ" b="1" smtClean="0"/>
              <a:t>sa.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J</a:t>
            </a:r>
            <a:r>
              <a:rPr lang="cs-CZ" b="1" smtClean="0"/>
              <a:t>menuje se </a:t>
            </a:r>
            <a:r>
              <a:rPr lang="cs-CZ" b="1" smtClean="0">
                <a:solidFill>
                  <a:srgbClr val="FF0000"/>
                </a:solidFill>
              </a:rPr>
              <a:t>A</a:t>
            </a:r>
            <a:r>
              <a:rPr lang="cs-CZ" b="1" smtClean="0"/>
              <a:t>lík.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K</a:t>
            </a:r>
            <a:r>
              <a:rPr lang="cs-CZ" b="1" smtClean="0"/>
              <a:t>očičce jsme dali jméno </a:t>
            </a:r>
            <a:r>
              <a:rPr lang="cs-CZ" b="1" smtClean="0">
                <a:solidFill>
                  <a:srgbClr val="FF0000"/>
                </a:solidFill>
              </a:rPr>
              <a:t>M</a:t>
            </a:r>
            <a:r>
              <a:rPr lang="cs-CZ" b="1" smtClean="0"/>
              <a:t>icka. </a:t>
            </a:r>
            <a:r>
              <a:rPr lang="cs-CZ" b="1" smtClean="0">
                <a:solidFill>
                  <a:srgbClr val="FF0000"/>
                </a:solidFill>
              </a:rPr>
              <a:t>(19 chyb)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Věty doplň vhodnými slovy a barevně vyznač vlastní jména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smtClean="0"/>
              <a:t>Eva a Jan jeli na ……</a:t>
            </a:r>
          </a:p>
          <a:p>
            <a:pPr eaLnBrk="1" hangingPunct="1">
              <a:buFontTx/>
              <a:buNone/>
            </a:pPr>
            <a:r>
              <a:rPr lang="cs-CZ" b="1" smtClean="0"/>
              <a:t>Náš pes Brok má…….</a:t>
            </a:r>
          </a:p>
          <a:p>
            <a:pPr eaLnBrk="1" hangingPunct="1">
              <a:buFontTx/>
              <a:buNone/>
            </a:pPr>
            <a:r>
              <a:rPr lang="cs-CZ" b="1" smtClean="0"/>
              <a:t>Ivana je moje…….</a:t>
            </a:r>
          </a:p>
          <a:p>
            <a:pPr eaLnBrk="1" hangingPunct="1">
              <a:buFontTx/>
              <a:buNone/>
            </a:pPr>
            <a:r>
              <a:rPr lang="cs-CZ" b="1" smtClean="0"/>
              <a:t>Bajaja byl ……</a:t>
            </a:r>
          </a:p>
          <a:p>
            <a:pPr eaLnBrk="1" hangingPunct="1">
              <a:buFontTx/>
              <a:buNone/>
            </a:pPr>
            <a:r>
              <a:rPr lang="cs-CZ" b="1" smtClean="0"/>
              <a:t>Veverka Mája louská…</a:t>
            </a:r>
          </a:p>
          <a:p>
            <a:pPr eaLnBrk="1" hangingPunct="1">
              <a:buFontTx/>
              <a:buNone/>
            </a:pPr>
            <a:r>
              <a:rPr lang="cs-CZ" b="1" smtClean="0"/>
              <a:t>Mám ráda pohádku…..</a:t>
            </a:r>
          </a:p>
          <a:p>
            <a:pPr eaLnBrk="1" hangingPunct="1">
              <a:buFontTx/>
              <a:buNone/>
            </a:pPr>
            <a:r>
              <a:rPr lang="cs-CZ" b="1" smtClean="0"/>
              <a:t>Alík je náš…….</a:t>
            </a:r>
          </a:p>
          <a:p>
            <a:pPr eaLnBrk="1" hangingPunct="1">
              <a:buFontTx/>
              <a:buNone/>
            </a:pPr>
            <a:r>
              <a:rPr lang="cs-CZ" b="1" smtClean="0"/>
              <a:t>Náš David má rád…….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2531" name="Rectangle 5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b="1" smtClean="0"/>
              <a:t>sestra</a:t>
            </a:r>
          </a:p>
          <a:p>
            <a:pPr eaLnBrk="1" hangingPunct="1"/>
            <a:r>
              <a:rPr lang="cs-CZ" b="1" smtClean="0"/>
              <a:t>princ</a:t>
            </a:r>
          </a:p>
          <a:p>
            <a:pPr eaLnBrk="1" hangingPunct="1"/>
            <a:r>
              <a:rPr lang="cs-CZ" b="1" smtClean="0"/>
              <a:t>oříšky</a:t>
            </a:r>
          </a:p>
          <a:p>
            <a:pPr eaLnBrk="1" hangingPunct="1"/>
            <a:r>
              <a:rPr lang="cs-CZ" b="1" smtClean="0"/>
              <a:t>Zlatovláska</a:t>
            </a:r>
          </a:p>
          <a:p>
            <a:pPr eaLnBrk="1" hangingPunct="1"/>
            <a:r>
              <a:rPr lang="cs-CZ" b="1" smtClean="0"/>
              <a:t>pes</a:t>
            </a:r>
          </a:p>
          <a:p>
            <a:pPr eaLnBrk="1" hangingPunct="1"/>
            <a:r>
              <a:rPr lang="cs-CZ" b="1" smtClean="0"/>
              <a:t>čokoládu</a:t>
            </a:r>
          </a:p>
          <a:p>
            <a:pPr eaLnBrk="1" hangingPunct="1"/>
            <a:r>
              <a:rPr lang="cs-CZ" b="1" smtClean="0"/>
              <a:t>narozeniny</a:t>
            </a:r>
          </a:p>
          <a:p>
            <a:pPr eaLnBrk="1" hangingPunct="1"/>
            <a:r>
              <a:rPr lang="cs-CZ" b="1" smtClean="0"/>
              <a:t>výlet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628775"/>
            <a:ext cx="4038600" cy="4525963"/>
          </a:xfrm>
          <a:solidFill>
            <a:schemeClr val="bg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>
                <a:solidFill>
                  <a:srgbClr val="FF0000"/>
                </a:solidFill>
              </a:rPr>
              <a:t>Eva</a:t>
            </a:r>
            <a:r>
              <a:rPr lang="cs-CZ" b="1" smtClean="0">
                <a:solidFill>
                  <a:srgbClr val="FF0000"/>
                </a:solidFill>
              </a:rPr>
              <a:t> a </a:t>
            </a:r>
            <a:r>
              <a:rPr lang="cs-CZ" b="1" u="sng" smtClean="0">
                <a:solidFill>
                  <a:srgbClr val="FF0000"/>
                </a:solidFill>
              </a:rPr>
              <a:t>Jan</a:t>
            </a:r>
            <a:r>
              <a:rPr lang="cs-CZ" b="1" smtClean="0">
                <a:solidFill>
                  <a:srgbClr val="FF0000"/>
                </a:solidFill>
              </a:rPr>
              <a:t> jeli na ……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chemeClr val="accent2"/>
                </a:solidFill>
              </a:rPr>
              <a:t>Náš pes </a:t>
            </a:r>
            <a:r>
              <a:rPr lang="cs-CZ" b="1" u="sng" smtClean="0">
                <a:solidFill>
                  <a:schemeClr val="accent2"/>
                </a:solidFill>
              </a:rPr>
              <a:t>Brok</a:t>
            </a:r>
            <a:r>
              <a:rPr lang="cs-CZ" b="1" smtClean="0">
                <a:solidFill>
                  <a:schemeClr val="accent2"/>
                </a:solidFill>
              </a:rPr>
              <a:t> má</a:t>
            </a:r>
            <a:r>
              <a:rPr lang="cs-CZ" b="1" smtClean="0"/>
              <a:t>…….</a:t>
            </a:r>
          </a:p>
          <a:p>
            <a:pPr eaLnBrk="1" hangingPunct="1">
              <a:buFontTx/>
              <a:buNone/>
            </a:pPr>
            <a:r>
              <a:rPr lang="cs-CZ" b="1" u="sng" smtClean="0">
                <a:solidFill>
                  <a:schemeClr val="hlink"/>
                </a:solidFill>
              </a:rPr>
              <a:t>Ivana</a:t>
            </a:r>
            <a:r>
              <a:rPr lang="cs-CZ" b="1" smtClean="0">
                <a:solidFill>
                  <a:schemeClr val="hlink"/>
                </a:solidFill>
              </a:rPr>
              <a:t> je moje</a:t>
            </a:r>
            <a:r>
              <a:rPr lang="cs-CZ" b="1" smtClean="0"/>
              <a:t>…….</a:t>
            </a:r>
          </a:p>
          <a:p>
            <a:pPr eaLnBrk="1" hangingPunct="1">
              <a:buFontTx/>
              <a:buNone/>
            </a:pPr>
            <a:r>
              <a:rPr lang="cs-CZ" b="1" u="sng" smtClean="0">
                <a:solidFill>
                  <a:schemeClr val="folHlink"/>
                </a:solidFill>
              </a:rPr>
              <a:t>Bajaja</a:t>
            </a:r>
            <a:r>
              <a:rPr lang="cs-CZ" b="1" smtClean="0">
                <a:solidFill>
                  <a:schemeClr val="folHlink"/>
                </a:solidFill>
              </a:rPr>
              <a:t> byl</a:t>
            </a:r>
            <a:r>
              <a:rPr lang="cs-CZ" b="1" smtClean="0"/>
              <a:t> ……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66CCFF"/>
                </a:solidFill>
              </a:rPr>
              <a:t>Veverka </a:t>
            </a:r>
            <a:r>
              <a:rPr lang="cs-CZ" b="1" u="sng" smtClean="0">
                <a:solidFill>
                  <a:srgbClr val="66CCFF"/>
                </a:solidFill>
              </a:rPr>
              <a:t>Mája</a:t>
            </a:r>
            <a:r>
              <a:rPr lang="cs-CZ" b="1" smtClean="0">
                <a:solidFill>
                  <a:srgbClr val="66CCFF"/>
                </a:solidFill>
              </a:rPr>
              <a:t> louská</a:t>
            </a:r>
            <a:r>
              <a:rPr lang="cs-CZ" b="1" smtClean="0"/>
              <a:t>…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FFFF00"/>
                </a:solidFill>
              </a:rPr>
              <a:t>Mám ráda pohádku</a:t>
            </a:r>
            <a:r>
              <a:rPr lang="cs-CZ" b="1" smtClean="0"/>
              <a:t>…..</a:t>
            </a:r>
          </a:p>
          <a:p>
            <a:pPr eaLnBrk="1" hangingPunct="1">
              <a:buFontTx/>
              <a:buNone/>
            </a:pPr>
            <a:r>
              <a:rPr lang="cs-CZ" b="1" u="sng" smtClean="0">
                <a:solidFill>
                  <a:srgbClr val="0066FF"/>
                </a:solidFill>
              </a:rPr>
              <a:t>Alík</a:t>
            </a:r>
            <a:r>
              <a:rPr lang="cs-CZ" b="1" smtClean="0">
                <a:solidFill>
                  <a:srgbClr val="0066FF"/>
                </a:solidFill>
              </a:rPr>
              <a:t> je náš</a:t>
            </a:r>
            <a:r>
              <a:rPr lang="cs-CZ" b="1" smtClean="0"/>
              <a:t>…….</a:t>
            </a:r>
          </a:p>
          <a:p>
            <a:pPr eaLnBrk="1" hangingPunct="1">
              <a:buFontTx/>
              <a:buNone/>
            </a:pPr>
            <a:r>
              <a:rPr lang="cs-CZ" b="1" smtClean="0"/>
              <a:t>Náš </a:t>
            </a:r>
            <a:r>
              <a:rPr lang="cs-CZ" b="1" u="sng" smtClean="0"/>
              <a:t>David</a:t>
            </a:r>
            <a:r>
              <a:rPr lang="cs-CZ" b="1" smtClean="0"/>
              <a:t> má rád…….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hlink"/>
                </a:solidFill>
              </a:rPr>
              <a:t>sestra</a:t>
            </a:r>
          </a:p>
          <a:p>
            <a:pPr eaLnBrk="1" hangingPunct="1"/>
            <a:r>
              <a:rPr lang="cs-CZ" b="1" smtClean="0">
                <a:solidFill>
                  <a:schemeClr val="folHlink"/>
                </a:solidFill>
              </a:rPr>
              <a:t>princ</a:t>
            </a:r>
          </a:p>
          <a:p>
            <a:pPr eaLnBrk="1" hangingPunct="1"/>
            <a:r>
              <a:rPr lang="cs-CZ" b="1" smtClean="0">
                <a:solidFill>
                  <a:srgbClr val="66CCFF"/>
                </a:solidFill>
              </a:rPr>
              <a:t>oříšky</a:t>
            </a:r>
          </a:p>
          <a:p>
            <a:pPr eaLnBrk="1" hangingPunct="1"/>
            <a:r>
              <a:rPr lang="cs-CZ" b="1" u="sng" smtClean="0">
                <a:solidFill>
                  <a:srgbClr val="FFFF00"/>
                </a:solidFill>
              </a:rPr>
              <a:t>Zlatovláska</a:t>
            </a:r>
          </a:p>
          <a:p>
            <a:pPr eaLnBrk="1" hangingPunct="1"/>
            <a:r>
              <a:rPr lang="cs-CZ" b="1" smtClean="0">
                <a:solidFill>
                  <a:srgbClr val="0066FF"/>
                </a:solidFill>
              </a:rPr>
              <a:t>pes</a:t>
            </a:r>
          </a:p>
          <a:p>
            <a:pPr eaLnBrk="1" hangingPunct="1"/>
            <a:r>
              <a:rPr lang="cs-CZ" b="1" smtClean="0"/>
              <a:t>čokoládu</a:t>
            </a:r>
          </a:p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narozeniny</a:t>
            </a:r>
          </a:p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výlet</a:t>
            </a:r>
          </a:p>
        </p:txBody>
      </p:sp>
      <p:sp>
        <p:nvSpPr>
          <p:cNvPr id="23555" name="Line 12"/>
          <p:cNvSpPr>
            <a:spLocks noChangeShapeType="1"/>
          </p:cNvSpPr>
          <p:nvPr/>
        </p:nvSpPr>
        <p:spPr bwMode="auto">
          <a:xfrm>
            <a:off x="3492500" y="1844675"/>
            <a:ext cx="1366838" cy="36718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6" name="Line 13"/>
          <p:cNvSpPr>
            <a:spLocks noChangeShapeType="1"/>
          </p:cNvSpPr>
          <p:nvPr/>
        </p:nvSpPr>
        <p:spPr bwMode="auto">
          <a:xfrm>
            <a:off x="3492500" y="2276475"/>
            <a:ext cx="1366838" cy="2592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7" name="Line 14"/>
          <p:cNvSpPr>
            <a:spLocks noChangeShapeType="1"/>
          </p:cNvSpPr>
          <p:nvPr/>
        </p:nvSpPr>
        <p:spPr bwMode="auto">
          <a:xfrm flipV="1">
            <a:off x="2987675" y="1916113"/>
            <a:ext cx="1871663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8" name="Line 16"/>
          <p:cNvSpPr>
            <a:spLocks noChangeShapeType="1"/>
          </p:cNvSpPr>
          <p:nvPr/>
        </p:nvSpPr>
        <p:spPr bwMode="auto">
          <a:xfrm flipV="1">
            <a:off x="2484438" y="2349500"/>
            <a:ext cx="237490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9" name="Line 17"/>
          <p:cNvSpPr>
            <a:spLocks noChangeShapeType="1"/>
          </p:cNvSpPr>
          <p:nvPr/>
        </p:nvSpPr>
        <p:spPr bwMode="auto">
          <a:xfrm flipV="1">
            <a:off x="4284663" y="2852738"/>
            <a:ext cx="574675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60" name="Line 18"/>
          <p:cNvSpPr>
            <a:spLocks noChangeShapeType="1"/>
          </p:cNvSpPr>
          <p:nvPr/>
        </p:nvSpPr>
        <p:spPr bwMode="auto">
          <a:xfrm flipV="1">
            <a:off x="4067175" y="3429000"/>
            <a:ext cx="7921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61" name="Line 20"/>
          <p:cNvSpPr>
            <a:spLocks noChangeShapeType="1"/>
          </p:cNvSpPr>
          <p:nvPr/>
        </p:nvSpPr>
        <p:spPr bwMode="auto">
          <a:xfrm flipV="1">
            <a:off x="2627313" y="3933825"/>
            <a:ext cx="22320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62" name="Line 21"/>
          <p:cNvSpPr>
            <a:spLocks noChangeShapeType="1"/>
          </p:cNvSpPr>
          <p:nvPr/>
        </p:nvSpPr>
        <p:spPr bwMode="auto">
          <a:xfrm flipV="1">
            <a:off x="3851275" y="4365625"/>
            <a:ext cx="1008063" cy="1150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407</Words>
  <Application>Microsoft Office PowerPoint</Application>
  <PresentationFormat>On-screen Show (4:3)</PresentationFormat>
  <Paragraphs>112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velká písmena,vlastní jména</vt:lpstr>
      <vt:lpstr>Snímek 3</vt:lpstr>
      <vt:lpstr>Doplň správné písmeno na začátku slova</vt:lpstr>
      <vt:lpstr>Snímek 5</vt:lpstr>
      <vt:lpstr>Doplň malá a velká písmena ve větách.</vt:lpstr>
      <vt:lpstr>Snímek 7</vt:lpstr>
      <vt:lpstr>Oprav chyby ve větách, chyby spočítej a věty napiš.</vt:lpstr>
      <vt:lpstr>Snímek 9</vt:lpstr>
      <vt:lpstr>Věty doplň vhodnými slovy a barevně vyznač vlastní jména</vt:lpstr>
      <vt:lpstr>Snímek 11</vt:lpstr>
      <vt:lpstr>Citace a zdroj: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7</cp:revision>
  <dcterms:created xsi:type="dcterms:W3CDTF">2013-03-24T17:11:42Z</dcterms:created>
  <dcterms:modified xsi:type="dcterms:W3CDTF">2013-05-22T15:41:01Z</dcterms:modified>
</cp:coreProperties>
</file>