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59" r:id="rId3"/>
    <p:sldId id="256" r:id="rId4"/>
    <p:sldId id="257" r:id="rId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37" autoAdjust="0"/>
  </p:normalViewPr>
  <p:slideViewPr>
    <p:cSldViewPr>
      <p:cViewPr>
        <p:scale>
          <a:sx n="70" d="100"/>
          <a:sy n="70" d="100"/>
        </p:scale>
        <p:origin x="-1302" y="2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844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69ADC8-6EE1-4AE1-9DD1-669CCA3CAFAB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4E7A1-8239-4D72-92C2-CC73A0F06067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Obrázek 3" descr="OPVK_hor_zakladni_logolink_RGB_cz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404813"/>
            <a:ext cx="57594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827088" y="2205038"/>
            <a:ext cx="74898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36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Interaktivní hledání států v Asii 4</a:t>
            </a:r>
            <a:endParaRPr lang="cs-CZ" sz="3600" dirty="0">
              <a:solidFill>
                <a:schemeClr val="tx2">
                  <a:lumMod val="75000"/>
                </a:schemeClr>
              </a:solidFill>
              <a:latin typeface="+mj-lt"/>
              <a:cs typeface="Arial" pitchFamily="34" charset="0"/>
            </a:endParaRPr>
          </a:p>
        </p:txBody>
      </p:sp>
      <p:pic>
        <p:nvPicPr>
          <p:cNvPr id="2052" name="Obrázek 2" descr="GT-CO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738" y="4941888"/>
            <a:ext cx="11525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bdélník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6"/>
          <p:cNvSpPr txBox="1">
            <a:spLocks noChangeArrowheads="1"/>
          </p:cNvSpPr>
          <p:nvPr/>
        </p:nvSpPr>
        <p:spPr bwMode="auto">
          <a:xfrm>
            <a:off x="900112" y="4400550"/>
            <a:ext cx="30958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dirty="0">
                <a:latin typeface="Calibri" pitchFamily="34" charset="0"/>
              </a:rPr>
              <a:t>Autor</a:t>
            </a:r>
            <a:r>
              <a:rPr lang="cs-CZ" dirty="0" smtClean="0">
                <a:latin typeface="Calibri" pitchFamily="34" charset="0"/>
              </a:rPr>
              <a:t>: Mgr. Martin Rosocha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5" name="TextovéPole 8"/>
          <p:cNvSpPr txBox="1">
            <a:spLocks noChangeArrowheads="1"/>
          </p:cNvSpPr>
          <p:nvPr/>
        </p:nvSpPr>
        <p:spPr bwMode="auto">
          <a:xfrm>
            <a:off x="6084888" y="4400550"/>
            <a:ext cx="2159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cs-CZ" dirty="0">
                <a:latin typeface="Calibri" pitchFamily="34" charset="0"/>
              </a:rPr>
              <a:t>Datum</a:t>
            </a:r>
            <a:r>
              <a:rPr lang="cs-CZ" dirty="0" smtClean="0">
                <a:latin typeface="Calibri" pitchFamily="34" charset="0"/>
              </a:rPr>
              <a:t>: 27. 04. 2013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6" name="TextovéPole 9"/>
          <p:cNvSpPr txBox="1">
            <a:spLocks noChangeArrowheads="1"/>
          </p:cNvSpPr>
          <p:nvPr/>
        </p:nvSpPr>
        <p:spPr bwMode="auto">
          <a:xfrm>
            <a:off x="1692275" y="5661025"/>
            <a:ext cx="6048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1400">
                <a:latin typeface="Calibri" pitchFamily="34" charset="0"/>
              </a:rPr>
              <a:t>Gymnázium, Třeboň, Na Sadech 308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/>
        </p:nvGraphicFramePr>
        <p:xfrm>
          <a:off x="900113" y="620713"/>
          <a:ext cx="7200800" cy="5981994"/>
        </p:xfrm>
        <a:graphic>
          <a:graphicData uri="http://schemas.openxmlformats.org/drawingml/2006/table">
            <a:tbl>
              <a:tblPr/>
              <a:tblGrid>
                <a:gridCol w="2190257"/>
                <a:gridCol w="5010543"/>
              </a:tblGrid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projektu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CZ.1.07/1.5.00/34.0702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materiálu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VY_32_INOVACE_ZE.29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Škola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Gymnázium, Třeboň, Na Sadech 308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Autor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Mgr. Martin Rosocha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Název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Interaktivní hledání států v Asii</a:t>
                      </a:r>
                      <a:r>
                        <a:rPr lang="cs-CZ" sz="1400" baseline="0" dirty="0" smtClean="0">
                          <a:latin typeface="+mn-lt"/>
                          <a:ea typeface="Calibri"/>
                          <a:cs typeface="Times New Roman"/>
                        </a:rPr>
                        <a:t> 4</a:t>
                      </a:r>
                      <a:endParaRPr lang="cs-CZ" sz="1400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Zeměpis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Tematická oblast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Regionální geografie, fyzická geografie Evropy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8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Šablona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cs-CZ" sz="140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smtClean="0">
                          <a:latin typeface="Arial"/>
                          <a:ea typeface="Calibri"/>
                          <a:cs typeface="Times New Roman"/>
                        </a:rPr>
                        <a:t>III/2 </a:t>
                      </a:r>
                      <a:r>
                        <a:rPr lang="cs-CZ" sz="1400" dirty="0">
                          <a:latin typeface="Arial"/>
                          <a:ea typeface="Calibri"/>
                          <a:cs typeface="Times New Roman"/>
                        </a:rPr>
                        <a:t>- Inovace a zkvalitnění výuky prostřednictvím </a:t>
                      </a:r>
                      <a:r>
                        <a:rPr lang="cs-CZ" sz="1400" dirty="0" err="1" smtClean="0">
                          <a:latin typeface="Arial"/>
                          <a:ea typeface="Calibri"/>
                          <a:cs typeface="Times New Roman"/>
                        </a:rPr>
                        <a:t>ICT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Ročník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II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Metodický list/Anotace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Interaktivní slepá mapa slouží</a:t>
                      </a:r>
                      <a:r>
                        <a:rPr lang="cs-CZ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 jako testovací materiál pro regionální geografii států Asie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1" baseline="0" dirty="0" smtClean="0">
                          <a:latin typeface="+mn-lt"/>
                          <a:ea typeface="Calibri"/>
                          <a:cs typeface="Times New Roman"/>
                        </a:rPr>
                        <a:t>Součástí prezentace je stránka s tajenkou, sloužící jako předloha pro tisk.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Pokud není uvedeno jinak, použitý materiál je z vlastních zdrojů autora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3419872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Nápověda</a:t>
            </a:r>
            <a:endParaRPr lang="cs-CZ" sz="1600" dirty="0"/>
          </a:p>
        </p:txBody>
      </p:sp>
      <p:sp>
        <p:nvSpPr>
          <p:cNvPr id="10" name="TextovéPole 9"/>
          <p:cNvSpPr txBox="1"/>
          <p:nvPr/>
        </p:nvSpPr>
        <p:spPr>
          <a:xfrm>
            <a:off x="5328084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Řešení</a:t>
            </a:r>
            <a:endParaRPr lang="cs-CZ" sz="1600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7236296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Tajenka</a:t>
            </a:r>
            <a:r>
              <a:rPr lang="en-US" sz="1600" dirty="0" smtClean="0"/>
              <a:t> info</a:t>
            </a:r>
            <a:endParaRPr lang="cs-CZ" sz="16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3203848" y="5877273"/>
            <a:ext cx="5436096" cy="646331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Doplňte dle čísel státy v křížovce a najděte tajenku.</a:t>
            </a:r>
          </a:p>
          <a:p>
            <a:pPr algn="ctr"/>
            <a:r>
              <a:rPr lang="cs-CZ" dirty="0" smtClean="0"/>
              <a:t> v= vodorovně, s = svisle</a:t>
            </a:r>
            <a:endParaRPr lang="cs-CZ" dirty="0"/>
          </a:p>
        </p:txBody>
      </p:sp>
      <p:pic>
        <p:nvPicPr>
          <p:cNvPr id="14" name="Obrázek 13" descr="asi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23762" y="12934"/>
            <a:ext cx="6708235" cy="579751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Obrázek 14" descr="asie_stat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19756" y="0"/>
            <a:ext cx="6724244" cy="58052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0" y="0"/>
            <a:ext cx="241176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0" y="0"/>
            <a:ext cx="241176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Obrázek 16" descr="om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555776" y="2132856"/>
            <a:ext cx="496384" cy="121069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" name="TextovéPole 18"/>
          <p:cNvSpPr txBox="1"/>
          <p:nvPr/>
        </p:nvSpPr>
        <p:spPr>
          <a:xfrm>
            <a:off x="5436096" y="0"/>
            <a:ext cx="3707904" cy="35394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cs-CZ" sz="2400" b="1" dirty="0" smtClean="0"/>
              <a:t>Stát Izrael</a:t>
            </a:r>
          </a:p>
          <a:p>
            <a:endParaRPr lang="cs-CZ" sz="2000" dirty="0" smtClean="0"/>
          </a:p>
          <a:p>
            <a:r>
              <a:rPr lang="cs-CZ" b="1" u="sng" dirty="0" smtClean="0"/>
              <a:t>Statistické údaje (2013) </a:t>
            </a:r>
            <a:r>
              <a:rPr lang="en-US" b="1" u="sng" baseline="30000" dirty="0" smtClean="0"/>
              <a:t>[</a:t>
            </a:r>
            <a:r>
              <a:rPr lang="cs-CZ" b="1" u="sng" baseline="30000" dirty="0" smtClean="0"/>
              <a:t>5</a:t>
            </a:r>
            <a:r>
              <a:rPr lang="en-US" b="1" u="sng" baseline="30000" dirty="0" smtClean="0"/>
              <a:t>]</a:t>
            </a:r>
            <a:r>
              <a:rPr lang="cs-CZ" b="1" u="sng" dirty="0" smtClean="0"/>
              <a:t>:</a:t>
            </a:r>
          </a:p>
          <a:p>
            <a:r>
              <a:rPr lang="cs-CZ" b="1" dirty="0" smtClean="0"/>
              <a:t>Rozloha: </a:t>
            </a:r>
            <a:r>
              <a:rPr lang="cs-CZ" dirty="0" smtClean="0"/>
              <a:t>20 770 </a:t>
            </a:r>
            <a:r>
              <a:rPr lang="cs-CZ" dirty="0" err="1" smtClean="0"/>
              <a:t>km²</a:t>
            </a:r>
            <a:r>
              <a:rPr lang="cs-CZ" dirty="0" smtClean="0"/>
              <a:t> </a:t>
            </a:r>
          </a:p>
          <a:p>
            <a:r>
              <a:rPr lang="cs-CZ" b="1" dirty="0" smtClean="0"/>
              <a:t>Počet obyvatel: </a:t>
            </a:r>
            <a:r>
              <a:rPr lang="cs-CZ" dirty="0" smtClean="0"/>
              <a:t>7 707 000</a:t>
            </a:r>
          </a:p>
          <a:p>
            <a:r>
              <a:rPr lang="cs-CZ" b="1" dirty="0" smtClean="0"/>
              <a:t>Hlavní město: </a:t>
            </a:r>
            <a:r>
              <a:rPr lang="cs-CZ" dirty="0" smtClean="0"/>
              <a:t>Jeruzalém</a:t>
            </a:r>
          </a:p>
          <a:p>
            <a:r>
              <a:rPr lang="cs-CZ" b="1" dirty="0" smtClean="0"/>
              <a:t>Úřední jazyk: </a:t>
            </a:r>
            <a:r>
              <a:rPr lang="cs-CZ" dirty="0" smtClean="0"/>
              <a:t>hebrejština, arabština</a:t>
            </a:r>
          </a:p>
          <a:p>
            <a:r>
              <a:rPr lang="cs-CZ" b="1" dirty="0" smtClean="0"/>
              <a:t>Náboženství: </a:t>
            </a:r>
            <a:r>
              <a:rPr lang="cs-CZ" dirty="0" smtClean="0"/>
              <a:t>judaismus (75 %), islám (17 %), křesťanství (2 %)</a:t>
            </a:r>
          </a:p>
          <a:p>
            <a:r>
              <a:rPr lang="cs-CZ" b="1" dirty="0" smtClean="0"/>
              <a:t>Státní zřízení:</a:t>
            </a:r>
            <a:r>
              <a:rPr lang="cs-CZ" dirty="0" smtClean="0"/>
              <a:t> republika</a:t>
            </a:r>
          </a:p>
          <a:p>
            <a:r>
              <a:rPr lang="cs-CZ" b="1" dirty="0" smtClean="0"/>
              <a:t>HDP (parita):  </a:t>
            </a:r>
            <a:r>
              <a:rPr lang="cs-CZ" dirty="0" smtClean="0"/>
              <a:t>32 200 $ </a:t>
            </a:r>
          </a:p>
          <a:p>
            <a:endParaRPr lang="cs-CZ" dirty="0"/>
          </a:p>
        </p:txBody>
      </p:sp>
      <p:sp>
        <p:nvSpPr>
          <p:cNvPr id="20" name="TextovéPole 19"/>
          <p:cNvSpPr txBox="1"/>
          <p:nvPr/>
        </p:nvSpPr>
        <p:spPr>
          <a:xfrm>
            <a:off x="7812360" y="3140968"/>
            <a:ext cx="1224136" cy="33855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Znovu</a:t>
            </a:r>
            <a:endParaRPr lang="cs-CZ" sz="16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9" grpId="2" animBg="1"/>
      <p:bldP spid="19" grpId="3" animBg="1"/>
      <p:bldP spid="20" grpId="0" animBg="1"/>
      <p:bldP spid="2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z="2000" i="1" dirty="0" err="1" smtClean="0"/>
              <a:t>EclipseCrossword</a:t>
            </a:r>
            <a:r>
              <a:rPr lang="cs-CZ" sz="2000" i="1" dirty="0" smtClean="0"/>
              <a:t>: Tvorba křížovek free</a:t>
            </a:r>
            <a:r>
              <a:rPr lang="cs-CZ" sz="2000" dirty="0" smtClean="0"/>
              <a:t> [online]. [cit. 2013-04-07]. Dostupné z: http://www.</a:t>
            </a:r>
            <a:r>
              <a:rPr lang="cs-CZ" sz="2000" dirty="0" err="1" smtClean="0"/>
              <a:t>eclipsecrossword.com</a:t>
            </a:r>
            <a:r>
              <a:rPr lang="cs-CZ" sz="2000" dirty="0" smtClean="0"/>
              <a:t>/ 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 - Asie. [online]. [cit. 2013-04-27]. Dostupné z: http://d-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_car=28670&amp;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r>
              <a:rPr lang="cs-CZ" sz="2000" dirty="0" smtClean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mapa, jména - Asie. [online]. [cit. 2013-04-27]. Dostupné z: http://d-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_car=28672&amp;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Izrael - slepá mapa. [online]. [cit. 2013-04-27]. Dostupné z: </a:t>
            </a:r>
            <a:r>
              <a:rPr lang="cs-CZ" sz="2000" smtClean="0"/>
              <a:t>http</a:t>
            </a:r>
            <a:r>
              <a:rPr lang="cs-CZ" sz="2000" smtClean="0"/>
              <a:t>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_car=342&amp;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Izrael - statistiky</a:t>
            </a:r>
            <a:r>
              <a:rPr lang="it-IT" sz="2000" dirty="0" smtClean="0"/>
              <a:t>. [online]. [cit. 2013-04-27]. Dostupné z: https://www.cia.gov/library/publications/the-world-factbook/geos/ is.html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</TotalTime>
  <Words>293</Words>
  <Application>Microsoft Office PowerPoint</Application>
  <PresentationFormat>Předvádění na obrazovce (4:3)</PresentationFormat>
  <Paragraphs>56</Paragraphs>
  <Slides>4</Slides>
  <Notes>4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Motiv sady Office</vt:lpstr>
      <vt:lpstr>Snímek 1</vt:lpstr>
      <vt:lpstr>Snímek 2</vt:lpstr>
      <vt:lpstr>Snímek 3</vt:lpstr>
      <vt:lpstr>Zdroje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Rosocha</dc:creator>
  <cp:lastModifiedBy>Rosocha</cp:lastModifiedBy>
  <cp:revision>74</cp:revision>
  <dcterms:created xsi:type="dcterms:W3CDTF">2013-04-06T11:19:09Z</dcterms:created>
  <dcterms:modified xsi:type="dcterms:W3CDTF">2013-05-18T12:37:43Z</dcterms:modified>
</cp:coreProperties>
</file>