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Evropě 1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</a:t>
            </a:r>
            <a:r>
              <a:rPr lang="cs-CZ" dirty="0" smtClean="0">
                <a:latin typeface="Calibri" pitchFamily="34" charset="0"/>
              </a:rPr>
              <a:t>18</a:t>
            </a:r>
            <a:r>
              <a:rPr lang="cs-CZ" dirty="0" smtClean="0">
                <a:latin typeface="Calibri" pitchFamily="34" charset="0"/>
              </a:rPr>
              <a:t>. 05. </a:t>
            </a:r>
            <a:r>
              <a:rPr lang="cs-CZ" dirty="0" smtClean="0">
                <a:latin typeface="Calibri" pitchFamily="34" charset="0"/>
              </a:rPr>
              <a:t>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VY_32_INOVACE_ZE.31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Evropě 1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Evropy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5765" y="0"/>
            <a:ext cx="6708235" cy="55919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2564904"/>
            <a:ext cx="1224136" cy="10160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436096" y="1"/>
            <a:ext cx="3707904" cy="38164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Belgické království</a:t>
            </a:r>
            <a:endParaRPr lang="cs-CZ" sz="2400" b="1" dirty="0" smtClean="0"/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</a:t>
            </a:r>
            <a:r>
              <a:rPr lang="cs-CZ" b="1" u="sng" baseline="30000" dirty="0" smtClean="0"/>
              <a:t>5</a:t>
            </a:r>
            <a:r>
              <a:rPr lang="en-US" b="1" u="sng" baseline="30000" dirty="0" smtClean="0"/>
              <a:t>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30 528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  <a:endParaRPr lang="cs-CZ" dirty="0" smtClean="0"/>
          </a:p>
          <a:p>
            <a:r>
              <a:rPr lang="cs-CZ" b="1" dirty="0" smtClean="0"/>
              <a:t>Počet obyvatel: </a:t>
            </a:r>
            <a:r>
              <a:rPr lang="cs-CZ" dirty="0" smtClean="0"/>
              <a:t>10 444 </a:t>
            </a:r>
            <a:r>
              <a:rPr lang="cs-CZ" dirty="0" smtClean="0"/>
              <a:t>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Brusel</a:t>
            </a:r>
            <a:endParaRPr lang="cs-CZ" dirty="0" smtClean="0"/>
          </a:p>
          <a:p>
            <a:r>
              <a:rPr lang="cs-CZ" b="1" dirty="0" smtClean="0"/>
              <a:t>Úřední jazyk: </a:t>
            </a:r>
            <a:r>
              <a:rPr lang="cs-CZ" dirty="0" smtClean="0"/>
              <a:t>nizozemština, francouzština, němčina</a:t>
            </a:r>
            <a:endParaRPr lang="cs-CZ" dirty="0" smtClean="0"/>
          </a:p>
          <a:p>
            <a:r>
              <a:rPr lang="cs-CZ" b="1" dirty="0" smtClean="0"/>
              <a:t>Náboženství: </a:t>
            </a:r>
            <a:r>
              <a:rPr lang="cs-CZ" dirty="0" smtClean="0"/>
              <a:t>římskokatolické (75 %)</a:t>
            </a:r>
            <a:endParaRPr lang="cs-CZ" dirty="0" smtClean="0"/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</a:t>
            </a:r>
            <a:r>
              <a:rPr lang="cs-CZ" dirty="0" smtClean="0"/>
              <a:t>federativní konstituční monarchie</a:t>
            </a:r>
            <a:endParaRPr lang="cs-CZ" dirty="0" smtClean="0"/>
          </a:p>
          <a:p>
            <a:r>
              <a:rPr lang="cs-CZ" b="1" dirty="0" smtClean="0"/>
              <a:t>HDP (parita):  </a:t>
            </a:r>
            <a:r>
              <a:rPr lang="cs-CZ" dirty="0" smtClean="0"/>
              <a:t>38</a:t>
            </a:r>
            <a:r>
              <a:rPr lang="cs-CZ" dirty="0" smtClean="0"/>
              <a:t> </a:t>
            </a:r>
            <a:r>
              <a:rPr lang="cs-CZ" dirty="0" smtClean="0"/>
              <a:t>1</a:t>
            </a:r>
            <a:r>
              <a:rPr lang="cs-CZ" dirty="0" smtClean="0"/>
              <a:t>00 </a:t>
            </a:r>
            <a:r>
              <a:rPr lang="cs-CZ" dirty="0" smtClean="0"/>
              <a:t>$ 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740352" y="3140968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</a:t>
            </a:r>
            <a:r>
              <a:rPr lang="cs-CZ" sz="2000" dirty="0" smtClean="0"/>
              <a:t>Evropa. </a:t>
            </a:r>
            <a:r>
              <a:rPr lang="cs-CZ" sz="2000" dirty="0" smtClean="0"/>
              <a:t>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</a:t>
            </a:r>
            <a:r>
              <a:rPr lang="cs-CZ" sz="2000" dirty="0" smtClean="0"/>
              <a:t>Evropa. </a:t>
            </a:r>
            <a:r>
              <a:rPr lang="cs-CZ" sz="2000" dirty="0" smtClean="0"/>
              <a:t>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Belgie - </a:t>
            </a:r>
            <a:r>
              <a:rPr lang="cs-CZ" sz="2000" dirty="0" smtClean="0"/>
              <a:t>slepá mapa. 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</a:t>
            </a:r>
            <a:r>
              <a:rPr lang="cs-CZ" sz="2000" dirty="0" smtClean="0"/>
              <a:t>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_car=2086&amp;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B</a:t>
            </a:r>
            <a:r>
              <a:rPr lang="cs-CZ" sz="2000" dirty="0" smtClean="0"/>
              <a:t>elgie 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</a:t>
            </a:r>
            <a:r>
              <a:rPr lang="it-IT" sz="2000" dirty="0" smtClean="0"/>
              <a:t>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</a:t>
            </a:r>
            <a:r>
              <a:rPr lang="it-IT" sz="2000" dirty="0" smtClean="0"/>
              <a:t>Dostupné z: https://www.cia.gov/library/publications/the-world-factbook/geos/ </a:t>
            </a:r>
            <a:r>
              <a:rPr lang="it-IT" sz="2000" dirty="0" smtClean="0"/>
              <a:t>be.html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292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89</cp:revision>
  <dcterms:created xsi:type="dcterms:W3CDTF">2013-04-06T11:19:09Z</dcterms:created>
  <dcterms:modified xsi:type="dcterms:W3CDTF">2013-05-18T12:50:27Z</dcterms:modified>
</cp:coreProperties>
</file>