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Evropě 2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</a:t>
            </a:r>
            <a:r>
              <a:rPr lang="cs-CZ" dirty="0" smtClean="0">
                <a:latin typeface="Calibri" pitchFamily="34" charset="0"/>
              </a:rPr>
              <a:t>18</a:t>
            </a:r>
            <a:r>
              <a:rPr lang="cs-CZ" dirty="0" smtClean="0">
                <a:latin typeface="Calibri" pitchFamily="34" charset="0"/>
              </a:rPr>
              <a:t>. 05. </a:t>
            </a:r>
            <a:r>
              <a:rPr lang="cs-CZ" dirty="0" smtClean="0">
                <a:latin typeface="Calibri" pitchFamily="34" charset="0"/>
              </a:rPr>
              <a:t>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VY_32_INOVACE_ZE.32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Evropě 2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Evropy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733256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5765" y="-8643"/>
            <a:ext cx="6708235" cy="56092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2420888"/>
            <a:ext cx="1042084" cy="10160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2483768" y="0"/>
            <a:ext cx="2448272" cy="3456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Polská republika</a:t>
            </a:r>
          </a:p>
          <a:p>
            <a:endParaRPr lang="cs-CZ" sz="2000" dirty="0" smtClean="0"/>
          </a:p>
          <a:p>
            <a:r>
              <a:rPr lang="cs-CZ" sz="1600" b="1" u="sng" dirty="0" smtClean="0"/>
              <a:t>Statistické údaje (2013) </a:t>
            </a:r>
            <a:r>
              <a:rPr lang="en-US" sz="1600" b="1" u="sng" baseline="30000" dirty="0" smtClean="0"/>
              <a:t>[</a:t>
            </a:r>
            <a:r>
              <a:rPr lang="cs-CZ" sz="1600" b="1" u="sng" baseline="30000" dirty="0" smtClean="0"/>
              <a:t>5</a:t>
            </a:r>
            <a:r>
              <a:rPr lang="en-US" sz="1600" b="1" u="sng" baseline="30000" dirty="0" smtClean="0"/>
              <a:t>]</a:t>
            </a:r>
            <a:r>
              <a:rPr lang="cs-CZ" sz="1600" b="1" u="sng" dirty="0" smtClean="0"/>
              <a:t>:</a:t>
            </a:r>
          </a:p>
          <a:p>
            <a:r>
              <a:rPr lang="cs-CZ" sz="1600" b="1" dirty="0" smtClean="0"/>
              <a:t>Rozloha: </a:t>
            </a:r>
            <a:r>
              <a:rPr lang="cs-CZ" sz="1600" dirty="0" smtClean="0"/>
              <a:t>312 685 </a:t>
            </a:r>
            <a:r>
              <a:rPr lang="cs-CZ" sz="1600" dirty="0" err="1" smtClean="0"/>
              <a:t>km²</a:t>
            </a:r>
            <a:r>
              <a:rPr lang="cs-CZ" sz="1600" dirty="0" smtClean="0"/>
              <a:t> </a:t>
            </a:r>
          </a:p>
          <a:p>
            <a:r>
              <a:rPr lang="cs-CZ" sz="1600" b="1" dirty="0" smtClean="0"/>
              <a:t>Počet obyvatel: </a:t>
            </a:r>
            <a:r>
              <a:rPr lang="cs-CZ" sz="1600" dirty="0" smtClean="0"/>
              <a:t>38 384 000</a:t>
            </a:r>
          </a:p>
          <a:p>
            <a:r>
              <a:rPr lang="cs-CZ" sz="1600" b="1" dirty="0" smtClean="0"/>
              <a:t>Hlavní město: </a:t>
            </a:r>
            <a:r>
              <a:rPr lang="cs-CZ" sz="1600" dirty="0" smtClean="0"/>
              <a:t>Varšava</a:t>
            </a:r>
            <a:endParaRPr lang="cs-CZ" sz="1600" dirty="0" smtClean="0"/>
          </a:p>
          <a:p>
            <a:r>
              <a:rPr lang="cs-CZ" sz="1600" b="1" dirty="0" smtClean="0"/>
              <a:t>Úřední jazyk: </a:t>
            </a:r>
            <a:r>
              <a:rPr lang="cs-CZ" sz="1600" dirty="0" smtClean="0"/>
              <a:t>polština</a:t>
            </a:r>
          </a:p>
          <a:p>
            <a:r>
              <a:rPr lang="cs-CZ" sz="1600" b="1" dirty="0" smtClean="0"/>
              <a:t>Náboženství: </a:t>
            </a:r>
            <a:r>
              <a:rPr lang="cs-CZ" sz="1600" dirty="0" smtClean="0"/>
              <a:t>římskokatolické (90 %)</a:t>
            </a:r>
            <a:endParaRPr lang="cs-CZ" sz="1600" dirty="0" smtClean="0"/>
          </a:p>
          <a:p>
            <a:r>
              <a:rPr lang="cs-CZ" sz="1600" b="1" dirty="0" smtClean="0"/>
              <a:t>Státní zřízení:</a:t>
            </a:r>
            <a:r>
              <a:rPr lang="cs-CZ" sz="1600" dirty="0" smtClean="0"/>
              <a:t> </a:t>
            </a:r>
            <a:r>
              <a:rPr lang="cs-CZ" sz="1600" dirty="0" smtClean="0"/>
              <a:t>parlamentní republika</a:t>
            </a:r>
            <a:endParaRPr lang="cs-CZ" sz="1600" dirty="0" smtClean="0"/>
          </a:p>
          <a:p>
            <a:r>
              <a:rPr lang="cs-CZ" sz="1600" b="1" dirty="0" smtClean="0"/>
              <a:t>HDP (parita):  </a:t>
            </a:r>
            <a:r>
              <a:rPr lang="cs-CZ" sz="1600" dirty="0" smtClean="0"/>
              <a:t>21</a:t>
            </a:r>
            <a:r>
              <a:rPr lang="cs-CZ" sz="1600" dirty="0" smtClean="0"/>
              <a:t> </a:t>
            </a:r>
            <a:r>
              <a:rPr lang="cs-CZ" sz="1600" dirty="0" smtClean="0"/>
              <a:t>0</a:t>
            </a:r>
            <a:r>
              <a:rPr lang="cs-CZ" sz="1600" dirty="0" smtClean="0"/>
              <a:t>00 $ 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3203848" y="3140968"/>
            <a:ext cx="936104" cy="292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300" dirty="0" smtClean="0"/>
              <a:t>Znovu</a:t>
            </a:r>
            <a:endParaRPr lang="cs-CZ" sz="13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</a:t>
            </a:r>
            <a:r>
              <a:rPr lang="cs-CZ" sz="2000" dirty="0" smtClean="0"/>
              <a:t>Evropa. </a:t>
            </a:r>
            <a:r>
              <a:rPr lang="cs-CZ" sz="2000" dirty="0" smtClean="0"/>
              <a:t>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</a:t>
            </a:r>
            <a:r>
              <a:rPr lang="cs-CZ" sz="2000" dirty="0" smtClean="0"/>
              <a:t>Evropa. </a:t>
            </a:r>
            <a:r>
              <a:rPr lang="cs-CZ" sz="2000" dirty="0" smtClean="0"/>
              <a:t>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http</a:t>
            </a:r>
            <a:r>
              <a:rPr lang="cs-CZ" sz="2000" dirty="0" smtClean="0"/>
              <a:t>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Polsko - </a:t>
            </a:r>
            <a:r>
              <a:rPr lang="cs-CZ" sz="2000" dirty="0" smtClean="0"/>
              <a:t>slepá mapa. [online]. [cit. </a:t>
            </a:r>
            <a:r>
              <a:rPr lang="cs-CZ" sz="2000" dirty="0" smtClean="0"/>
              <a:t>2013-05-18]. </a:t>
            </a:r>
            <a:r>
              <a:rPr lang="cs-CZ" sz="2000" dirty="0" smtClean="0"/>
              <a:t>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_car=2472&amp;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Polsko </a:t>
            </a:r>
            <a:r>
              <a:rPr lang="cs-CZ" sz="2000" dirty="0" smtClean="0"/>
              <a:t>- </a:t>
            </a:r>
            <a:r>
              <a:rPr lang="cs-CZ" sz="2000" dirty="0" smtClean="0"/>
              <a:t>statistiky</a:t>
            </a:r>
            <a:r>
              <a:rPr lang="it-IT" sz="2000" dirty="0" smtClean="0"/>
              <a:t>. [online]. [cit. </a:t>
            </a:r>
            <a:r>
              <a:rPr lang="it-IT" sz="2000" dirty="0" smtClean="0"/>
              <a:t>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</a:t>
            </a:r>
            <a:r>
              <a:rPr lang="it-IT" sz="2000" dirty="0" smtClean="0"/>
              <a:t>Dostupné z: https://www.cia.gov/library/publications/the-world-factbook/geos/ </a:t>
            </a:r>
            <a:r>
              <a:rPr lang="cs-CZ" sz="2000" dirty="0" err="1" smtClean="0"/>
              <a:t>pl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288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97</cp:revision>
  <dcterms:created xsi:type="dcterms:W3CDTF">2013-04-06T11:19:09Z</dcterms:created>
  <dcterms:modified xsi:type="dcterms:W3CDTF">2013-05-18T14:17:41Z</dcterms:modified>
</cp:coreProperties>
</file>