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77" r:id="rId2"/>
    <p:sldId id="278" r:id="rId3"/>
    <p:sldId id="269" r:id="rId4"/>
    <p:sldId id="270" r:id="rId5"/>
    <p:sldId id="271" r:id="rId6"/>
    <p:sldId id="272" r:id="rId7"/>
    <p:sldId id="276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008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40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Přídavná jména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NÁZEV:VY_32_INOVACE_</a:t>
          </a:r>
          <a:r>
            <a:rPr lang="cs-CZ" sz="2000" dirty="0" smtClean="0">
              <a:solidFill>
                <a:schemeClr val="tx1"/>
              </a:solidFill>
            </a:rPr>
            <a:t>15_ČJ5_Přídavná jména - cvičení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104AAD-70FC-46CB-BBEE-CF178F63EFA2}" type="presOf" srcId="{1AE9165A-6B70-4FFD-A49C-881BF73B4F04}" destId="{BD3627E9-8FC8-4A2F-B3EA-FAE798EF81D8}" srcOrd="1" destOrd="0" presId="urn:microsoft.com/office/officeart/2005/8/layout/target3"/>
    <dgm:cxn modelId="{D9402E29-D892-4424-ACAE-D76FF14D3991}" type="presOf" srcId="{757F3AB3-0718-4624-B441-E567A8F0AB56}" destId="{333A1088-737F-45CB-B68E-254E46348037}" srcOrd="0" destOrd="0" presId="urn:microsoft.com/office/officeart/2005/8/layout/target3"/>
    <dgm:cxn modelId="{19251BDF-7549-4DD8-AA8E-173A84BAED74}" type="presOf" srcId="{26CBEA56-8CFD-48C0-BD6E-2EB16B1FBF42}" destId="{92E1E9E3-D1F0-4866-9424-7ECC0DD990BC}" srcOrd="1" destOrd="0" presId="urn:microsoft.com/office/officeart/2005/8/layout/target3"/>
    <dgm:cxn modelId="{FCAE6759-EFA7-4974-9158-09F00483480A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490D521-D9C0-4BCE-BAFF-C461525162D5}" type="presOf" srcId="{26CBEA56-8CFD-48C0-BD6E-2EB16B1FBF42}" destId="{5583D5C5-FAFF-4548-819C-80E289F73770}" srcOrd="0" destOrd="0" presId="urn:microsoft.com/office/officeart/2005/8/layout/target3"/>
    <dgm:cxn modelId="{426F21F2-64D2-4707-A6E7-09879DDC0A9A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85C3C6F-304C-4F37-9CEE-BCBB54F22FF4}" type="presOf" srcId="{1F4F8BC0-F267-4379-9FE7-6FFC8B64BAD8}" destId="{C8857ABF-5052-4733-A46C-0F8B764FF76F}" srcOrd="0" destOrd="0" presId="urn:microsoft.com/office/officeart/2005/8/layout/target3"/>
    <dgm:cxn modelId="{B2B2BF6E-2128-4B95-83B5-426D027E3E5C}" type="presOf" srcId="{D1D4F407-5343-4D3F-B5B9-D407B03CAEB4}" destId="{AED2198E-93D5-4001-81B4-73124B309672}" srcOrd="1" destOrd="0" presId="urn:microsoft.com/office/officeart/2005/8/layout/target3"/>
    <dgm:cxn modelId="{EF95C225-522C-496A-BCCF-12B82A875A34}" type="presOf" srcId="{1AE9165A-6B70-4FFD-A49C-881BF73B4F04}" destId="{A9F01C16-B5C0-47B0-9750-F7E5E11674A0}" srcOrd="0" destOrd="0" presId="urn:microsoft.com/office/officeart/2005/8/layout/target3"/>
    <dgm:cxn modelId="{33D0093F-51CA-4B59-9ED2-3B244919C858}" type="presOf" srcId="{D1D4F407-5343-4D3F-B5B9-D407B03CAEB4}" destId="{D005CE8C-CC26-4C3E-AC11-E15060ECD759}" srcOrd="0" destOrd="0" presId="urn:microsoft.com/office/officeart/2005/8/layout/target3"/>
    <dgm:cxn modelId="{703AA77D-9874-4B3E-8795-DFC8B886856E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827C61F-C46A-49BC-9386-35F981D76291}" type="presParOf" srcId="{333A1088-737F-45CB-B68E-254E46348037}" destId="{F5ABB229-8D3B-4694-996A-96F23CF14429}" srcOrd="0" destOrd="0" presId="urn:microsoft.com/office/officeart/2005/8/layout/target3"/>
    <dgm:cxn modelId="{6791F051-78DE-4DB5-8E86-53F0127A440A}" type="presParOf" srcId="{333A1088-737F-45CB-B68E-254E46348037}" destId="{F41139FD-01EE-4571-8B17-4FB00FC51163}" srcOrd="1" destOrd="0" presId="urn:microsoft.com/office/officeart/2005/8/layout/target3"/>
    <dgm:cxn modelId="{F13B2DBD-A347-4FA1-9376-CF0754F33CE7}" type="presParOf" srcId="{333A1088-737F-45CB-B68E-254E46348037}" destId="{D005CE8C-CC26-4C3E-AC11-E15060ECD759}" srcOrd="2" destOrd="0" presId="urn:microsoft.com/office/officeart/2005/8/layout/target3"/>
    <dgm:cxn modelId="{53344C6F-3CD1-4985-8E59-B66791547691}" type="presParOf" srcId="{333A1088-737F-45CB-B68E-254E46348037}" destId="{2C702D82-9B77-49B7-9568-BB8EB47C3372}" srcOrd="3" destOrd="0" presId="urn:microsoft.com/office/officeart/2005/8/layout/target3"/>
    <dgm:cxn modelId="{03D73E28-26E3-4D46-A297-6D6B8DD13E68}" type="presParOf" srcId="{333A1088-737F-45CB-B68E-254E46348037}" destId="{A52A0455-90FF-4808-ABD0-F02540D31D5A}" srcOrd="4" destOrd="0" presId="urn:microsoft.com/office/officeart/2005/8/layout/target3"/>
    <dgm:cxn modelId="{D37F2176-577E-48B4-9620-CF7D9EEE11C5}" type="presParOf" srcId="{333A1088-737F-45CB-B68E-254E46348037}" destId="{6140AFEC-043D-4C43-A2F9-D0F5331DF3A3}" srcOrd="5" destOrd="0" presId="urn:microsoft.com/office/officeart/2005/8/layout/target3"/>
    <dgm:cxn modelId="{65766556-9127-4DDD-9301-CA94F0246C88}" type="presParOf" srcId="{333A1088-737F-45CB-B68E-254E46348037}" destId="{71A10DEB-455E-4133-A618-0A0EE82A21E3}" srcOrd="6" destOrd="0" presId="urn:microsoft.com/office/officeart/2005/8/layout/target3"/>
    <dgm:cxn modelId="{7B783342-721D-40BC-A1F6-9E54A4F2AD53}" type="presParOf" srcId="{333A1088-737F-45CB-B68E-254E46348037}" destId="{DA6A876D-6D25-492F-8BDC-9AE6A6CFB1FA}" srcOrd="7" destOrd="0" presId="urn:microsoft.com/office/officeart/2005/8/layout/target3"/>
    <dgm:cxn modelId="{C27610B6-79CE-4FE7-886C-57932C07AB39}" type="presParOf" srcId="{333A1088-737F-45CB-B68E-254E46348037}" destId="{A9F01C16-B5C0-47B0-9750-F7E5E11674A0}" srcOrd="8" destOrd="0" presId="urn:microsoft.com/office/officeart/2005/8/layout/target3"/>
    <dgm:cxn modelId="{41E828B9-DC83-4F28-8DD7-3177D845EB04}" type="presParOf" srcId="{333A1088-737F-45CB-B68E-254E46348037}" destId="{5C0CF724-3222-4429-B09A-F154A62FD507}" srcOrd="9" destOrd="0" presId="urn:microsoft.com/office/officeart/2005/8/layout/target3"/>
    <dgm:cxn modelId="{DB10971C-700B-4B3E-B0B2-F7DF3088B2A3}" type="presParOf" srcId="{333A1088-737F-45CB-B68E-254E46348037}" destId="{71A5FEA7-FE77-4220-960F-2AB7AE466FE5}" srcOrd="10" destOrd="0" presId="urn:microsoft.com/office/officeart/2005/8/layout/target3"/>
    <dgm:cxn modelId="{CB848A1B-C450-4958-A8C2-8423000D2648}" type="presParOf" srcId="{333A1088-737F-45CB-B68E-254E46348037}" destId="{C8857ABF-5052-4733-A46C-0F8B764FF76F}" srcOrd="11" destOrd="0" presId="urn:microsoft.com/office/officeart/2005/8/layout/target3"/>
    <dgm:cxn modelId="{20A4EB1C-3DEF-4113-9FE4-DEDBFC7CD919}" type="presParOf" srcId="{333A1088-737F-45CB-B68E-254E46348037}" destId="{1839E65E-6E97-41D2-A171-98C033275D27}" srcOrd="12" destOrd="0" presId="urn:microsoft.com/office/officeart/2005/8/layout/target3"/>
    <dgm:cxn modelId="{AEE4D90B-45B8-44C5-BC19-A8DB2F9B0E56}" type="presParOf" srcId="{333A1088-737F-45CB-B68E-254E46348037}" destId="{914F10DC-A7FA-462B-9334-03354AC7EA9F}" srcOrd="13" destOrd="0" presId="urn:microsoft.com/office/officeart/2005/8/layout/target3"/>
    <dgm:cxn modelId="{FE315483-C0C5-488A-A2C4-FDF271A78311}" type="presParOf" srcId="{333A1088-737F-45CB-B68E-254E46348037}" destId="{5583D5C5-FAFF-4548-819C-80E289F73770}" srcOrd="14" destOrd="0" presId="urn:microsoft.com/office/officeart/2005/8/layout/target3"/>
    <dgm:cxn modelId="{311C738B-1247-4697-B085-50BF3CC5CF79}" type="presParOf" srcId="{333A1088-737F-45CB-B68E-254E46348037}" destId="{AED2198E-93D5-4001-81B4-73124B309672}" srcOrd="15" destOrd="0" presId="urn:microsoft.com/office/officeart/2005/8/layout/target3"/>
    <dgm:cxn modelId="{438028E0-1C39-4EE4-98C3-FF04DEC04C06}" type="presParOf" srcId="{333A1088-737F-45CB-B68E-254E46348037}" destId="{2BE915AB-18AA-4053-B92C-3BFC9ED204BB}" srcOrd="16" destOrd="0" presId="urn:microsoft.com/office/officeart/2005/8/layout/target3"/>
    <dgm:cxn modelId="{AAE0C44C-5ED2-4B5E-84BF-8CB7AEB94564}" type="presParOf" srcId="{333A1088-737F-45CB-B68E-254E46348037}" destId="{BD3627E9-8FC8-4A2F-B3EA-FAE798EF81D8}" srcOrd="17" destOrd="0" presId="urn:microsoft.com/office/officeart/2005/8/layout/target3"/>
    <dgm:cxn modelId="{4741397F-F505-4399-8BD3-8801B3828829}" type="presParOf" srcId="{333A1088-737F-45CB-B68E-254E46348037}" destId="{017154CD-D9A9-4968-AD11-1207A3C4C00A}" srcOrd="18" destOrd="0" presId="urn:microsoft.com/office/officeart/2005/8/layout/target3"/>
    <dgm:cxn modelId="{3C4103E6-BD00-4E6E-B445-1B47499B069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r>
            <a:rPr lang="cs-CZ" sz="2000" kern="1200" dirty="0" smtClean="0">
              <a:solidFill>
                <a:schemeClr val="tx1"/>
              </a:solidFill>
            </a:rPr>
            <a:t>15_ČJ5_Přídavná jména - cvičení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Přídavná jména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8DF3C-0779-4F68-BD5E-8B71B1243DE9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256C38-8951-4453-B263-47DC57C2D106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256C38-8951-4453-B263-47DC57C2D106}" type="slidenum">
              <a:rPr lang="de-DE" smtClean="0"/>
              <a:pPr/>
              <a:t>6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381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57633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447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75551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91810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28394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30906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8858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3017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2321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11362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00608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Ixhq4NOU3w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556792"/>
            <a:ext cx="806489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vyhledávají přídavná jména v básnickém textu, určují  jejich druh.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Hodí se pro práci na interaktivní tabuli, úvodní  cestu bludištěm je vhodné vyznačit.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Č. 5 obsahuje správné řešení, úkol je snazší než bludiště, zvládají i slabší žáci.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6448" r="5116"/>
          <a:stretch>
            <a:fillRect/>
          </a:stretch>
        </p:blipFill>
        <p:spPr bwMode="auto">
          <a:xfrm rot="16200000">
            <a:off x="2756334" y="470334"/>
            <a:ext cx="6912768" cy="5862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332656"/>
            <a:ext cx="3275856" cy="2123658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200" dirty="0" smtClean="0"/>
              <a:t>Kterou cestou se</a:t>
            </a:r>
          </a:p>
          <a:p>
            <a:r>
              <a:rPr lang="cs-CZ" sz="3200" dirty="0" smtClean="0"/>
              <a:t> dát?  Na rozcestí</a:t>
            </a:r>
          </a:p>
          <a:p>
            <a:r>
              <a:rPr lang="cs-CZ" sz="3200" dirty="0" smtClean="0"/>
              <a:t> urči druh příd.    jména.</a:t>
            </a:r>
            <a:endParaRPr lang="de-DE" sz="3200" dirty="0"/>
          </a:p>
        </p:txBody>
      </p:sp>
      <p:sp>
        <p:nvSpPr>
          <p:cNvPr id="7" name="Obdélník 6"/>
          <p:cNvSpPr/>
          <p:nvPr/>
        </p:nvSpPr>
        <p:spPr>
          <a:xfrm>
            <a:off x="3347864" y="0"/>
            <a:ext cx="3459152" cy="646331"/>
          </a:xfrm>
          <a:prstGeom prst="rect">
            <a:avLst/>
          </a:prstGeom>
          <a:solidFill>
            <a:srgbClr val="008000"/>
          </a:solidFill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chemeClr val="bg1"/>
                </a:solidFill>
              </a:rPr>
              <a:t>Projdi bludištěm.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4211960" y="1412776"/>
            <a:ext cx="936104" cy="504056"/>
            <a:chOff x="683568" y="2924944"/>
            <a:chExt cx="1008112" cy="504056"/>
          </a:xfrm>
        </p:grpSpPr>
        <p:sp>
          <p:nvSpPr>
            <p:cNvPr id="8" name="Elipsa 7"/>
            <p:cNvSpPr/>
            <p:nvPr/>
          </p:nvSpPr>
          <p:spPr>
            <a:xfrm>
              <a:off x="971600" y="2924944"/>
              <a:ext cx="576064" cy="50405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83568" y="2924944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     2</a:t>
              </a:r>
              <a:r>
                <a:rPr lang="cs-CZ" sz="2400" dirty="0" smtClean="0"/>
                <a:t>.</a:t>
              </a:r>
              <a:endParaRPr lang="de-DE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563888" y="2996952"/>
            <a:ext cx="1296144" cy="504056"/>
            <a:chOff x="706307" y="2924944"/>
            <a:chExt cx="1584176" cy="504056"/>
          </a:xfrm>
        </p:grpSpPr>
        <p:sp>
          <p:nvSpPr>
            <p:cNvPr id="12" name="Elipsa 11"/>
            <p:cNvSpPr/>
            <p:nvPr/>
          </p:nvSpPr>
          <p:spPr>
            <a:xfrm>
              <a:off x="971600" y="2924944"/>
              <a:ext cx="576064" cy="50405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06307" y="2924944"/>
              <a:ext cx="1584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</a:t>
              </a:r>
              <a:r>
                <a:rPr lang="cs-CZ" sz="2400" b="1" dirty="0" smtClean="0"/>
                <a:t>1</a:t>
              </a:r>
              <a:r>
                <a:rPr lang="cs-CZ" sz="2400" dirty="0" smtClean="0"/>
                <a:t>.</a:t>
              </a:r>
              <a:endParaRPr lang="de-DE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355976" y="4581128"/>
            <a:ext cx="936104" cy="461665"/>
            <a:chOff x="-2052736" y="1916832"/>
            <a:chExt cx="936104" cy="461665"/>
          </a:xfrm>
        </p:grpSpPr>
        <p:sp>
          <p:nvSpPr>
            <p:cNvPr id="15" name="Elipsa 14"/>
            <p:cNvSpPr/>
            <p:nvPr/>
          </p:nvSpPr>
          <p:spPr>
            <a:xfrm>
              <a:off x="-1836712" y="1916832"/>
              <a:ext cx="504056" cy="4320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-2052736" y="1916832"/>
              <a:ext cx="9361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 </a:t>
              </a:r>
              <a:r>
                <a:rPr lang="cs-CZ" sz="2400" b="1" dirty="0" smtClean="0"/>
                <a:t>3</a:t>
              </a:r>
              <a:r>
                <a:rPr lang="cs-CZ" sz="2400" dirty="0" smtClean="0"/>
                <a:t>.</a:t>
              </a:r>
              <a:endParaRPr lang="de-DE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444208" y="5229201"/>
            <a:ext cx="1080120" cy="461665"/>
            <a:chOff x="539552" y="2924944"/>
            <a:chExt cx="1584176" cy="538609"/>
          </a:xfrm>
        </p:grpSpPr>
        <p:sp>
          <p:nvSpPr>
            <p:cNvPr id="18" name="Elipsa 17"/>
            <p:cNvSpPr/>
            <p:nvPr/>
          </p:nvSpPr>
          <p:spPr>
            <a:xfrm>
              <a:off x="971600" y="2924944"/>
              <a:ext cx="576064" cy="50405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39552" y="2924944"/>
              <a:ext cx="1584176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 </a:t>
              </a:r>
              <a:r>
                <a:rPr lang="cs-CZ" sz="2400" b="1" dirty="0" smtClean="0"/>
                <a:t>4</a:t>
              </a:r>
              <a:r>
                <a:rPr lang="cs-CZ" sz="2400" dirty="0" smtClean="0"/>
                <a:t>.</a:t>
              </a:r>
              <a:endParaRPr lang="de-DE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444208" y="3068960"/>
            <a:ext cx="1296144" cy="504056"/>
            <a:chOff x="539552" y="2924944"/>
            <a:chExt cx="1584176" cy="504056"/>
          </a:xfrm>
        </p:grpSpPr>
        <p:sp>
          <p:nvSpPr>
            <p:cNvPr id="21" name="Elipsa 20"/>
            <p:cNvSpPr/>
            <p:nvPr/>
          </p:nvSpPr>
          <p:spPr>
            <a:xfrm>
              <a:off x="971600" y="2924944"/>
              <a:ext cx="576064" cy="50405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39552" y="2924944"/>
              <a:ext cx="1584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  </a:t>
              </a:r>
              <a:r>
                <a:rPr lang="cs-CZ" sz="2400" b="1" dirty="0" smtClean="0"/>
                <a:t>5</a:t>
              </a:r>
              <a:r>
                <a:rPr lang="cs-CZ" sz="2400" dirty="0" smtClean="0"/>
                <a:t>.</a:t>
              </a:r>
              <a:endParaRPr lang="de-DE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380312" y="980728"/>
            <a:ext cx="1152128" cy="461665"/>
            <a:chOff x="539552" y="2924943"/>
            <a:chExt cx="1584176" cy="538609"/>
          </a:xfrm>
        </p:grpSpPr>
        <p:sp>
          <p:nvSpPr>
            <p:cNvPr id="24" name="Elipsa 23"/>
            <p:cNvSpPr/>
            <p:nvPr/>
          </p:nvSpPr>
          <p:spPr>
            <a:xfrm>
              <a:off x="971600" y="2924944"/>
              <a:ext cx="576064" cy="50405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39552" y="2924943"/>
              <a:ext cx="1584176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  </a:t>
              </a:r>
              <a:r>
                <a:rPr lang="cs-CZ" sz="2400" b="1" dirty="0" smtClean="0"/>
                <a:t>6</a:t>
              </a:r>
              <a:r>
                <a:rPr lang="cs-CZ" sz="2400" dirty="0" smtClean="0"/>
                <a:t>.</a:t>
              </a:r>
              <a:endParaRPr lang="de-DE" sz="2400" dirty="0"/>
            </a:p>
          </p:txBody>
        </p:sp>
      </p:grpSp>
      <p:sp>
        <p:nvSpPr>
          <p:cNvPr id="26" name="TextovéPole 25"/>
          <p:cNvSpPr txBox="1"/>
          <p:nvPr/>
        </p:nvSpPr>
        <p:spPr>
          <a:xfrm flipV="1">
            <a:off x="3491880" y="6550223"/>
            <a:ext cx="2016224" cy="307777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de-DE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7584" y="23488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de-DE" dirty="0"/>
          </a:p>
        </p:txBody>
      </p:sp>
      <p:sp>
        <p:nvSpPr>
          <p:cNvPr id="29" name="Obdélník 28"/>
          <p:cNvSpPr/>
          <p:nvPr/>
        </p:nvSpPr>
        <p:spPr>
          <a:xfrm>
            <a:off x="3635896" y="2636912"/>
            <a:ext cx="36901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741664" y="1772816"/>
            <a:ext cx="3690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937777" y="4725144"/>
            <a:ext cx="3946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067944" y="2852936"/>
            <a:ext cx="6480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808479" y="620688"/>
            <a:ext cx="3690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016391" y="4869160"/>
            <a:ext cx="3690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577930" y="2852936"/>
            <a:ext cx="44234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882474" y="4077072"/>
            <a:ext cx="5501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904916" y="1268760"/>
            <a:ext cx="5052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164288" y="2852936"/>
            <a:ext cx="5052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812360" y="1196752"/>
            <a:ext cx="5052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444208" y="5013176"/>
            <a:ext cx="5021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2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51520" y="2636912"/>
            <a:ext cx="25922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1</a:t>
            </a:r>
            <a:r>
              <a:rPr lang="cs-CZ" sz="3600" dirty="0" smtClean="0">
                <a:solidFill>
                  <a:prstClr val="black"/>
                </a:solidFill>
              </a:rPr>
              <a:t>. cizí lidé</a:t>
            </a:r>
            <a:endParaRPr lang="de-DE" sz="3600" dirty="0"/>
          </a:p>
        </p:txBody>
      </p:sp>
      <p:sp>
        <p:nvSpPr>
          <p:cNvPr id="43" name="Obdélník 42"/>
          <p:cNvSpPr/>
          <p:nvPr/>
        </p:nvSpPr>
        <p:spPr>
          <a:xfrm>
            <a:off x="179512" y="3284984"/>
            <a:ext cx="35100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2</a:t>
            </a:r>
            <a:r>
              <a:rPr lang="cs-CZ" sz="3600" dirty="0" smtClean="0">
                <a:solidFill>
                  <a:prstClr val="black"/>
                </a:solidFill>
              </a:rPr>
              <a:t>. obětaví  rodiče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79512" y="4005064"/>
            <a:ext cx="30937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3</a:t>
            </a:r>
            <a:r>
              <a:rPr lang="cs-CZ" sz="3600" dirty="0" smtClean="0">
                <a:solidFill>
                  <a:prstClr val="black"/>
                </a:solidFill>
              </a:rPr>
              <a:t>. úspěšní herci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79512" y="5373216"/>
            <a:ext cx="3168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5</a:t>
            </a:r>
            <a:r>
              <a:rPr lang="cs-CZ" sz="3600" dirty="0" smtClean="0">
                <a:solidFill>
                  <a:prstClr val="black"/>
                </a:solidFill>
              </a:rPr>
              <a:t>.  rybí  ploutve  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79512" y="4725144"/>
            <a:ext cx="25832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4</a:t>
            </a:r>
            <a:r>
              <a:rPr lang="cs-CZ" sz="3600" dirty="0" smtClean="0">
                <a:solidFill>
                  <a:prstClr val="black"/>
                </a:solidFill>
              </a:rPr>
              <a:t>. Pavlovi psi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79512" y="6021288"/>
            <a:ext cx="3384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prstClr val="black"/>
                </a:solidFill>
              </a:rPr>
              <a:t>6</a:t>
            </a:r>
            <a:r>
              <a:rPr lang="cs-CZ" sz="3600" dirty="0" smtClean="0">
                <a:solidFill>
                  <a:prstClr val="black"/>
                </a:solidFill>
              </a:rPr>
              <a:t>. napínavý film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48" name="Obláček 47"/>
          <p:cNvSpPr/>
          <p:nvPr/>
        </p:nvSpPr>
        <p:spPr>
          <a:xfrm>
            <a:off x="4355976" y="620688"/>
            <a:ext cx="2160240" cy="1656184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9" name="Obláček 48"/>
          <p:cNvSpPr/>
          <p:nvPr/>
        </p:nvSpPr>
        <p:spPr>
          <a:xfrm>
            <a:off x="4427984" y="4221088"/>
            <a:ext cx="1224136" cy="936104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0" name="Obláček 49"/>
          <p:cNvSpPr/>
          <p:nvPr/>
        </p:nvSpPr>
        <p:spPr>
          <a:xfrm>
            <a:off x="7164288" y="620688"/>
            <a:ext cx="1575792" cy="1071736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1" name="Obláček 50"/>
          <p:cNvSpPr/>
          <p:nvPr/>
        </p:nvSpPr>
        <p:spPr>
          <a:xfrm>
            <a:off x="6444208" y="2924944"/>
            <a:ext cx="1296144" cy="864096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2" name="Obláček 51"/>
          <p:cNvSpPr/>
          <p:nvPr/>
        </p:nvSpPr>
        <p:spPr>
          <a:xfrm>
            <a:off x="6372200" y="4941168"/>
            <a:ext cx="1224136" cy="864096"/>
          </a:xfrm>
          <a:prstGeom prst="cloudCallout">
            <a:avLst>
              <a:gd name="adj1" fmla="val -76296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3" name="Obláček 52"/>
          <p:cNvSpPr/>
          <p:nvPr/>
        </p:nvSpPr>
        <p:spPr>
          <a:xfrm>
            <a:off x="5796136" y="1556792"/>
            <a:ext cx="1143744" cy="720080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4" name="Obláček 53"/>
          <p:cNvSpPr/>
          <p:nvPr/>
        </p:nvSpPr>
        <p:spPr>
          <a:xfrm>
            <a:off x="5652120" y="4005064"/>
            <a:ext cx="936104" cy="576064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5" name="Obláček 54"/>
          <p:cNvSpPr/>
          <p:nvPr/>
        </p:nvSpPr>
        <p:spPr>
          <a:xfrm>
            <a:off x="7524328" y="3645024"/>
            <a:ext cx="936104" cy="576064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6" name="Obláček 55"/>
          <p:cNvSpPr/>
          <p:nvPr/>
        </p:nvSpPr>
        <p:spPr>
          <a:xfrm>
            <a:off x="8388424" y="2276872"/>
            <a:ext cx="755576" cy="576064"/>
          </a:xfrm>
          <a:prstGeom prst="cloudCallout">
            <a:avLst>
              <a:gd name="adj1" fmla="val -7388"/>
              <a:gd name="adj2" fmla="val 28990"/>
            </a:avLst>
          </a:prstGeom>
          <a:gradFill flip="none" rotWithShape="1">
            <a:gsLst>
              <a:gs pos="0">
                <a:srgbClr val="99CC00">
                  <a:shade val="30000"/>
                  <a:satMod val="115000"/>
                </a:srgbClr>
              </a:gs>
              <a:gs pos="50000">
                <a:srgbClr val="99CC00">
                  <a:shade val="67500"/>
                  <a:satMod val="115000"/>
                </a:srgbClr>
              </a:gs>
              <a:gs pos="100000">
                <a:srgbClr val="99CC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5" grpId="0" animBg="1"/>
      <p:bldP spid="5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Neztratil ses ?  Výborně.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155679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Pak ses dostal skrz houští až k zámku a tam už spí a spí  …..  </a:t>
            </a:r>
          </a:p>
          <a:p>
            <a:r>
              <a:rPr lang="cs-CZ" sz="3200" dirty="0" smtClean="0"/>
              <a:t>                                           </a:t>
            </a:r>
            <a:endParaRPr lang="de-DE" sz="3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3565"/>
          <a:stretch>
            <a:fillRect/>
          </a:stretch>
        </p:blipFill>
        <p:spPr bwMode="auto">
          <a:xfrm rot="16200000">
            <a:off x="20535" y="3155928"/>
            <a:ext cx="4022181" cy="312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211960" y="4365104"/>
            <a:ext cx="4320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Co bys to byl za hrdinu, kdybys ji nedokázal vysvobodit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4283968" y="2636912"/>
            <a:ext cx="36724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 Šípková Růženka.</a:t>
            </a:r>
            <a:endParaRPr lang="de-DE" dirty="0"/>
          </a:p>
        </p:txBody>
      </p:sp>
      <p:sp>
        <p:nvSpPr>
          <p:cNvPr id="10" name="Srdce 9"/>
          <p:cNvSpPr/>
          <p:nvPr/>
        </p:nvSpPr>
        <p:spPr>
          <a:xfrm>
            <a:off x="6372200" y="6021288"/>
            <a:ext cx="720080" cy="50405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Srdce 10"/>
          <p:cNvSpPr/>
          <p:nvPr/>
        </p:nvSpPr>
        <p:spPr>
          <a:xfrm>
            <a:off x="7164288" y="5661248"/>
            <a:ext cx="720080" cy="576064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Srdce 11"/>
          <p:cNvSpPr/>
          <p:nvPr/>
        </p:nvSpPr>
        <p:spPr>
          <a:xfrm>
            <a:off x="7884368" y="5157192"/>
            <a:ext cx="720080" cy="50405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46805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 daleké zemi, v dávném čase na starém hradě v temné věži také král ukryl – povídá se -    kolovrat zlatý.</a:t>
            </a:r>
          </a:p>
          <a:p>
            <a:r>
              <a:rPr lang="cs-CZ" sz="2800" dirty="0" smtClean="0"/>
              <a:t>Na řetězy</a:t>
            </a:r>
          </a:p>
          <a:p>
            <a:r>
              <a:rPr lang="cs-CZ" sz="2800" dirty="0" smtClean="0"/>
              <a:t> a sedm zámků zavřel vrata -  železná, těžká, pancéřová.</a:t>
            </a:r>
            <a:endParaRPr lang="de-DE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9593" t="3491" r="5035"/>
          <a:stretch>
            <a:fillRect/>
          </a:stretch>
        </p:blipFill>
        <p:spPr bwMode="auto">
          <a:xfrm>
            <a:off x="467544" y="4005064"/>
            <a:ext cx="3609374" cy="28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283968" y="3645024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Díval se dlouze, soustředěně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 spící půvab dívčí tváře,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 vlasy sluncem rozčesané,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 víčka spánkem ulíbaná,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 čelo šperkem ozdobené –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Snad na život se rozpomene …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48064" y="332656"/>
            <a:ext cx="3600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Princezna je zakleta přídavnými jmény.  </a:t>
            </a:r>
          </a:p>
          <a:p>
            <a:r>
              <a:rPr lang="cs-CZ" sz="3200" dirty="0" smtClean="0"/>
              <a:t>Kouzlo pomine, když</a:t>
            </a:r>
          </a:p>
          <a:p>
            <a:r>
              <a:rPr lang="cs-CZ" sz="3200" dirty="0" smtClean="0"/>
              <a:t>je objevíš  - </a:t>
            </a:r>
          </a:p>
          <a:p>
            <a:r>
              <a:rPr lang="cs-CZ" sz="3200" dirty="0" smtClean="0"/>
              <a:t> př. </a:t>
            </a:r>
            <a:r>
              <a:rPr lang="cs-CZ" sz="3200" dirty="0" err="1" smtClean="0"/>
              <a:t>jm</a:t>
            </a:r>
            <a:r>
              <a:rPr lang="cs-CZ" sz="3200" dirty="0" smtClean="0"/>
              <a:t>. tvrdá</a:t>
            </a:r>
          </a:p>
          <a:p>
            <a:r>
              <a:rPr lang="cs-CZ" sz="3200" dirty="0" smtClean="0"/>
              <a:t> př. </a:t>
            </a:r>
            <a:r>
              <a:rPr lang="cs-CZ" sz="3200" dirty="0" err="1" smtClean="0"/>
              <a:t>jm</a:t>
            </a:r>
            <a:r>
              <a:rPr lang="cs-CZ" sz="3200" dirty="0" smtClean="0"/>
              <a:t>. měkká</a:t>
            </a:r>
            <a:endParaRPr lang="de-DE" sz="3200" dirty="0"/>
          </a:p>
        </p:txBody>
      </p:sp>
      <p:sp>
        <p:nvSpPr>
          <p:cNvPr id="7" name="Obdélník 6"/>
          <p:cNvSpPr/>
          <p:nvPr/>
        </p:nvSpPr>
        <p:spPr>
          <a:xfrm>
            <a:off x="7452320" y="2276872"/>
            <a:ext cx="1152128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Obdélník 7"/>
          <p:cNvSpPr/>
          <p:nvPr/>
        </p:nvSpPr>
        <p:spPr>
          <a:xfrm>
            <a:off x="7668344" y="2996952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755576" y="764704"/>
            <a:ext cx="9361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843808" y="764704"/>
            <a:ext cx="12241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755576" y="1196752"/>
            <a:ext cx="991344" cy="1676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3059832" y="1196752"/>
            <a:ext cx="1126976" cy="251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547664" y="2060848"/>
            <a:ext cx="9361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555776" y="3356992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547664" y="3429000"/>
            <a:ext cx="86409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67544" y="3356992"/>
            <a:ext cx="108012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788024" y="4509120"/>
            <a:ext cx="64807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6876256" y="4941168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6444208" y="4509120"/>
            <a:ext cx="720080" cy="8384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6804248" y="5805264"/>
            <a:ext cx="15841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6948264" y="5373216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lum bright="45000"/>
          </a:blip>
          <a:srcRect l="3565"/>
          <a:stretch>
            <a:fillRect/>
          </a:stretch>
        </p:blipFill>
        <p:spPr bwMode="auto">
          <a:xfrm rot="16200000">
            <a:off x="1143000" y="-1143002"/>
            <a:ext cx="6858000" cy="9144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23528" y="3501008"/>
            <a:ext cx="52565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Náhle však začal naříkat.</a:t>
            </a:r>
          </a:p>
          <a:p>
            <a:r>
              <a:rPr lang="cs-CZ" sz="2800" dirty="0" smtClean="0"/>
              <a:t>Našel jen prázdnou komoru</a:t>
            </a:r>
          </a:p>
          <a:p>
            <a:r>
              <a:rPr lang="cs-CZ" sz="2800" dirty="0" smtClean="0"/>
              <a:t>a zaprášený kolovrat.</a:t>
            </a:r>
          </a:p>
          <a:p>
            <a:r>
              <a:rPr lang="cs-CZ" sz="2800" dirty="0" smtClean="0"/>
              <a:t>A husté sítě pavoučí</a:t>
            </a:r>
          </a:p>
          <a:p>
            <a:r>
              <a:rPr lang="cs-CZ" sz="2800" dirty="0" smtClean="0"/>
              <a:t>prášily princi do očí,</a:t>
            </a:r>
          </a:p>
          <a:p>
            <a:r>
              <a:rPr lang="cs-CZ" sz="2800" dirty="0" smtClean="0"/>
              <a:t>takže se začal navíc bát.</a:t>
            </a:r>
          </a:p>
          <a:p>
            <a:r>
              <a:rPr lang="cs-CZ" sz="2800" dirty="0" smtClean="0"/>
              <a:t>- Proč uvěřil jsem klamným snům?</a:t>
            </a:r>
            <a:endParaRPr lang="de-DE" sz="2800" dirty="0"/>
          </a:p>
        </p:txBody>
      </p:sp>
      <p:sp>
        <p:nvSpPr>
          <p:cNvPr id="4" name="Obdélník 3"/>
          <p:cNvSpPr/>
          <p:nvPr/>
        </p:nvSpPr>
        <p:spPr>
          <a:xfrm>
            <a:off x="4572000" y="332656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Čekali spící sluhové 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 mnoho nedopitých džbánků,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čekali král i královna,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a stoly krásně prostřené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čekaly s nejchutnějším jídlem,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čekala velká knihovna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 obrazárna v hradním křídle,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a také v kašně kruhové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čekala voda, aby tekla …….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3528" y="332656"/>
            <a:ext cx="4139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Objevíš  4 přídavná jména podle vzoru  jarní ?</a:t>
            </a:r>
          </a:p>
          <a:p>
            <a:r>
              <a:rPr lang="cs-CZ" sz="2800" dirty="0" smtClean="0"/>
              <a:t>Napiš je i s podstatnými  jmény, k nimž patří.</a:t>
            </a:r>
            <a:endParaRPr lang="de-DE" sz="28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411760" y="2708920"/>
            <a:ext cx="20162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1520" y="3356992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3528" y="2708920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339752" y="3356992"/>
            <a:ext cx="20162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5760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Byli jste úspěšní ?</a:t>
            </a:r>
            <a:endParaRPr lang="de-DE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734481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Kouzlo zlé sudičky pominulo   a vy zasloužíte odměnu.</a:t>
            </a:r>
          </a:p>
          <a:p>
            <a:endParaRPr lang="cs-CZ" sz="4800" dirty="0" smtClean="0">
              <a:hlinkClick r:id="rId2"/>
            </a:endParaRPr>
          </a:p>
          <a:p>
            <a:r>
              <a:rPr lang="cs-CZ" sz="2800" dirty="0" smtClean="0">
                <a:hlinkClick r:id="rId2"/>
              </a:rPr>
              <a:t>Jiří </a:t>
            </a:r>
            <a:r>
              <a:rPr lang="cs-CZ" sz="2800" dirty="0" err="1" smtClean="0">
                <a:hlinkClick r:id="rId2"/>
              </a:rPr>
              <a:t>Schelinger</a:t>
            </a:r>
            <a:r>
              <a:rPr lang="cs-CZ" sz="2800" dirty="0" smtClean="0">
                <a:hlinkClick r:id="rId2"/>
              </a:rPr>
              <a:t> - Šípková Růženka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06084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JELEN, Josef. </a:t>
            </a:r>
            <a:r>
              <a:rPr lang="cs-CZ" sz="2800" i="1" dirty="0" smtClean="0"/>
              <a:t>Šípková Růženka. Ilustroval Ota Janeček. </a:t>
            </a:r>
            <a:r>
              <a:rPr lang="cs-CZ" sz="2800" dirty="0" smtClean="0"/>
              <a:t>1. </a:t>
            </a:r>
            <a:r>
              <a:rPr lang="cs-CZ" sz="2800" dirty="0" err="1" smtClean="0"/>
              <a:t>vyd.Praha</a:t>
            </a:r>
            <a:r>
              <a:rPr lang="cs-CZ" sz="2800" dirty="0" smtClean="0"/>
              <a:t>: Albatros, 1979. </a:t>
            </a:r>
            <a:endParaRPr lang="de-DE" sz="2800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667</TotalTime>
  <Words>432</Words>
  <Application>Microsoft Office PowerPoint</Application>
  <PresentationFormat>Předvádění na obrazovce (4:3)</PresentationFormat>
  <Paragraphs>91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Lektion 6</dc:title>
  <dc:creator>Maruška</dc:creator>
  <cp:lastModifiedBy>Hana</cp:lastModifiedBy>
  <cp:revision>65</cp:revision>
  <dcterms:created xsi:type="dcterms:W3CDTF">2013-02-10T11:44:51Z</dcterms:created>
  <dcterms:modified xsi:type="dcterms:W3CDTF">2013-05-22T17:34:57Z</dcterms:modified>
</cp:coreProperties>
</file>