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</a:t>
          </a:r>
          <a:r>
            <a:rPr lang="cs-CZ" smtClean="0"/>
            <a:t>: 22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a užívání  koncovek podle vzorů rodu středního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1926" custLinFactNeighborY="-3636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 custLinFactNeighborX="-164" custLinFactNeighborY="5378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096540E7-D6C7-414B-AE69-23DF0CBCBD51}" type="presOf" srcId="{C73C7642-F245-4585-8F88-243F9FAEF6CA}" destId="{1C4BCB69-D3A6-4CCF-9871-D9B9359B8159}" srcOrd="0" destOrd="0" presId="urn:microsoft.com/office/officeart/2005/8/layout/vList2"/>
    <dgm:cxn modelId="{D62B561D-D307-431D-979F-B9541A41F262}" type="presOf" srcId="{FBBFC3EA-9D9D-4F3A-BEA6-9C2C0E46BF20}" destId="{ACAD381E-21DC-4C07-8FDD-119C2EC3BB2E}" srcOrd="0" destOrd="0" presId="urn:microsoft.com/office/officeart/2005/8/layout/vList2"/>
    <dgm:cxn modelId="{4B24CBAF-630F-4C35-A50E-DB05EC847361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3D44A3C-DFA1-4EB8-A291-72049C320F63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50B8BEE0-6DF2-45D6-89FE-40151BD4C9DF}" type="presOf" srcId="{6B0205A6-422D-4956-AD89-0CEBCAE4530D}" destId="{B1DDF1AD-3BC2-43B8-A8D0-A33120EFAF7C}" srcOrd="0" destOrd="0" presId="urn:microsoft.com/office/officeart/2005/8/layout/vList2"/>
    <dgm:cxn modelId="{D4CFC84F-C32E-4F6C-B2F9-6AE01805EA6D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E1C5A074-F97E-4720-9234-DD7E86CF01AD}" type="presParOf" srcId="{612116FE-9061-44B1-A457-8F1AFBD162E0}" destId="{7B541546-39A7-4633-AED0-6028788110D7}" srcOrd="0" destOrd="0" presId="urn:microsoft.com/office/officeart/2005/8/layout/vList2"/>
    <dgm:cxn modelId="{151AC196-8424-4DA3-8EE6-6E9959D718CC}" type="presParOf" srcId="{612116FE-9061-44B1-A457-8F1AFBD162E0}" destId="{9B9314F6-85CC-4C49-B24D-6AF5DF05D800}" srcOrd="1" destOrd="0" presId="urn:microsoft.com/office/officeart/2005/8/layout/vList2"/>
    <dgm:cxn modelId="{E7A08FEA-3D52-49B0-A5F1-487EAB5AAA65}" type="presParOf" srcId="{612116FE-9061-44B1-A457-8F1AFBD162E0}" destId="{ACAD381E-21DC-4C07-8FDD-119C2EC3BB2E}" srcOrd="2" destOrd="0" presId="urn:microsoft.com/office/officeart/2005/8/layout/vList2"/>
    <dgm:cxn modelId="{6B1528D9-3EB3-4E7F-B986-E55F25C1AA3F}" type="presParOf" srcId="{612116FE-9061-44B1-A457-8F1AFBD162E0}" destId="{208194AD-7544-4854-B7A4-4A67E5453B54}" srcOrd="3" destOrd="0" presId="urn:microsoft.com/office/officeart/2005/8/layout/vList2"/>
    <dgm:cxn modelId="{89A851BB-7EFC-4008-8942-B8864914CA47}" type="presParOf" srcId="{612116FE-9061-44B1-A457-8F1AFBD162E0}" destId="{1C4BCB69-D3A6-4CCF-9871-D9B9359B8159}" srcOrd="4" destOrd="0" presId="urn:microsoft.com/office/officeart/2005/8/layout/vList2"/>
    <dgm:cxn modelId="{5067DCFA-F16D-4371-B063-E05852BA5CB7}" type="presParOf" srcId="{612116FE-9061-44B1-A457-8F1AFBD162E0}" destId="{34DE5943-AAB5-4DC3-B765-99B35FCB6ECD}" srcOrd="5" destOrd="0" presId="urn:microsoft.com/office/officeart/2005/8/layout/vList2"/>
    <dgm:cxn modelId="{C9E4B825-3444-4950-BB63-8D9BDF8ADB80}" type="presParOf" srcId="{612116FE-9061-44B1-A457-8F1AFBD162E0}" destId="{97CBBA99-26B9-4E2D-BA76-BF47FEBF0134}" srcOrd="6" destOrd="0" presId="urn:microsoft.com/office/officeart/2005/8/layout/vList2"/>
    <dgm:cxn modelId="{8A054B8F-5208-4C35-8B32-B23C80949636}" type="presParOf" srcId="{612116FE-9061-44B1-A457-8F1AFBD162E0}" destId="{9A22653A-B2DB-4D9E-A633-AD2EC219A723}" srcOrd="7" destOrd="0" presId="urn:microsoft.com/office/officeart/2005/8/layout/vList2"/>
    <dgm:cxn modelId="{E182B8B4-A344-40B3-9289-5A629415165F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42036"/>
        <a:ext cx="7150686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Autor: Mgr. Vlasta Šujanová</a:t>
          </a:r>
          <a:endParaRPr lang="cs-CZ" sz="2300" kern="1200" dirty="0"/>
        </a:p>
      </dsp:txBody>
      <dsp:txXfrm>
        <a:off x="42036" y="993481"/>
        <a:ext cx="7150686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Seznámení a užívání  koncovek podle vzorů rodu středního</a:t>
          </a:r>
          <a:endParaRPr lang="cs-CZ" sz="2300" kern="1200" dirty="0"/>
        </a:p>
      </dsp:txBody>
      <dsp:txXfrm>
        <a:off x="42036" y="1920841"/>
        <a:ext cx="7150686" cy="777048"/>
      </dsp:txXfrm>
    </dsp:sp>
    <dsp:sp modelId="{97CBBA99-26B9-4E2D-BA76-BF47FEBF0134}">
      <dsp:nvSpPr>
        <dsp:cNvPr id="0" name=""/>
        <dsp:cNvSpPr/>
      </dsp:nvSpPr>
      <dsp:spPr>
        <a:xfrm>
          <a:off x="0" y="2841791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</a:t>
          </a:r>
          <a:r>
            <a:rPr lang="cs-CZ" sz="2300" kern="1200" smtClean="0"/>
            <a:t>: 22</a:t>
          </a:r>
          <a:endParaRPr lang="cs-CZ" sz="2300" kern="1200" dirty="0"/>
        </a:p>
      </dsp:txBody>
      <dsp:txXfrm>
        <a:off x="42036" y="2883827"/>
        <a:ext cx="7150686" cy="777048"/>
      </dsp:txXfrm>
    </dsp:sp>
    <dsp:sp modelId="{B1DDF1AD-3BC2-43B8-A8D0-A33120EFAF7C}">
      <dsp:nvSpPr>
        <dsp:cNvPr id="0" name=""/>
        <dsp:cNvSpPr/>
      </dsp:nvSpPr>
      <dsp:spPr>
        <a:xfrm>
          <a:off x="0" y="3733526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20.2.2012</a:t>
          </a:r>
          <a:endParaRPr lang="cs-CZ" sz="2300" kern="1200" dirty="0"/>
        </a:p>
      </dsp:txBody>
      <dsp:txXfrm>
        <a:off x="42036" y="3775562"/>
        <a:ext cx="7150686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4131A-C3B2-470A-8BCE-4593D11C8A8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ADC753-02E2-4DC6-804F-1D638D7D58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012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ADC753-02E2-4DC6-804F-1D638D7D58B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09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1EBD2A0-D197-4740-B73A-18F7A980F125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B69179-5139-45CC-B0FB-0B1BCE9C63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7455" y="5028132"/>
            <a:ext cx="8458200" cy="12223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6368741"/>
              </p:ext>
            </p:extLst>
          </p:nvPr>
        </p:nvGraphicFramePr>
        <p:xfrm>
          <a:off x="683568" y="11663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888" y="5047624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91642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výkladové,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</a:t>
            </a:r>
            <a:r>
              <a:rPr lang="cs-CZ" dirty="0" smtClean="0"/>
              <a:t>s vzory rodu středního a užívání koncovek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vzory rodu středního - město, moře, kuře, stavení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4. a  5.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10 -12 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56764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 SE  VZORY  RODU  STŘEDNÍHO</a:t>
            </a:r>
          </a:p>
          <a:p>
            <a:endParaRPr lang="cs-CZ" dirty="0"/>
          </a:p>
          <a:p>
            <a:r>
              <a:rPr lang="cs-CZ" dirty="0" smtClean="0"/>
              <a:t>URČOVÁNÍ  VZORŮ</a:t>
            </a:r>
          </a:p>
          <a:p>
            <a:endParaRPr lang="cs-CZ" dirty="0"/>
          </a:p>
          <a:p>
            <a:r>
              <a:rPr lang="cs-CZ" dirty="0" smtClean="0"/>
              <a:t>DOPLŇOVÁNÍ  KONCOVEK  PODLE  VZORU</a:t>
            </a:r>
          </a:p>
          <a:p>
            <a:endParaRPr lang="cs-CZ" dirty="0"/>
          </a:p>
          <a:p>
            <a:r>
              <a:rPr lang="cs-CZ" dirty="0" smtClean="0"/>
              <a:t>HLEDÁNÍ  PRAVOPISNÝCH  CHYB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9I7DJK3U\MM91000116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045" y="4437112"/>
            <a:ext cx="2019646" cy="201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711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 RODU  STŘEDNÍHO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1.p.  MĚST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      MOŘ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      KUŘ</a:t>
            </a:r>
            <a:r>
              <a:rPr lang="cs-CZ" dirty="0" smtClean="0">
                <a:solidFill>
                  <a:srgbClr val="FF0000"/>
                </a:solidFill>
              </a:rPr>
              <a:t>E </a:t>
            </a:r>
            <a:r>
              <a:rPr lang="cs-CZ" dirty="0" smtClean="0"/>
              <a:t>       STAVEN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</a:p>
          <a:p>
            <a:r>
              <a:rPr lang="cs-CZ" dirty="0" smtClean="0"/>
              <a:t>2.p.  MĚST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smtClean="0"/>
              <a:t>    </a:t>
            </a:r>
            <a:r>
              <a:rPr lang="cs-CZ" dirty="0" smtClean="0"/>
              <a:t>   </a:t>
            </a:r>
            <a:r>
              <a:rPr lang="cs-CZ" dirty="0" smtClean="0"/>
              <a:t>MOŘ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  </a:t>
            </a:r>
            <a:r>
              <a:rPr lang="cs-CZ" dirty="0" smtClean="0"/>
              <a:t>   </a:t>
            </a:r>
            <a:r>
              <a:rPr lang="cs-CZ" dirty="0" smtClean="0"/>
              <a:t>KUŘ</a:t>
            </a:r>
            <a:r>
              <a:rPr lang="cs-CZ" dirty="0" smtClean="0">
                <a:solidFill>
                  <a:srgbClr val="FF0000"/>
                </a:solidFill>
              </a:rPr>
              <a:t>ETE</a:t>
            </a:r>
            <a:r>
              <a:rPr lang="cs-CZ" dirty="0" smtClean="0"/>
              <a:t>    STAVEN</a:t>
            </a:r>
            <a:r>
              <a:rPr lang="cs-CZ" dirty="0" smtClean="0">
                <a:solidFill>
                  <a:srgbClr val="FF0000"/>
                </a:solidFill>
              </a:rPr>
              <a:t>Í  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Podle vzoru </a:t>
            </a:r>
            <a:r>
              <a:rPr lang="cs-CZ" sz="2800" dirty="0" smtClean="0">
                <a:solidFill>
                  <a:srgbClr val="FF0000"/>
                </a:solidFill>
              </a:rPr>
              <a:t>město</a:t>
            </a:r>
            <a:r>
              <a:rPr lang="cs-CZ" sz="2800" dirty="0" smtClean="0">
                <a:solidFill>
                  <a:schemeClr val="tx1"/>
                </a:solidFill>
              </a:rPr>
              <a:t> se skloňují podstatná jména rodu středního zakončená v 1.p.č.j. na </a:t>
            </a:r>
            <a:r>
              <a:rPr lang="cs-CZ" sz="2800" dirty="0" smtClean="0">
                <a:solidFill>
                  <a:srgbClr val="FF0000"/>
                </a:solidFill>
              </a:rPr>
              <a:t>-o  </a:t>
            </a:r>
            <a:r>
              <a:rPr lang="cs-CZ" sz="2800" dirty="0" smtClean="0">
                <a:solidFill>
                  <a:schemeClr val="tx1"/>
                </a:solidFill>
              </a:rPr>
              <a:t>/auto/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Podle vzoru </a:t>
            </a:r>
            <a:r>
              <a:rPr lang="cs-CZ" sz="2800" dirty="0" smtClean="0">
                <a:solidFill>
                  <a:srgbClr val="FF0000"/>
                </a:solidFill>
              </a:rPr>
              <a:t>moře</a:t>
            </a:r>
            <a:r>
              <a:rPr lang="cs-CZ" sz="2800" dirty="0" smtClean="0">
                <a:solidFill>
                  <a:schemeClr val="tx1"/>
                </a:solidFill>
              </a:rPr>
              <a:t> se skloňují podstatná jména rodu středního zakončená v 1.p.č.j. na </a:t>
            </a:r>
            <a:r>
              <a:rPr lang="cs-CZ" sz="2800" dirty="0" smtClean="0">
                <a:solidFill>
                  <a:srgbClr val="FF0000"/>
                </a:solidFill>
              </a:rPr>
              <a:t>-e,-ě </a:t>
            </a:r>
            <a:r>
              <a:rPr lang="cs-CZ" sz="2800" dirty="0" smtClean="0">
                <a:solidFill>
                  <a:schemeClr val="tx1"/>
                </a:solidFill>
              </a:rPr>
              <a:t>/slunce, hřiště/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Podle vzoru </a:t>
            </a:r>
            <a:r>
              <a:rPr lang="cs-CZ" sz="2800" dirty="0" smtClean="0">
                <a:solidFill>
                  <a:srgbClr val="FF0000"/>
                </a:solidFill>
              </a:rPr>
              <a:t>kuře</a:t>
            </a:r>
            <a:r>
              <a:rPr lang="cs-CZ" sz="2800" dirty="0" smtClean="0">
                <a:solidFill>
                  <a:schemeClr val="tx1"/>
                </a:solidFill>
              </a:rPr>
              <a:t> se skloňují podstatná jména rodu středního zakončená v 1.p.č.j. na </a:t>
            </a:r>
            <a:r>
              <a:rPr lang="cs-CZ" sz="2800" dirty="0" smtClean="0">
                <a:solidFill>
                  <a:srgbClr val="FF0000"/>
                </a:solidFill>
              </a:rPr>
              <a:t>-e, -ě </a:t>
            </a:r>
            <a:r>
              <a:rPr lang="cs-CZ" sz="2800" dirty="0" smtClean="0">
                <a:solidFill>
                  <a:schemeClr val="tx1"/>
                </a:solidFill>
              </a:rPr>
              <a:t>/zvíře, štěně /                                                                                      		v 2.p.č.j. na </a:t>
            </a:r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ete</a:t>
            </a:r>
            <a:r>
              <a:rPr lang="cs-CZ" sz="2800" dirty="0" smtClean="0">
                <a:solidFill>
                  <a:srgbClr val="FF0000"/>
                </a:solidFill>
              </a:rPr>
              <a:t>, -</a:t>
            </a:r>
            <a:r>
              <a:rPr lang="cs-CZ" sz="2800" dirty="0" err="1" smtClean="0">
                <a:solidFill>
                  <a:srgbClr val="FF0000"/>
                </a:solidFill>
              </a:rPr>
              <a:t>ěte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/zvířete, štěněte/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Podle vzoru </a:t>
            </a:r>
            <a:r>
              <a:rPr lang="cs-CZ" sz="2800" dirty="0" smtClean="0">
                <a:solidFill>
                  <a:srgbClr val="FF0000"/>
                </a:solidFill>
              </a:rPr>
              <a:t>stavení</a:t>
            </a:r>
            <a:r>
              <a:rPr lang="cs-CZ" sz="2800" dirty="0" smtClean="0">
                <a:solidFill>
                  <a:schemeClr val="tx1"/>
                </a:solidFill>
              </a:rPr>
              <a:t> se skloňují podstatná jména rodu středního zakončená v 1.p.č.j. na</a:t>
            </a:r>
            <a:r>
              <a:rPr lang="cs-CZ" sz="2800" dirty="0" smtClean="0">
                <a:solidFill>
                  <a:srgbClr val="FF0000"/>
                </a:solidFill>
              </a:rPr>
              <a:t> -í  </a:t>
            </a:r>
            <a:r>
              <a:rPr lang="cs-CZ" sz="2800" dirty="0" smtClean="0">
                <a:solidFill>
                  <a:schemeClr val="tx1"/>
                </a:solidFill>
              </a:rPr>
              <a:t>/nádobí/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0MGM\AppData\Local\Microsoft\Windows\Temporary Internet Files\Content.IE5\P9VWQ9CM\MC900404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318" y="188640"/>
            <a:ext cx="1722223" cy="1508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93740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VZORY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Labe           myšlení        srdce           káně</a:t>
            </a:r>
          </a:p>
          <a:p>
            <a:r>
              <a:rPr lang="cs-CZ" dirty="0" smtClean="0"/>
              <a:t>dříví            metro           morče         štěně</a:t>
            </a:r>
          </a:p>
          <a:p>
            <a:r>
              <a:rPr lang="cs-CZ" dirty="0" smtClean="0"/>
              <a:t>děvče         podnebí        jídlo            jmelí</a:t>
            </a:r>
          </a:p>
          <a:p>
            <a:r>
              <a:rPr lang="cs-CZ" dirty="0" smtClean="0"/>
              <a:t>Slovensko   štěstí           house         hedvábí</a:t>
            </a:r>
          </a:p>
          <a:p>
            <a:r>
              <a:rPr lang="cs-CZ" dirty="0" smtClean="0"/>
              <a:t>jablko         kakao          nářadí         klíště</a:t>
            </a:r>
          </a:p>
          <a:p>
            <a:r>
              <a:rPr lang="cs-CZ" dirty="0" smtClean="0"/>
              <a:t>přátelství    divadlo        hříbě           rajče</a:t>
            </a:r>
          </a:p>
          <a:p>
            <a:r>
              <a:rPr lang="cs-CZ" dirty="0" smtClean="0"/>
              <a:t>pondělí       nebe            koleno         rákosí</a:t>
            </a:r>
          </a:p>
          <a:p>
            <a:r>
              <a:rPr lang="cs-CZ" dirty="0" smtClean="0"/>
              <a:t>kotě            uhlí              koťátko       dítě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3914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KONCOVKY  PODLE  VZORŮ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 </a:t>
            </a:r>
            <a:r>
              <a:rPr lang="cs-CZ" dirty="0" err="1" smtClean="0"/>
              <a:t>světl</a:t>
            </a:r>
            <a:r>
              <a:rPr lang="cs-CZ" dirty="0" smtClean="0"/>
              <a:t>-              nad </a:t>
            </a:r>
            <a:r>
              <a:rPr lang="cs-CZ" dirty="0" err="1" smtClean="0"/>
              <a:t>pol</a:t>
            </a:r>
            <a:r>
              <a:rPr lang="cs-CZ" dirty="0" smtClean="0"/>
              <a:t>-                 </a:t>
            </a:r>
            <a:r>
              <a:rPr lang="cs-CZ" dirty="0" err="1" smtClean="0"/>
              <a:t>konop</a:t>
            </a:r>
            <a:r>
              <a:rPr lang="cs-CZ" dirty="0" smtClean="0"/>
              <a:t>-</a:t>
            </a:r>
          </a:p>
          <a:p>
            <a:r>
              <a:rPr lang="cs-CZ" dirty="0" smtClean="0"/>
              <a:t>sít obil-                za </a:t>
            </a:r>
            <a:r>
              <a:rPr lang="cs-CZ" dirty="0" err="1" smtClean="0"/>
              <a:t>skl</a:t>
            </a:r>
            <a:r>
              <a:rPr lang="cs-CZ" dirty="0" smtClean="0"/>
              <a:t>-                    obdob-</a:t>
            </a:r>
          </a:p>
          <a:p>
            <a:r>
              <a:rPr lang="cs-CZ" dirty="0" smtClean="0"/>
              <a:t>za </a:t>
            </a:r>
            <a:r>
              <a:rPr lang="cs-CZ" dirty="0" err="1" smtClean="0"/>
              <a:t>čerpadl</a:t>
            </a:r>
            <a:r>
              <a:rPr lang="cs-CZ" dirty="0" smtClean="0"/>
              <a:t>-          v </a:t>
            </a:r>
            <a:r>
              <a:rPr lang="cs-CZ" dirty="0" err="1" smtClean="0"/>
              <a:t>Lab</a:t>
            </a:r>
            <a:r>
              <a:rPr lang="cs-CZ" dirty="0" smtClean="0"/>
              <a:t>-                    </a:t>
            </a:r>
            <a:r>
              <a:rPr lang="cs-CZ" dirty="0" err="1" smtClean="0"/>
              <a:t>nepřátelstv</a:t>
            </a:r>
            <a:r>
              <a:rPr lang="cs-CZ" dirty="0" smtClean="0"/>
              <a:t>-</a:t>
            </a:r>
          </a:p>
          <a:p>
            <a:r>
              <a:rPr lang="cs-CZ" dirty="0" smtClean="0"/>
              <a:t>ve </a:t>
            </a:r>
            <a:r>
              <a:rPr lang="cs-CZ" dirty="0" err="1" smtClean="0"/>
              <a:t>Vrchlab</a:t>
            </a:r>
            <a:r>
              <a:rPr lang="cs-CZ" dirty="0" smtClean="0"/>
              <a:t>-          dřív-                       za </a:t>
            </a:r>
            <a:r>
              <a:rPr lang="cs-CZ" dirty="0" err="1" smtClean="0"/>
              <a:t>zrcadl</a:t>
            </a:r>
            <a:r>
              <a:rPr lang="cs-CZ" dirty="0" smtClean="0"/>
              <a:t>-</a:t>
            </a:r>
          </a:p>
          <a:p>
            <a:r>
              <a:rPr lang="cs-CZ" dirty="0" smtClean="0"/>
              <a:t>se slov-                pod kol-                nádob-</a:t>
            </a:r>
          </a:p>
          <a:p>
            <a:r>
              <a:rPr lang="cs-CZ" dirty="0" smtClean="0"/>
              <a:t>se zel-m               s </a:t>
            </a:r>
            <a:r>
              <a:rPr lang="cs-CZ" dirty="0" err="1" smtClean="0"/>
              <a:t>letadl</a:t>
            </a:r>
            <a:r>
              <a:rPr lang="cs-CZ" dirty="0" smtClean="0"/>
              <a:t>-                na neb-</a:t>
            </a:r>
          </a:p>
          <a:p>
            <a:r>
              <a:rPr lang="cs-CZ" dirty="0" smtClean="0"/>
              <a:t>se </a:t>
            </a:r>
            <a:r>
              <a:rPr lang="cs-CZ" dirty="0" err="1" smtClean="0"/>
              <a:t>strašidl</a:t>
            </a:r>
            <a:r>
              <a:rPr lang="cs-CZ" dirty="0" smtClean="0"/>
              <a:t>-          mezi obil-m          </a:t>
            </a:r>
            <a:r>
              <a:rPr lang="cs-CZ" dirty="0" err="1" smtClean="0"/>
              <a:t>žihadl</a:t>
            </a:r>
            <a:r>
              <a:rPr lang="cs-CZ" dirty="0" smtClean="0"/>
              <a:t>-</a:t>
            </a:r>
          </a:p>
          <a:p>
            <a:r>
              <a:rPr lang="cs-CZ" dirty="0" smtClean="0"/>
              <a:t>mezi kuřat-          v rákos-                s hedváb-m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0977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 světl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            </a:t>
            </a:r>
            <a:r>
              <a:rPr lang="cs-CZ" dirty="0"/>
              <a:t>nad </a:t>
            </a:r>
            <a:r>
              <a:rPr lang="cs-CZ" dirty="0" smtClean="0"/>
              <a:t>pol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               konop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sít obil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              </a:t>
            </a:r>
            <a:r>
              <a:rPr lang="cs-CZ" dirty="0"/>
              <a:t>za </a:t>
            </a:r>
            <a:r>
              <a:rPr lang="cs-CZ" dirty="0" smtClean="0"/>
              <a:t>skl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          obdob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za čerpadl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</a:t>
            </a:r>
            <a:r>
              <a:rPr lang="cs-CZ" dirty="0"/>
              <a:t>v </a:t>
            </a:r>
            <a:r>
              <a:rPr lang="cs-CZ" dirty="0" smtClean="0"/>
              <a:t>Lab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                  nepřátelstv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ve Vrchlab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        dřív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                     </a:t>
            </a:r>
            <a:r>
              <a:rPr lang="cs-CZ" dirty="0"/>
              <a:t>za </a:t>
            </a:r>
            <a:r>
              <a:rPr lang="cs-CZ" dirty="0" smtClean="0"/>
              <a:t>zrcadl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se slov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      </a:t>
            </a:r>
            <a:r>
              <a:rPr lang="cs-CZ" dirty="0"/>
              <a:t>pod </a:t>
            </a:r>
            <a:r>
              <a:rPr lang="cs-CZ" dirty="0" smtClean="0"/>
              <a:t>kol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      nádob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se zel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               </a:t>
            </a:r>
            <a:r>
              <a:rPr lang="cs-CZ" dirty="0"/>
              <a:t>s </a:t>
            </a:r>
            <a:r>
              <a:rPr lang="cs-CZ" dirty="0" smtClean="0"/>
              <a:t>letadl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      </a:t>
            </a:r>
            <a:r>
              <a:rPr lang="cs-CZ" dirty="0"/>
              <a:t>na </a:t>
            </a:r>
            <a:r>
              <a:rPr lang="cs-CZ" dirty="0" smtClean="0"/>
              <a:t>neb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se strašidl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</a:t>
            </a:r>
            <a:r>
              <a:rPr lang="cs-CZ" dirty="0"/>
              <a:t>mezi </a:t>
            </a:r>
            <a:r>
              <a:rPr lang="cs-CZ" dirty="0" smtClean="0"/>
              <a:t>obil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          žihadl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mezi kuřat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</a:t>
            </a:r>
            <a:r>
              <a:rPr lang="cs-CZ" dirty="0"/>
              <a:t>v </a:t>
            </a:r>
            <a:r>
              <a:rPr lang="cs-CZ" dirty="0" smtClean="0"/>
              <a:t>rákos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              </a:t>
            </a:r>
            <a:r>
              <a:rPr lang="cs-CZ" dirty="0"/>
              <a:t>s </a:t>
            </a:r>
            <a:r>
              <a:rPr lang="cs-CZ" dirty="0" smtClean="0"/>
              <a:t>hedváb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26654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696" y="457200"/>
            <a:ext cx="8686800" cy="838200"/>
          </a:xfrm>
        </p:spPr>
        <p:txBody>
          <a:bodyPr/>
          <a:lstStyle/>
          <a:p>
            <a:r>
              <a:rPr lang="cs-CZ" dirty="0" smtClean="0"/>
              <a:t>Hledej   pravopisné  chyby   </a:t>
            </a:r>
            <a:r>
              <a:rPr lang="cs-CZ" sz="3200" dirty="0" smtClean="0"/>
              <a:t>16 chyb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pondělí chodíme do </a:t>
            </a:r>
            <a:r>
              <a:rPr lang="cs-CZ" dirty="0" err="1" smtClean="0"/>
              <a:t>cvyčení</a:t>
            </a:r>
            <a:r>
              <a:rPr lang="cs-CZ" dirty="0" smtClean="0"/>
              <a:t>. Se </a:t>
            </a:r>
            <a:r>
              <a:rPr lang="cs-CZ" dirty="0" err="1" smtClean="0"/>
              <a:t>strašidli</a:t>
            </a:r>
            <a:r>
              <a:rPr lang="cs-CZ" dirty="0" smtClean="0"/>
              <a:t> nejsou </a:t>
            </a:r>
            <a:r>
              <a:rPr lang="cs-CZ" dirty="0" err="1" smtClean="0"/>
              <a:t>žerti</a:t>
            </a:r>
            <a:r>
              <a:rPr lang="cs-CZ" dirty="0" smtClean="0"/>
              <a:t>.  Doprava letadly je rychlá. Mezi </a:t>
            </a:r>
            <a:r>
              <a:rPr lang="cs-CZ" dirty="0" err="1" smtClean="0"/>
              <a:t>obylím</a:t>
            </a:r>
            <a:r>
              <a:rPr lang="cs-CZ" dirty="0" smtClean="0"/>
              <a:t> roste chrpa. Nad </a:t>
            </a:r>
            <a:r>
              <a:rPr lang="cs-CZ" dirty="0" err="1" smtClean="0"/>
              <a:t>údolým</a:t>
            </a:r>
            <a:r>
              <a:rPr lang="cs-CZ" dirty="0" smtClean="0"/>
              <a:t> se vznášejí </a:t>
            </a:r>
            <a:r>
              <a:rPr lang="cs-CZ" dirty="0" err="1" smtClean="0"/>
              <a:t>mlhi</a:t>
            </a:r>
            <a:r>
              <a:rPr lang="cs-CZ" dirty="0" smtClean="0"/>
              <a:t>.  Přejeme vám hodně zdraví. Pracujeme na </a:t>
            </a:r>
            <a:r>
              <a:rPr lang="cs-CZ" dirty="0" err="1" smtClean="0"/>
              <a:t>poly</a:t>
            </a:r>
            <a:r>
              <a:rPr lang="cs-CZ" dirty="0" smtClean="0"/>
              <a:t>. Vosy </a:t>
            </a:r>
            <a:r>
              <a:rPr lang="cs-CZ" dirty="0" err="1" smtClean="0"/>
              <a:t>bodajý</a:t>
            </a:r>
            <a:r>
              <a:rPr lang="cs-CZ" dirty="0" smtClean="0"/>
              <a:t> </a:t>
            </a:r>
            <a:r>
              <a:rPr lang="cs-CZ" dirty="0" err="1" smtClean="0"/>
              <a:t>žihadli</a:t>
            </a:r>
            <a:r>
              <a:rPr lang="cs-CZ" dirty="0" smtClean="0"/>
              <a:t>. Auta </a:t>
            </a:r>
            <a:r>
              <a:rPr lang="cs-CZ" dirty="0" err="1" smtClean="0"/>
              <a:t>svýtí</a:t>
            </a:r>
            <a:r>
              <a:rPr lang="cs-CZ" dirty="0" smtClean="0"/>
              <a:t> jasnými světly. Babičce přivezou uhlí a </a:t>
            </a:r>
            <a:r>
              <a:rPr lang="cs-CZ" dirty="0" err="1" smtClean="0"/>
              <a:t>dřívý</a:t>
            </a:r>
            <a:r>
              <a:rPr lang="cs-CZ" dirty="0" smtClean="0"/>
              <a:t>.  Hercy se líčí </a:t>
            </a:r>
            <a:r>
              <a:rPr lang="cs-CZ" dirty="0" err="1" smtClean="0"/>
              <a:t>líčidli</a:t>
            </a:r>
            <a:r>
              <a:rPr lang="cs-CZ" dirty="0" smtClean="0"/>
              <a:t>.  Nejkrásnějším ročným obdobím je jaro. Počasí v horách se </a:t>
            </a:r>
            <a:r>
              <a:rPr lang="cs-CZ" dirty="0" err="1" smtClean="0"/>
              <a:t>richle</a:t>
            </a:r>
            <a:r>
              <a:rPr lang="cs-CZ" dirty="0" smtClean="0"/>
              <a:t> mění. Pod </a:t>
            </a:r>
            <a:r>
              <a:rPr lang="cs-CZ" dirty="0" err="1" smtClean="0"/>
              <a:t>chodidli</a:t>
            </a:r>
            <a:r>
              <a:rPr lang="cs-CZ" dirty="0" smtClean="0"/>
              <a:t> jsem </a:t>
            </a:r>
            <a:r>
              <a:rPr lang="cs-CZ" dirty="0" err="1" smtClean="0"/>
              <a:t>ucýtil</a:t>
            </a:r>
            <a:r>
              <a:rPr lang="cs-CZ" dirty="0" smtClean="0"/>
              <a:t> písek a kamení.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9017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pondělí chodíme do </a:t>
            </a:r>
            <a:r>
              <a:rPr lang="cs-CZ" dirty="0" smtClean="0"/>
              <a:t>cv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čení</a:t>
            </a:r>
            <a:r>
              <a:rPr lang="cs-CZ" dirty="0"/>
              <a:t>. Se </a:t>
            </a:r>
            <a:r>
              <a:rPr lang="cs-CZ" dirty="0" smtClean="0"/>
              <a:t>strašidl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nejsou </a:t>
            </a:r>
            <a:r>
              <a:rPr lang="cs-CZ" dirty="0" smtClean="0"/>
              <a:t>žert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 </a:t>
            </a:r>
            <a:r>
              <a:rPr lang="cs-CZ" dirty="0"/>
              <a:t>Doprava letadly je rychlá. Mezi </a:t>
            </a:r>
            <a:r>
              <a:rPr lang="cs-CZ" dirty="0" smtClean="0"/>
              <a:t>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lím </a:t>
            </a:r>
            <a:r>
              <a:rPr lang="cs-CZ" dirty="0"/>
              <a:t>roste chrpa. Nad </a:t>
            </a:r>
            <a:r>
              <a:rPr lang="cs-CZ" dirty="0" smtClean="0"/>
              <a:t>údol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 </a:t>
            </a:r>
            <a:r>
              <a:rPr lang="cs-CZ" dirty="0"/>
              <a:t>se vznášejí </a:t>
            </a:r>
            <a:r>
              <a:rPr lang="cs-CZ" dirty="0" smtClean="0"/>
              <a:t>mlh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 </a:t>
            </a:r>
            <a:r>
              <a:rPr lang="cs-CZ" dirty="0"/>
              <a:t>Přejeme vám hodně zdraví. Pracujeme na </a:t>
            </a:r>
            <a:r>
              <a:rPr lang="cs-CZ" dirty="0" smtClean="0"/>
              <a:t>pol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  <a:r>
              <a:rPr lang="cs-CZ" dirty="0"/>
              <a:t>Vosy </a:t>
            </a:r>
            <a:r>
              <a:rPr lang="cs-CZ" dirty="0" smtClean="0"/>
              <a:t>bodaj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žihadl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  <a:r>
              <a:rPr lang="cs-CZ" dirty="0"/>
              <a:t>Auta </a:t>
            </a:r>
            <a:r>
              <a:rPr lang="cs-CZ" dirty="0" smtClean="0"/>
              <a:t>sv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tí </a:t>
            </a:r>
            <a:r>
              <a:rPr lang="cs-CZ" dirty="0"/>
              <a:t>jasnými světly. Babičce přivezou uhlí a </a:t>
            </a:r>
            <a:r>
              <a:rPr lang="cs-CZ" dirty="0" smtClean="0"/>
              <a:t>dřív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  Herc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se líčí </a:t>
            </a:r>
            <a:r>
              <a:rPr lang="cs-CZ" dirty="0" smtClean="0"/>
              <a:t>líčidl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 </a:t>
            </a:r>
            <a:r>
              <a:rPr lang="cs-CZ" dirty="0"/>
              <a:t>Nejkrásnějším </a:t>
            </a:r>
            <a:r>
              <a:rPr lang="cs-CZ" dirty="0" smtClean="0"/>
              <a:t>ročn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 </a:t>
            </a:r>
            <a:r>
              <a:rPr lang="cs-CZ" dirty="0"/>
              <a:t>obdobím je jaro. Počasí v horách se </a:t>
            </a:r>
            <a:r>
              <a:rPr lang="cs-CZ" dirty="0" smtClean="0"/>
              <a:t>r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chle </a:t>
            </a:r>
            <a:r>
              <a:rPr lang="cs-CZ" dirty="0"/>
              <a:t>mění. Pod </a:t>
            </a:r>
            <a:r>
              <a:rPr lang="cs-CZ" dirty="0" smtClean="0"/>
              <a:t>chodidly </a:t>
            </a:r>
            <a:r>
              <a:rPr lang="cs-CZ" dirty="0"/>
              <a:t>jsem </a:t>
            </a:r>
            <a:r>
              <a:rPr lang="cs-CZ" dirty="0" smtClean="0"/>
              <a:t>uc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til </a:t>
            </a:r>
            <a:r>
              <a:rPr lang="cs-CZ" dirty="0"/>
              <a:t>písek a kamení.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9516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0MGM\AppData\Local\Microsoft\Windows\Temporary Internet Files\Content.IE5\P9VWQ9CM\MC900383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2646679" cy="262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73053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602</TotalTime>
  <Words>506</Words>
  <Application>Microsoft Office PowerPoint</Application>
  <PresentationFormat>Předvádění na obrazovce (4:3)</PresentationFormat>
  <Paragraphs>67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OBSAH</vt:lpstr>
      <vt:lpstr>VZORY  RODU  STŘEDNÍHO</vt:lpstr>
      <vt:lpstr>URČI  VZORY</vt:lpstr>
      <vt:lpstr>DOPLŇ  KONCOVKY  PODLE  VZORŮ</vt:lpstr>
      <vt:lpstr>ZKONTROLUJ</vt:lpstr>
      <vt:lpstr>Hledej   pravopisné  chyby   16 chyb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25</cp:revision>
  <dcterms:created xsi:type="dcterms:W3CDTF">2013-01-24T19:17:38Z</dcterms:created>
  <dcterms:modified xsi:type="dcterms:W3CDTF">2013-05-22T17:38:57Z</dcterms:modified>
</cp:coreProperties>
</file>