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71EC479-486C-468B-8189-F68450F4FA91}">
          <p14:sldIdLst>
            <p14:sldId id="266"/>
            <p14:sldId id="257"/>
            <p14:sldId id="258"/>
            <p14:sldId id="259"/>
            <p14:sldId id="260"/>
          </p14:sldIdLst>
        </p14:section>
        <p14:section name="Oddíl bez názvu" id="{595C6E67-373A-454E-A92C-8EED45C6F105}">
          <p14:sldIdLst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0MGM" initials="0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492" autoAdjust="0"/>
  </p:normalViewPr>
  <p:slideViewPr>
    <p:cSldViewPr>
      <p:cViewPr varScale="1">
        <p:scale>
          <a:sx n="47" d="100"/>
          <a:sy n="47" d="100"/>
        </p:scale>
        <p:origin x="-1008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Vlasta Šujanová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20.2.2012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 smtClean="0"/>
            <a:t>Číslo projektu </a:t>
          </a:r>
          <a:r>
            <a:rPr lang="cs-CZ" smtClean="0"/>
            <a:t>: 23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Seznámení a užívání  koncovek podle vzorů rodu ženského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5" custLinFactNeighborX="1926" custLinFactNeighborY="-3636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1C4BCB69-D3A6-4CCF-9871-D9B9359B8159}" type="pres">
      <dgm:prSet presAssocID="{C73C7642-F245-4585-8F88-243F9FAEF6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3" destOrd="0" parTransId="{66EC36A9-2BA2-4EC9-AAE7-037918B0215E}" sibTransId="{CD7C273C-2CBB-488A-8BF2-5D00DBC541E5}"/>
    <dgm:cxn modelId="{1889F4E3-5176-4F31-9738-6F0ECE0640F8}" type="presOf" srcId="{C73C7642-F245-4585-8F88-243F9FAEF6CA}" destId="{1C4BCB69-D3A6-4CCF-9871-D9B9359B8159}" srcOrd="0" destOrd="0" presId="urn:microsoft.com/office/officeart/2005/8/layout/vList2"/>
    <dgm:cxn modelId="{74DEAA30-A8CD-4FF2-B1FF-748D58FB5D74}" srcId="{39F8B381-5807-488E-AC22-73DD4140ED4A}" destId="{6B0205A6-422D-4956-AD89-0CEBCAE4530D}" srcOrd="4" destOrd="0" parTransId="{168864D7-72A0-4608-BC44-F4D46F72FF3E}" sibTransId="{DB2C7C4B-FB0B-47FC-A6BD-4D152DC3D0CB}"/>
    <dgm:cxn modelId="{A6897800-04AB-4FAA-899E-23CAD7472CB9}" type="presOf" srcId="{39F8B381-5807-488E-AC22-73DD4140ED4A}" destId="{612116FE-9061-44B1-A457-8F1AFBD162E0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8B60BBD-8ABA-4959-A648-9413535CAAD7}" type="presOf" srcId="{FBBFC3EA-9D9D-4F3A-BEA6-9C2C0E46BF20}" destId="{ACAD381E-21DC-4C07-8FDD-119C2EC3BB2E}" srcOrd="0" destOrd="0" presId="urn:microsoft.com/office/officeart/2005/8/layout/vList2"/>
    <dgm:cxn modelId="{0BBC8A13-D60E-4513-B583-5420DE9523A0}" type="presOf" srcId="{EBC41103-E2E5-4D48-9B4B-425520D3D098}" destId="{97CBBA99-26B9-4E2D-BA76-BF47FEBF0134}" srcOrd="0" destOrd="0" presId="urn:microsoft.com/office/officeart/2005/8/layout/vList2"/>
    <dgm:cxn modelId="{B53B60DE-50A8-4841-826B-C64D72078E7C}" type="presOf" srcId="{445C7998-7549-48B0-BD68-D4F0167F02E5}" destId="{7B541546-39A7-4633-AED0-6028788110D7}" srcOrd="0" destOrd="0" presId="urn:microsoft.com/office/officeart/2005/8/layout/vList2"/>
    <dgm:cxn modelId="{DAE56062-E3A9-4401-92AE-B9F686DA9CA5}" type="presOf" srcId="{6B0205A6-422D-4956-AD89-0CEBCAE4530D}" destId="{B1DDF1AD-3BC2-43B8-A8D0-A33120EFAF7C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2" destOrd="0" parTransId="{3E2FFE2A-E7B1-401F-BAB6-893DF909FA64}" sibTransId="{C6F235C3-B62B-4F7C-8AF0-6D3C84052041}"/>
    <dgm:cxn modelId="{671C61DD-0DA1-4858-82E3-29CD4BA18052}" type="presParOf" srcId="{612116FE-9061-44B1-A457-8F1AFBD162E0}" destId="{7B541546-39A7-4633-AED0-6028788110D7}" srcOrd="0" destOrd="0" presId="urn:microsoft.com/office/officeart/2005/8/layout/vList2"/>
    <dgm:cxn modelId="{6BB65EA2-626F-4203-9994-DBC589985F13}" type="presParOf" srcId="{612116FE-9061-44B1-A457-8F1AFBD162E0}" destId="{9B9314F6-85CC-4C49-B24D-6AF5DF05D800}" srcOrd="1" destOrd="0" presId="urn:microsoft.com/office/officeart/2005/8/layout/vList2"/>
    <dgm:cxn modelId="{D28BB72D-25A4-456F-AE9F-648D7DC8119C}" type="presParOf" srcId="{612116FE-9061-44B1-A457-8F1AFBD162E0}" destId="{ACAD381E-21DC-4C07-8FDD-119C2EC3BB2E}" srcOrd="2" destOrd="0" presId="urn:microsoft.com/office/officeart/2005/8/layout/vList2"/>
    <dgm:cxn modelId="{5A97C8A0-65F8-4540-AE91-9F5187CDF42D}" type="presParOf" srcId="{612116FE-9061-44B1-A457-8F1AFBD162E0}" destId="{208194AD-7544-4854-B7A4-4A67E5453B54}" srcOrd="3" destOrd="0" presId="urn:microsoft.com/office/officeart/2005/8/layout/vList2"/>
    <dgm:cxn modelId="{1D4B128A-F366-451D-AEB1-399EB1846EDA}" type="presParOf" srcId="{612116FE-9061-44B1-A457-8F1AFBD162E0}" destId="{1C4BCB69-D3A6-4CCF-9871-D9B9359B8159}" srcOrd="4" destOrd="0" presId="urn:microsoft.com/office/officeart/2005/8/layout/vList2"/>
    <dgm:cxn modelId="{8389A891-42B9-4407-9936-EB879AAB70F1}" type="presParOf" srcId="{612116FE-9061-44B1-A457-8F1AFBD162E0}" destId="{34DE5943-AAB5-4DC3-B765-99B35FCB6ECD}" srcOrd="5" destOrd="0" presId="urn:microsoft.com/office/officeart/2005/8/layout/vList2"/>
    <dgm:cxn modelId="{066D8546-3371-41F2-9B63-5B73FA68648B}" type="presParOf" srcId="{612116FE-9061-44B1-A457-8F1AFBD162E0}" destId="{97CBBA99-26B9-4E2D-BA76-BF47FEBF0134}" srcOrd="6" destOrd="0" presId="urn:microsoft.com/office/officeart/2005/8/layout/vList2"/>
    <dgm:cxn modelId="{C4A503ED-C14B-4077-AA0F-AE72E08C1BFC}" type="presParOf" srcId="{612116FE-9061-44B1-A457-8F1AFBD162E0}" destId="{9A22653A-B2DB-4D9E-A633-AD2EC219A723}" srcOrd="7" destOrd="0" presId="urn:microsoft.com/office/officeart/2005/8/layout/vList2"/>
    <dgm:cxn modelId="{7C1FE713-9FC4-4390-B7FE-EE55124E422C}" type="presParOf" srcId="{612116FE-9061-44B1-A457-8F1AFBD162E0}" destId="{B1DDF1AD-3BC2-43B8-A8D0-A33120EFAF7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77964"/>
          <a:ext cx="7234758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Název školy</a:t>
          </a:r>
          <a:r>
            <a:rPr lang="cs-CZ" sz="2100" b="1" kern="1200" dirty="0" smtClean="0"/>
            <a:t>: Základní škola a Mateřská škola Troskotovice, příspěvková organizace</a:t>
          </a:r>
          <a:endParaRPr lang="cs-CZ" sz="2100" kern="1200" dirty="0"/>
        </a:p>
      </dsp:txBody>
      <dsp:txXfrm>
        <a:off x="40780" y="118744"/>
        <a:ext cx="7153198" cy="753819"/>
      </dsp:txXfrm>
    </dsp:sp>
    <dsp:sp modelId="{ACAD381E-21DC-4C07-8FDD-119C2EC3BB2E}">
      <dsp:nvSpPr>
        <dsp:cNvPr id="0" name=""/>
        <dsp:cNvSpPr/>
      </dsp:nvSpPr>
      <dsp:spPr>
        <a:xfrm>
          <a:off x="0" y="995815"/>
          <a:ext cx="7234758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12210"/>
                <a:satOff val="-18034"/>
                <a:lumOff val="19816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312210"/>
                <a:satOff val="-18034"/>
                <a:lumOff val="19816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312210"/>
                <a:satOff val="-18034"/>
                <a:lumOff val="19816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312210"/>
                <a:satOff val="-18034"/>
                <a:lumOff val="19816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Autor: Mgr. Vlasta Šujanová</a:t>
          </a:r>
          <a:endParaRPr lang="cs-CZ" sz="2100" kern="1200" dirty="0"/>
        </a:p>
      </dsp:txBody>
      <dsp:txXfrm>
        <a:off x="40780" y="1036595"/>
        <a:ext cx="7153198" cy="753819"/>
      </dsp:txXfrm>
    </dsp:sp>
    <dsp:sp modelId="{1C4BCB69-D3A6-4CCF-9871-D9B9359B8159}">
      <dsp:nvSpPr>
        <dsp:cNvPr id="0" name=""/>
        <dsp:cNvSpPr/>
      </dsp:nvSpPr>
      <dsp:spPr>
        <a:xfrm>
          <a:off x="0" y="1891675"/>
          <a:ext cx="7234758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4420"/>
                <a:satOff val="-36069"/>
                <a:lumOff val="39631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624420"/>
                <a:satOff val="-36069"/>
                <a:lumOff val="39631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624420"/>
                <a:satOff val="-36069"/>
                <a:lumOff val="39631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624420"/>
                <a:satOff val="-36069"/>
                <a:lumOff val="3963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Téma</a:t>
          </a:r>
          <a:r>
            <a:rPr lang="cs-CZ" sz="2100" kern="1200" dirty="0" smtClean="0"/>
            <a:t>: Seznámení a užívání  koncovek podle vzorů rodu ženského</a:t>
          </a:r>
          <a:endParaRPr lang="cs-CZ" sz="2100" kern="1200" dirty="0"/>
        </a:p>
      </dsp:txBody>
      <dsp:txXfrm>
        <a:off x="40780" y="1932455"/>
        <a:ext cx="7153198" cy="753819"/>
      </dsp:txXfrm>
    </dsp:sp>
    <dsp:sp modelId="{97CBBA99-26B9-4E2D-BA76-BF47FEBF0134}">
      <dsp:nvSpPr>
        <dsp:cNvPr id="0" name=""/>
        <dsp:cNvSpPr/>
      </dsp:nvSpPr>
      <dsp:spPr>
        <a:xfrm>
          <a:off x="0" y="2787535"/>
          <a:ext cx="7234758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4420"/>
                <a:satOff val="-36069"/>
                <a:lumOff val="39631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624420"/>
                <a:satOff val="-36069"/>
                <a:lumOff val="39631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624420"/>
                <a:satOff val="-36069"/>
                <a:lumOff val="39631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624420"/>
                <a:satOff val="-36069"/>
                <a:lumOff val="3963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Číslo projektu </a:t>
          </a:r>
          <a:r>
            <a:rPr lang="cs-CZ" sz="2100" kern="1200" smtClean="0"/>
            <a:t>: 23</a:t>
          </a:r>
          <a:endParaRPr lang="cs-CZ" sz="2100" kern="1200" dirty="0"/>
        </a:p>
      </dsp:txBody>
      <dsp:txXfrm>
        <a:off x="40780" y="2828315"/>
        <a:ext cx="7153198" cy="753819"/>
      </dsp:txXfrm>
    </dsp:sp>
    <dsp:sp modelId="{B1DDF1AD-3BC2-43B8-A8D0-A33120EFAF7C}">
      <dsp:nvSpPr>
        <dsp:cNvPr id="0" name=""/>
        <dsp:cNvSpPr/>
      </dsp:nvSpPr>
      <dsp:spPr>
        <a:xfrm>
          <a:off x="0" y="3683396"/>
          <a:ext cx="7234758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12210"/>
                <a:satOff val="-18034"/>
                <a:lumOff val="19816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312210"/>
                <a:satOff val="-18034"/>
                <a:lumOff val="19816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312210"/>
                <a:satOff val="-18034"/>
                <a:lumOff val="19816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312210"/>
                <a:satOff val="-18034"/>
                <a:lumOff val="19816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Vytvořeno: 20.2.2012</a:t>
          </a:r>
          <a:endParaRPr lang="cs-CZ" sz="2100" kern="1200" dirty="0"/>
        </a:p>
      </dsp:txBody>
      <dsp:txXfrm>
        <a:off x="40780" y="3724176"/>
        <a:ext cx="7153198" cy="753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80822-97C4-4178-9F02-6DB73BDF9EDF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870991-B2ED-4F80-844D-CFD00EA162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309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583B07-21B1-4D40-92F3-EDD9938A8A8B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9E33D0-C7A9-4722-85A4-E1EF2C6D2325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47455" y="5028132"/>
            <a:ext cx="8458200" cy="122237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089133"/>
              </p:ext>
            </p:extLst>
          </p:nvPr>
        </p:nvGraphicFramePr>
        <p:xfrm>
          <a:off x="683568" y="116632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888" y="5047624"/>
            <a:ext cx="7924800" cy="149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71061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/>
              <a:t>Prezentace může sloužit jako výkladové, opakovací učivo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dirty="0"/>
              <a:t>Mgr. Vlasta Šujanová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dirty="0"/>
              <a:t>Čeština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Očekávaný výstup:</a:t>
            </a:r>
            <a:r>
              <a:rPr lang="cs-CZ" dirty="0"/>
              <a:t> seznámení </a:t>
            </a:r>
            <a:r>
              <a:rPr lang="cs-CZ" dirty="0" smtClean="0"/>
              <a:t>se </a:t>
            </a:r>
            <a:r>
              <a:rPr lang="cs-CZ" dirty="0"/>
              <a:t>vzory rodu </a:t>
            </a:r>
            <a:r>
              <a:rPr lang="cs-CZ" dirty="0" smtClean="0"/>
              <a:t>ženského, procvičování koncovek  a  hledání pravopisných chyb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notebook, interaktivní tabule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Klíčová slova:</a:t>
            </a:r>
            <a:r>
              <a:rPr lang="cs-CZ" dirty="0"/>
              <a:t> vzory rodu </a:t>
            </a:r>
            <a:r>
              <a:rPr lang="cs-CZ" dirty="0" smtClean="0"/>
              <a:t>ženského - žena, růže, píseň, kost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dirty="0"/>
              <a:t>prezentace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dirty="0"/>
              <a:t>žák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první stupeň 4. a  5. roč.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dirty="0"/>
              <a:t>10 -12 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33916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SEZNÁMENÍ  SE  VZORY  RODU  </a:t>
            </a:r>
            <a:r>
              <a:rPr lang="cs-CZ" dirty="0" smtClean="0"/>
              <a:t>ŽENSKÉHO</a:t>
            </a:r>
            <a:endParaRPr lang="cs-CZ" dirty="0"/>
          </a:p>
          <a:p>
            <a:endParaRPr lang="cs-CZ" dirty="0"/>
          </a:p>
          <a:p>
            <a:r>
              <a:rPr lang="cs-CZ" dirty="0"/>
              <a:t>URČOVÁNÍ  VZORŮ</a:t>
            </a:r>
          </a:p>
          <a:p>
            <a:endParaRPr lang="cs-CZ" dirty="0"/>
          </a:p>
          <a:p>
            <a:r>
              <a:rPr lang="cs-CZ" dirty="0"/>
              <a:t>DOPLŇOVÁNÍ  KONCOVEK  PODLE  VZORU</a:t>
            </a:r>
          </a:p>
          <a:p>
            <a:endParaRPr lang="cs-CZ" dirty="0"/>
          </a:p>
          <a:p>
            <a:r>
              <a:rPr lang="cs-CZ" dirty="0"/>
              <a:t>HLEDÁNÍ  PRAVOPISNÝCH  CHYB</a:t>
            </a:r>
          </a:p>
          <a:p>
            <a:endParaRPr lang="cs-CZ" dirty="0"/>
          </a:p>
        </p:txBody>
      </p:sp>
      <p:pic>
        <p:nvPicPr>
          <p:cNvPr id="4102" name="Picture 6" descr="C:\Users\0MGM\AppData\Local\Microsoft\Windows\Temporary Internet Files\Content.IE5\4BGKK1Y0\MC9004258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51400"/>
            <a:ext cx="2009775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69006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VZORY  RODU  ŽENSKÉHO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1.p.   ŽEN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          RŮŽ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           PÍSEŇ           KOST</a:t>
            </a:r>
          </a:p>
          <a:p>
            <a:r>
              <a:rPr lang="cs-CZ" dirty="0" smtClean="0"/>
              <a:t>2.p.   ŽEN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RŮŽ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            PÍSN</a:t>
            </a:r>
            <a:r>
              <a:rPr lang="cs-CZ" dirty="0" smtClean="0">
                <a:solidFill>
                  <a:srgbClr val="FF0000"/>
                </a:solidFill>
              </a:rPr>
              <a:t>Ě</a:t>
            </a:r>
            <a:r>
              <a:rPr lang="cs-CZ" dirty="0" smtClean="0"/>
              <a:t>           KOST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</a:p>
          <a:p>
            <a:endParaRPr lang="cs-CZ" dirty="0" smtClean="0"/>
          </a:p>
          <a:p>
            <a:r>
              <a:rPr lang="cs-CZ" dirty="0" smtClean="0"/>
              <a:t>Podle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vzoru</a:t>
            </a:r>
            <a:r>
              <a:rPr lang="cs-CZ" dirty="0" smtClean="0">
                <a:solidFill>
                  <a:srgbClr val="FF0000"/>
                </a:solidFill>
              </a:rPr>
              <a:t> žena </a:t>
            </a:r>
            <a:r>
              <a:rPr lang="cs-CZ" dirty="0" smtClean="0"/>
              <a:t>se skloňují podstatná jména rodu ženského zakončena v </a:t>
            </a:r>
            <a:r>
              <a:rPr lang="cs-CZ" b="1" dirty="0" smtClean="0"/>
              <a:t>1.p.č.j. </a:t>
            </a:r>
            <a:r>
              <a:rPr lang="cs-CZ" dirty="0" smtClean="0"/>
              <a:t>na </a:t>
            </a:r>
            <a:r>
              <a:rPr lang="cs-CZ" dirty="0" smtClean="0">
                <a:solidFill>
                  <a:srgbClr val="FF0000"/>
                </a:solidFill>
              </a:rPr>
              <a:t>-a </a:t>
            </a:r>
            <a:r>
              <a:rPr lang="cs-CZ" dirty="0" smtClean="0"/>
              <a:t>/barva/</a:t>
            </a:r>
          </a:p>
          <a:p>
            <a:r>
              <a:rPr lang="cs-CZ" dirty="0" smtClean="0"/>
              <a:t>Podle vzoru </a:t>
            </a:r>
            <a:r>
              <a:rPr lang="cs-CZ" dirty="0" smtClean="0">
                <a:solidFill>
                  <a:srgbClr val="FF0000"/>
                </a:solidFill>
              </a:rPr>
              <a:t>růže</a:t>
            </a:r>
            <a:r>
              <a:rPr lang="cs-CZ" dirty="0" smtClean="0"/>
              <a:t> se skloňují podstatná jména rodu ženského zakončena v </a:t>
            </a:r>
            <a:r>
              <a:rPr lang="cs-CZ" b="1" dirty="0" smtClean="0"/>
              <a:t>1.p.č.j. </a:t>
            </a:r>
            <a:r>
              <a:rPr lang="cs-CZ" dirty="0" smtClean="0"/>
              <a:t>na </a:t>
            </a:r>
            <a:r>
              <a:rPr lang="cs-CZ" dirty="0" smtClean="0">
                <a:solidFill>
                  <a:srgbClr val="FF0000"/>
                </a:solidFill>
              </a:rPr>
              <a:t>-e,-ě </a:t>
            </a:r>
            <a:r>
              <a:rPr lang="cs-CZ" dirty="0" smtClean="0"/>
              <a:t>/jedle, země/</a:t>
            </a:r>
          </a:p>
          <a:p>
            <a:r>
              <a:rPr lang="cs-CZ" dirty="0" smtClean="0"/>
              <a:t>Podle vzoru </a:t>
            </a:r>
            <a:r>
              <a:rPr lang="cs-CZ" dirty="0" smtClean="0">
                <a:solidFill>
                  <a:srgbClr val="FF0000"/>
                </a:solidFill>
              </a:rPr>
              <a:t>píseň</a:t>
            </a:r>
            <a:r>
              <a:rPr lang="cs-CZ" dirty="0" smtClean="0"/>
              <a:t> se skloňují podstatná jména rodu ženského zakončena v </a:t>
            </a:r>
            <a:r>
              <a:rPr lang="cs-CZ" b="1" dirty="0" smtClean="0"/>
              <a:t>1.p.č.j. </a:t>
            </a:r>
            <a:r>
              <a:rPr lang="cs-CZ" dirty="0" smtClean="0"/>
              <a:t>na</a:t>
            </a:r>
            <a:r>
              <a:rPr lang="cs-CZ" dirty="0" smtClean="0">
                <a:solidFill>
                  <a:srgbClr val="FF0000"/>
                </a:solidFill>
              </a:rPr>
              <a:t> souhlásku </a:t>
            </a:r>
            <a:r>
              <a:rPr lang="cs-CZ" dirty="0" smtClean="0"/>
              <a:t>a                          v </a:t>
            </a:r>
            <a:r>
              <a:rPr lang="cs-CZ" b="1" dirty="0" smtClean="0"/>
              <a:t>2.p.č.j. </a:t>
            </a:r>
            <a:r>
              <a:rPr lang="cs-CZ" dirty="0" smtClean="0"/>
              <a:t>mají koncovku </a:t>
            </a:r>
            <a:r>
              <a:rPr lang="cs-CZ" dirty="0" smtClean="0">
                <a:solidFill>
                  <a:srgbClr val="FF0000"/>
                </a:solidFill>
              </a:rPr>
              <a:t>-e,-ě </a:t>
            </a:r>
            <a:r>
              <a:rPr lang="cs-CZ" dirty="0" smtClean="0"/>
              <a:t>/tvář-tváře, stráň-stráně/</a:t>
            </a:r>
          </a:p>
          <a:p>
            <a:r>
              <a:rPr lang="cs-CZ" dirty="0" smtClean="0"/>
              <a:t>Podle vzoru</a:t>
            </a:r>
            <a:r>
              <a:rPr lang="cs-CZ" dirty="0" smtClean="0">
                <a:solidFill>
                  <a:srgbClr val="FF0000"/>
                </a:solidFill>
              </a:rPr>
              <a:t> kost </a:t>
            </a:r>
            <a:r>
              <a:rPr lang="cs-CZ" dirty="0" smtClean="0"/>
              <a:t>se skloňují podstatná jména rodu ženského zakončena v </a:t>
            </a:r>
            <a:r>
              <a:rPr lang="cs-CZ" b="1" dirty="0" smtClean="0"/>
              <a:t>1.p.č.j. </a:t>
            </a:r>
            <a:r>
              <a:rPr lang="cs-CZ" dirty="0" smtClean="0"/>
              <a:t>na</a:t>
            </a:r>
            <a:r>
              <a:rPr lang="cs-CZ" dirty="0" smtClean="0">
                <a:solidFill>
                  <a:srgbClr val="FF0000"/>
                </a:solidFill>
              </a:rPr>
              <a:t> souhlásku </a:t>
            </a:r>
            <a:r>
              <a:rPr lang="cs-CZ" dirty="0" smtClean="0"/>
              <a:t>a                         v </a:t>
            </a:r>
            <a:r>
              <a:rPr lang="cs-CZ" b="1" dirty="0" smtClean="0"/>
              <a:t>2.p.č.j. </a:t>
            </a:r>
            <a:r>
              <a:rPr lang="cs-CZ" dirty="0" smtClean="0"/>
              <a:t>mají koncovku </a:t>
            </a:r>
            <a:r>
              <a:rPr lang="cs-CZ" dirty="0" smtClean="0">
                <a:solidFill>
                  <a:srgbClr val="FF0000"/>
                </a:solidFill>
              </a:rPr>
              <a:t>-i </a:t>
            </a:r>
            <a:r>
              <a:rPr lang="cs-CZ" dirty="0" smtClean="0"/>
              <a:t>/noc-noci, pověst-pověsti/</a:t>
            </a:r>
          </a:p>
          <a:p>
            <a:endParaRPr lang="cs-CZ" dirty="0"/>
          </a:p>
        </p:txBody>
      </p:sp>
      <p:pic>
        <p:nvPicPr>
          <p:cNvPr id="5122" name="Picture 2" descr="C:\Users\0MGM\AppData\Local\Microsoft\Windows\Temporary Internet Files\Content.IE5\UOV30637\MM90032383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978" y="692696"/>
            <a:ext cx="123837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57804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 VZORY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skvrna            mušle               rýže               propast</a:t>
            </a:r>
          </a:p>
          <a:p>
            <a:r>
              <a:rPr lang="cs-CZ" dirty="0" smtClean="0"/>
              <a:t>tvář                 nafta                 bota              policie</a:t>
            </a:r>
          </a:p>
          <a:p>
            <a:r>
              <a:rPr lang="cs-CZ" dirty="0" smtClean="0"/>
              <a:t>milost             zlost                 babička         beseda</a:t>
            </a:r>
          </a:p>
          <a:p>
            <a:r>
              <a:rPr lang="cs-CZ" dirty="0" smtClean="0"/>
              <a:t>práce               věc                   letuška          mříž</a:t>
            </a:r>
          </a:p>
          <a:p>
            <a:r>
              <a:rPr lang="cs-CZ" dirty="0" smtClean="0"/>
              <a:t>kobyla             pračka             škola              nemocnice</a:t>
            </a:r>
          </a:p>
          <a:p>
            <a:r>
              <a:rPr lang="cs-CZ" dirty="0" smtClean="0"/>
              <a:t>sůl                   obloha             tapeta            lahev</a:t>
            </a:r>
          </a:p>
          <a:p>
            <a:r>
              <a:rPr lang="cs-CZ" dirty="0" smtClean="0"/>
              <a:t>mouka            step                  koroptev        košile</a:t>
            </a:r>
          </a:p>
          <a:p>
            <a:r>
              <a:rPr lang="cs-CZ" dirty="0" smtClean="0"/>
              <a:t>ocel                 žirafa               postel             řasa</a:t>
            </a:r>
          </a:p>
          <a:p>
            <a:r>
              <a:rPr lang="cs-CZ" dirty="0" smtClean="0"/>
              <a:t>vrtule              plavba             chvíle             obuv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68089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 KONCOVKY  PODLE  VZORŮ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časté chyb-              za naší </a:t>
            </a:r>
            <a:r>
              <a:rPr lang="cs-CZ" dirty="0" err="1" smtClean="0"/>
              <a:t>vs</a:t>
            </a:r>
            <a:r>
              <a:rPr lang="cs-CZ" dirty="0" smtClean="0"/>
              <a:t>-                 ve </a:t>
            </a:r>
            <a:r>
              <a:rPr lang="cs-CZ" dirty="0" err="1" smtClean="0"/>
              <a:t>větv</a:t>
            </a:r>
            <a:r>
              <a:rPr lang="cs-CZ" dirty="0" smtClean="0"/>
              <a:t>-ch</a:t>
            </a:r>
          </a:p>
          <a:p>
            <a:r>
              <a:rPr lang="cs-CZ" dirty="0" smtClean="0"/>
              <a:t>ze </a:t>
            </a:r>
            <a:r>
              <a:rPr lang="cs-CZ" dirty="0" err="1" smtClean="0"/>
              <a:t>skál</a:t>
            </a:r>
            <a:r>
              <a:rPr lang="cs-CZ" dirty="0" smtClean="0"/>
              <a:t>-                    s </a:t>
            </a:r>
            <a:r>
              <a:rPr lang="cs-CZ" dirty="0" err="1" smtClean="0"/>
              <a:t>košilem</a:t>
            </a:r>
            <a:r>
              <a:rPr lang="cs-CZ" smtClean="0"/>
              <a:t>-               </a:t>
            </a:r>
            <a:r>
              <a:rPr lang="cs-CZ" smtClean="0"/>
              <a:t>   </a:t>
            </a:r>
            <a:r>
              <a:rPr lang="cs-CZ" dirty="0" smtClean="0"/>
              <a:t>zrnka káv-</a:t>
            </a:r>
          </a:p>
          <a:p>
            <a:r>
              <a:rPr lang="cs-CZ" dirty="0" smtClean="0"/>
              <a:t>se </a:t>
            </a:r>
            <a:r>
              <a:rPr lang="cs-CZ" dirty="0" err="1" smtClean="0"/>
              <a:t>slepicem</a:t>
            </a:r>
            <a:r>
              <a:rPr lang="cs-CZ" dirty="0" smtClean="0"/>
              <a:t>-            v </a:t>
            </a:r>
            <a:r>
              <a:rPr lang="cs-CZ" dirty="0" err="1" smtClean="0"/>
              <a:t>chůz</a:t>
            </a:r>
            <a:r>
              <a:rPr lang="cs-CZ" dirty="0" smtClean="0"/>
              <a:t>-                      s </a:t>
            </a:r>
            <a:r>
              <a:rPr lang="cs-CZ" dirty="0" err="1" smtClean="0"/>
              <a:t>vránam</a:t>
            </a:r>
            <a:r>
              <a:rPr lang="cs-CZ" dirty="0" smtClean="0"/>
              <a:t>-</a:t>
            </a:r>
          </a:p>
          <a:p>
            <a:r>
              <a:rPr lang="cs-CZ" dirty="0" smtClean="0"/>
              <a:t>pod </a:t>
            </a:r>
            <a:r>
              <a:rPr lang="cs-CZ" dirty="0" err="1" smtClean="0"/>
              <a:t>mušl</a:t>
            </a:r>
            <a:r>
              <a:rPr lang="cs-CZ" dirty="0" smtClean="0"/>
              <a:t>-               v </a:t>
            </a:r>
            <a:r>
              <a:rPr lang="cs-CZ" dirty="0" err="1" smtClean="0"/>
              <a:t>televiz</a:t>
            </a:r>
            <a:r>
              <a:rPr lang="cs-CZ" dirty="0" smtClean="0"/>
              <a:t>-            </a:t>
            </a:r>
            <a:r>
              <a:rPr lang="cs-CZ" dirty="0" smtClean="0"/>
              <a:t>        </a:t>
            </a:r>
            <a:r>
              <a:rPr lang="cs-CZ" dirty="0" smtClean="0"/>
              <a:t>antilop-  </a:t>
            </a:r>
          </a:p>
          <a:p>
            <a:r>
              <a:rPr lang="cs-CZ" dirty="0" smtClean="0"/>
              <a:t>tři goril-                  z ocel-                   </a:t>
            </a:r>
            <a:r>
              <a:rPr lang="cs-CZ" dirty="0" smtClean="0"/>
              <a:t>     </a:t>
            </a:r>
            <a:r>
              <a:rPr lang="cs-CZ" dirty="0" smtClean="0"/>
              <a:t>od té dob-</a:t>
            </a:r>
          </a:p>
          <a:p>
            <a:r>
              <a:rPr lang="cs-CZ" dirty="0" smtClean="0"/>
              <a:t>v </a:t>
            </a:r>
            <a:r>
              <a:rPr lang="cs-CZ" dirty="0" err="1" smtClean="0"/>
              <a:t>broskv</a:t>
            </a:r>
            <a:r>
              <a:rPr lang="cs-CZ" dirty="0" smtClean="0"/>
              <a:t>-ch             od kopřiv-                 pod </a:t>
            </a:r>
            <a:r>
              <a:rPr lang="cs-CZ" dirty="0" err="1" smtClean="0"/>
              <a:t>kopulem</a:t>
            </a:r>
            <a:endParaRPr lang="cs-CZ" dirty="0" smtClean="0"/>
          </a:p>
          <a:p>
            <a:r>
              <a:rPr lang="cs-CZ" dirty="0" smtClean="0"/>
              <a:t>do </a:t>
            </a:r>
            <a:r>
              <a:rPr lang="cs-CZ" dirty="0" err="1" smtClean="0"/>
              <a:t>tm</a:t>
            </a:r>
            <a:r>
              <a:rPr lang="cs-CZ" dirty="0" smtClean="0"/>
              <a:t>-                     s  </a:t>
            </a:r>
            <a:r>
              <a:rPr lang="cs-CZ" dirty="0" err="1" smtClean="0"/>
              <a:t>včelam</a:t>
            </a:r>
            <a:r>
              <a:rPr lang="cs-CZ" dirty="0" smtClean="0"/>
              <a:t>-                  na žížal-</a:t>
            </a:r>
          </a:p>
          <a:p>
            <a:r>
              <a:rPr lang="cs-CZ" dirty="0" smtClean="0"/>
              <a:t>s </a:t>
            </a:r>
            <a:r>
              <a:rPr lang="cs-CZ" dirty="0" err="1" smtClean="0"/>
              <a:t>vrtulem</a:t>
            </a:r>
            <a:r>
              <a:rPr lang="cs-CZ" dirty="0" smtClean="0"/>
              <a:t>-               ze slám-                  </a:t>
            </a:r>
            <a:r>
              <a:rPr lang="cs-CZ" dirty="0" smtClean="0"/>
              <a:t>   </a:t>
            </a:r>
            <a:r>
              <a:rPr lang="cs-CZ" dirty="0" smtClean="0"/>
              <a:t>v </a:t>
            </a:r>
            <a:r>
              <a:rPr lang="cs-CZ" dirty="0" err="1" smtClean="0"/>
              <a:t>chůz</a:t>
            </a:r>
            <a:r>
              <a:rPr lang="cs-CZ" dirty="0" smtClean="0"/>
              <a:t>-</a:t>
            </a:r>
          </a:p>
          <a:p>
            <a:r>
              <a:rPr lang="cs-CZ" dirty="0" smtClean="0"/>
              <a:t>do Vltav-                 s </a:t>
            </a:r>
            <a:r>
              <a:rPr lang="cs-CZ" dirty="0" err="1" smtClean="0"/>
              <a:t>cibulem</a:t>
            </a:r>
            <a:r>
              <a:rPr lang="cs-CZ" dirty="0"/>
              <a:t>-</a:t>
            </a:r>
            <a:r>
              <a:rPr lang="cs-CZ" dirty="0" smtClean="0"/>
              <a:t>                 s fazolem-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054514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časté </a:t>
            </a:r>
            <a:r>
              <a:rPr lang="cs-CZ" dirty="0" smtClean="0"/>
              <a:t>chyb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</a:t>
            </a:r>
            <a:r>
              <a:rPr lang="cs-CZ" dirty="0"/>
              <a:t>za naší </a:t>
            </a:r>
            <a:r>
              <a:rPr lang="cs-CZ" dirty="0" smtClean="0"/>
              <a:t>vs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                </a:t>
            </a:r>
            <a:r>
              <a:rPr lang="cs-CZ" dirty="0"/>
              <a:t>ve </a:t>
            </a:r>
            <a:r>
              <a:rPr lang="cs-CZ" dirty="0" smtClean="0"/>
              <a:t>větv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ch</a:t>
            </a:r>
            <a:endParaRPr lang="cs-CZ" dirty="0"/>
          </a:p>
          <a:p>
            <a:r>
              <a:rPr lang="cs-CZ" dirty="0"/>
              <a:t>ze </a:t>
            </a:r>
            <a:r>
              <a:rPr lang="cs-CZ" dirty="0" smtClean="0"/>
              <a:t>skál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    </a:t>
            </a:r>
            <a:r>
              <a:rPr lang="cs-CZ" dirty="0"/>
              <a:t>s</a:t>
            </a:r>
            <a:r>
              <a:rPr lang="cs-CZ" dirty="0" smtClean="0"/>
              <a:t> košil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r>
              <a:rPr lang="cs-CZ" dirty="0" smtClean="0"/>
              <a:t>                </a:t>
            </a:r>
            <a:r>
              <a:rPr lang="cs-CZ" dirty="0"/>
              <a:t>zrnka </a:t>
            </a:r>
            <a:r>
              <a:rPr lang="cs-CZ" dirty="0" smtClean="0"/>
              <a:t>káv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se </a:t>
            </a:r>
            <a:r>
              <a:rPr lang="cs-CZ" dirty="0" smtClean="0"/>
              <a:t>slepic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r>
              <a:rPr lang="cs-CZ" dirty="0" smtClean="0"/>
              <a:t>             </a:t>
            </a:r>
            <a:r>
              <a:rPr lang="cs-CZ" dirty="0"/>
              <a:t>v </a:t>
            </a:r>
            <a:r>
              <a:rPr lang="cs-CZ" dirty="0" smtClean="0"/>
              <a:t>chůz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                   s vrán</a:t>
            </a:r>
            <a:r>
              <a:rPr lang="cs-CZ" dirty="0" smtClean="0">
                <a:solidFill>
                  <a:srgbClr val="FF0000"/>
                </a:solidFill>
              </a:rPr>
              <a:t>ami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pod </a:t>
            </a:r>
            <a:r>
              <a:rPr lang="cs-CZ" dirty="0" smtClean="0"/>
              <a:t>mušl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               </a:t>
            </a:r>
            <a:r>
              <a:rPr lang="cs-CZ" dirty="0"/>
              <a:t>v </a:t>
            </a:r>
            <a:r>
              <a:rPr lang="cs-CZ" dirty="0" smtClean="0"/>
              <a:t>televiz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                dvě antilop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</a:t>
            </a:r>
            <a:endParaRPr lang="cs-CZ" dirty="0"/>
          </a:p>
          <a:p>
            <a:r>
              <a:rPr lang="cs-CZ" dirty="0" smtClean="0"/>
              <a:t>tři goril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   </a:t>
            </a:r>
            <a:r>
              <a:rPr lang="cs-CZ" dirty="0"/>
              <a:t>z </a:t>
            </a:r>
            <a:r>
              <a:rPr lang="cs-CZ" dirty="0" smtClean="0"/>
              <a:t>ocel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                    </a:t>
            </a:r>
            <a:r>
              <a:rPr lang="cs-CZ" dirty="0"/>
              <a:t>od té </a:t>
            </a:r>
            <a:r>
              <a:rPr lang="cs-CZ" dirty="0" smtClean="0"/>
              <a:t>dob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v </a:t>
            </a:r>
            <a:r>
              <a:rPr lang="cs-CZ" dirty="0" smtClean="0"/>
              <a:t>broskv</a:t>
            </a:r>
            <a:r>
              <a:rPr lang="cs-CZ" dirty="0" smtClean="0">
                <a:solidFill>
                  <a:srgbClr val="FF0000"/>
                </a:solidFill>
              </a:rPr>
              <a:t>ích</a:t>
            </a:r>
            <a:r>
              <a:rPr lang="cs-CZ" dirty="0" smtClean="0"/>
              <a:t>             </a:t>
            </a:r>
            <a:r>
              <a:rPr lang="cs-CZ" dirty="0"/>
              <a:t>od </a:t>
            </a:r>
            <a:r>
              <a:rPr lang="cs-CZ" dirty="0" smtClean="0"/>
              <a:t>kopřiv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</a:t>
            </a:r>
            <a:r>
              <a:rPr lang="cs-CZ" dirty="0"/>
              <a:t>pod </a:t>
            </a:r>
            <a:r>
              <a:rPr lang="cs-CZ" dirty="0" smtClean="0"/>
              <a:t>kopul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do </a:t>
            </a:r>
            <a:r>
              <a:rPr lang="cs-CZ" dirty="0" smtClean="0"/>
              <a:t>tm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     s  včel</a:t>
            </a:r>
            <a:r>
              <a:rPr lang="cs-CZ" dirty="0" smtClean="0">
                <a:solidFill>
                  <a:srgbClr val="FF0000"/>
                </a:solidFill>
              </a:rPr>
              <a:t>ami</a:t>
            </a:r>
            <a:r>
              <a:rPr lang="cs-CZ" dirty="0" smtClean="0"/>
              <a:t>                  </a:t>
            </a:r>
            <a:r>
              <a:rPr lang="cs-CZ" dirty="0"/>
              <a:t>na </a:t>
            </a:r>
            <a:r>
              <a:rPr lang="cs-CZ" dirty="0" smtClean="0"/>
              <a:t>žížal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s </a:t>
            </a:r>
            <a:r>
              <a:rPr lang="cs-CZ" dirty="0" smtClean="0"/>
              <a:t>vrtul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r>
              <a:rPr lang="cs-CZ" dirty="0" smtClean="0"/>
              <a:t>                </a:t>
            </a:r>
            <a:r>
              <a:rPr lang="cs-CZ" dirty="0"/>
              <a:t>ze slám</a:t>
            </a:r>
            <a:r>
              <a:rPr lang="cs-CZ" dirty="0">
                <a:solidFill>
                  <a:srgbClr val="FF0000"/>
                </a:solidFill>
              </a:rPr>
              <a:t>y</a:t>
            </a:r>
            <a:r>
              <a:rPr lang="cs-CZ" dirty="0"/>
              <a:t>                    v </a:t>
            </a:r>
            <a:r>
              <a:rPr lang="cs-CZ" dirty="0" smtClean="0"/>
              <a:t>chůz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do </a:t>
            </a:r>
            <a:r>
              <a:rPr lang="cs-CZ" dirty="0" smtClean="0"/>
              <a:t>Vltav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                </a:t>
            </a:r>
            <a:r>
              <a:rPr lang="cs-CZ" dirty="0"/>
              <a:t>s </a:t>
            </a:r>
            <a:r>
              <a:rPr lang="cs-CZ" dirty="0" smtClean="0"/>
              <a:t>cibul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r>
              <a:rPr lang="cs-CZ" dirty="0" smtClean="0"/>
              <a:t>                 </a:t>
            </a:r>
            <a:r>
              <a:rPr lang="cs-CZ" dirty="0"/>
              <a:t>s </a:t>
            </a:r>
            <a:r>
              <a:rPr lang="cs-CZ" dirty="0" smtClean="0"/>
              <a:t>fazol</a:t>
            </a:r>
            <a:r>
              <a:rPr lang="cs-CZ" dirty="0" smtClean="0">
                <a:solidFill>
                  <a:srgbClr val="FF0000"/>
                </a:solidFill>
              </a:rPr>
              <a:t>emi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575740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HLEDEJ  PRAVOPISNÉ  CHYBY         </a:t>
            </a:r>
            <a:r>
              <a:rPr lang="cs-CZ" sz="3600" dirty="0" smtClean="0"/>
              <a:t>                                                   31 chyb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sobotu a v neděly nechodíme do </a:t>
            </a:r>
            <a:r>
              <a:rPr lang="cs-CZ" dirty="0" err="1" smtClean="0"/>
              <a:t>školi</a:t>
            </a:r>
            <a:r>
              <a:rPr lang="cs-CZ" dirty="0" smtClean="0"/>
              <a:t>.  </a:t>
            </a:r>
            <a:r>
              <a:rPr lang="cs-CZ" dirty="0" err="1" smtClean="0"/>
              <a:t>Rybářy</a:t>
            </a:r>
            <a:r>
              <a:rPr lang="cs-CZ" dirty="0" smtClean="0"/>
              <a:t> zachraňují poraněné velryby. Na sněhu jsou </a:t>
            </a:r>
            <a:r>
              <a:rPr lang="cs-CZ" dirty="0" err="1" smtClean="0"/>
              <a:t>vyditelné</a:t>
            </a:r>
            <a:r>
              <a:rPr lang="cs-CZ" dirty="0" smtClean="0"/>
              <a:t> </a:t>
            </a:r>
            <a:r>
              <a:rPr lang="cs-CZ" dirty="0" err="1" smtClean="0"/>
              <a:t>stopi</a:t>
            </a:r>
            <a:r>
              <a:rPr lang="cs-CZ" dirty="0" smtClean="0"/>
              <a:t> koroptví. Silnice bila vroubená </a:t>
            </a:r>
            <a:r>
              <a:rPr lang="cs-CZ" dirty="0" err="1" smtClean="0"/>
              <a:t>křovinamy</a:t>
            </a:r>
            <a:r>
              <a:rPr lang="cs-CZ" dirty="0" smtClean="0"/>
              <a:t>. </a:t>
            </a:r>
            <a:r>
              <a:rPr lang="cs-CZ" dirty="0" err="1" smtClean="0"/>
              <a:t>Sochi</a:t>
            </a:r>
            <a:r>
              <a:rPr lang="cs-CZ" dirty="0" smtClean="0"/>
              <a:t> se tesají s mramoru a ze žuly. </a:t>
            </a:r>
            <a:r>
              <a:rPr lang="cs-CZ" dirty="0" err="1" smtClean="0"/>
              <a:t>Opyce</a:t>
            </a:r>
            <a:r>
              <a:rPr lang="cs-CZ" dirty="0" smtClean="0"/>
              <a:t> seděla na dlouhé </a:t>
            </a:r>
            <a:r>
              <a:rPr lang="cs-CZ" dirty="0" err="1" smtClean="0"/>
              <a:t>větvy</a:t>
            </a:r>
            <a:r>
              <a:rPr lang="cs-CZ" dirty="0" smtClean="0"/>
              <a:t>. Z lesa si nosíme plní košíček z </a:t>
            </a:r>
            <a:r>
              <a:rPr lang="cs-CZ" dirty="0" err="1" smtClean="0"/>
              <a:t>houbamy</a:t>
            </a:r>
            <a:r>
              <a:rPr lang="cs-CZ" dirty="0" smtClean="0"/>
              <a:t>. V ZOO </a:t>
            </a:r>
            <a:r>
              <a:rPr lang="cs-CZ" dirty="0" err="1" smtClean="0"/>
              <a:t>pobýhají</a:t>
            </a:r>
            <a:r>
              <a:rPr lang="cs-CZ" dirty="0" smtClean="0"/>
              <a:t> v ohradě </a:t>
            </a:r>
            <a:r>
              <a:rPr lang="cs-CZ" dirty="0" err="1" smtClean="0"/>
              <a:t>žirafi</a:t>
            </a:r>
            <a:r>
              <a:rPr lang="cs-CZ" dirty="0" smtClean="0"/>
              <a:t> a antilopy. Maminka si dává </a:t>
            </a:r>
            <a:r>
              <a:rPr lang="cs-CZ" dirty="0" err="1" smtClean="0"/>
              <a:t>květini</a:t>
            </a:r>
            <a:r>
              <a:rPr lang="cs-CZ" dirty="0" smtClean="0"/>
              <a:t> do </a:t>
            </a:r>
            <a:r>
              <a:rPr lang="cs-CZ" dirty="0" err="1" smtClean="0"/>
              <a:t>vázi</a:t>
            </a:r>
            <a:r>
              <a:rPr lang="cs-CZ" dirty="0" smtClean="0"/>
              <a:t>.  Máme čistě </a:t>
            </a:r>
            <a:r>
              <a:rPr lang="cs-CZ" dirty="0" err="1" smtClean="0"/>
              <a:t>umitou</a:t>
            </a:r>
            <a:r>
              <a:rPr lang="cs-CZ" dirty="0" smtClean="0"/>
              <a:t> </a:t>
            </a:r>
            <a:r>
              <a:rPr lang="cs-CZ" dirty="0" err="1" smtClean="0"/>
              <a:t>tabuly</a:t>
            </a:r>
            <a:r>
              <a:rPr lang="cs-CZ" dirty="0" smtClean="0"/>
              <a:t>.  Berounka se vlévá do </a:t>
            </a:r>
            <a:r>
              <a:rPr lang="cs-CZ" dirty="0" err="1" smtClean="0"/>
              <a:t>vltavy</a:t>
            </a:r>
            <a:r>
              <a:rPr lang="cs-CZ" dirty="0" smtClean="0"/>
              <a:t>.  Mezi </a:t>
            </a:r>
            <a:r>
              <a:rPr lang="cs-CZ" dirty="0" err="1" smtClean="0"/>
              <a:t>zahradamy</a:t>
            </a:r>
            <a:r>
              <a:rPr lang="cs-CZ" dirty="0" smtClean="0"/>
              <a:t> vede cesta. Starší </a:t>
            </a:r>
            <a:r>
              <a:rPr lang="cs-CZ" dirty="0" err="1" smtClean="0"/>
              <a:t>včeli</a:t>
            </a:r>
            <a:r>
              <a:rPr lang="cs-CZ" dirty="0" smtClean="0"/>
              <a:t> krmí mladé </a:t>
            </a:r>
            <a:r>
              <a:rPr lang="cs-CZ" dirty="0" err="1" smtClean="0"/>
              <a:t>mateřý</a:t>
            </a:r>
            <a:r>
              <a:rPr lang="cs-CZ" dirty="0" smtClean="0"/>
              <a:t> </a:t>
            </a:r>
            <a:r>
              <a:rPr lang="cs-CZ" dirty="0" err="1" smtClean="0"/>
              <a:t>kašyčkou</a:t>
            </a:r>
            <a:r>
              <a:rPr lang="cs-CZ" dirty="0" smtClean="0"/>
              <a:t>.  Včely nám dávají met. Ze </a:t>
            </a:r>
            <a:r>
              <a:rPr lang="cs-CZ" dirty="0" err="1" smtClean="0"/>
              <a:t>slámi</a:t>
            </a:r>
            <a:r>
              <a:rPr lang="cs-CZ" dirty="0" smtClean="0"/>
              <a:t> upletu košíček. V dálce jsme </a:t>
            </a:r>
            <a:r>
              <a:rPr lang="cs-CZ" dirty="0" err="1" smtClean="0"/>
              <a:t>vyděli</a:t>
            </a:r>
            <a:r>
              <a:rPr lang="cs-CZ" dirty="0" smtClean="0"/>
              <a:t> tajemné postavy. Zrnka </a:t>
            </a:r>
            <a:r>
              <a:rPr lang="cs-CZ" dirty="0" err="1" smtClean="0"/>
              <a:t>kávi</a:t>
            </a:r>
            <a:r>
              <a:rPr lang="cs-CZ" dirty="0" smtClean="0"/>
              <a:t> se </a:t>
            </a:r>
            <a:r>
              <a:rPr lang="cs-CZ" dirty="0" err="1" smtClean="0"/>
              <a:t>rossypala</a:t>
            </a:r>
            <a:r>
              <a:rPr lang="cs-CZ" dirty="0" smtClean="0"/>
              <a:t> po </a:t>
            </a:r>
            <a:r>
              <a:rPr lang="cs-CZ" dirty="0" err="1" smtClean="0"/>
              <a:t>zemy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P9VWQ9CM\MC900356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865187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92108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ZKONTROLUJ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 sobotu a v </a:t>
            </a:r>
            <a:r>
              <a:rPr lang="cs-CZ" dirty="0" smtClean="0"/>
              <a:t>neděl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/>
              <a:t>nechodíme do </a:t>
            </a:r>
            <a:r>
              <a:rPr lang="cs-CZ" dirty="0" smtClean="0"/>
              <a:t>škol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 Rybář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/>
              <a:t>zachraňují poraněné velryby. Na sněhu jsou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ditelné stop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koroptví. Silnice </a:t>
            </a:r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la </a:t>
            </a:r>
            <a:r>
              <a:rPr lang="cs-CZ" dirty="0"/>
              <a:t>vroubená </a:t>
            </a:r>
            <a:r>
              <a:rPr lang="cs-CZ" dirty="0" smtClean="0"/>
              <a:t>křovinam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Soch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se tesají </a:t>
            </a:r>
            <a:r>
              <a:rPr lang="cs-CZ" dirty="0">
                <a:solidFill>
                  <a:srgbClr val="FF0000"/>
                </a:solidFill>
              </a:rPr>
              <a:t>z</a:t>
            </a:r>
            <a:r>
              <a:rPr lang="cs-CZ" dirty="0"/>
              <a:t> mramoru a ze žuly. </a:t>
            </a:r>
            <a:r>
              <a:rPr lang="cs-CZ" dirty="0" smtClean="0"/>
              <a:t>Op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ce </a:t>
            </a:r>
            <a:r>
              <a:rPr lang="cs-CZ" dirty="0"/>
              <a:t>seděla na dlouhé </a:t>
            </a:r>
            <a:r>
              <a:rPr lang="cs-CZ" dirty="0" smtClean="0"/>
              <a:t>větv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</a:t>
            </a:r>
            <a:r>
              <a:rPr lang="cs-CZ" dirty="0"/>
              <a:t>Z lesa si nosíme </a:t>
            </a:r>
            <a:r>
              <a:rPr lang="cs-CZ" dirty="0" smtClean="0"/>
              <a:t>pln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/>
              <a:t>košíček </a:t>
            </a: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dirty="0"/>
              <a:t> </a:t>
            </a:r>
            <a:r>
              <a:rPr lang="cs-CZ" dirty="0" smtClean="0"/>
              <a:t>houbam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</a:t>
            </a:r>
            <a:r>
              <a:rPr lang="cs-CZ" dirty="0"/>
              <a:t>V ZOO </a:t>
            </a:r>
            <a:r>
              <a:rPr lang="cs-CZ" dirty="0" smtClean="0"/>
              <a:t>pob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hají </a:t>
            </a:r>
            <a:r>
              <a:rPr lang="cs-CZ" dirty="0"/>
              <a:t>v ohradě </a:t>
            </a:r>
            <a:r>
              <a:rPr lang="cs-CZ" dirty="0" smtClean="0"/>
              <a:t>žiraf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a antilopy. Maminka si dává </a:t>
            </a:r>
            <a:r>
              <a:rPr lang="cs-CZ" dirty="0" smtClean="0"/>
              <a:t>květin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do </a:t>
            </a:r>
            <a:r>
              <a:rPr lang="cs-CZ" dirty="0" smtClean="0"/>
              <a:t>váz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  </a:t>
            </a:r>
            <a:r>
              <a:rPr lang="cs-CZ" dirty="0"/>
              <a:t>Máme čistě </a:t>
            </a:r>
            <a:r>
              <a:rPr lang="cs-CZ" dirty="0" smtClean="0"/>
              <a:t>um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tou tabul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  </a:t>
            </a:r>
            <a:r>
              <a:rPr lang="cs-CZ" dirty="0"/>
              <a:t>Berounka se vlévá do </a:t>
            </a:r>
            <a:r>
              <a:rPr lang="cs-CZ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ltavy</a:t>
            </a:r>
            <a:r>
              <a:rPr lang="cs-CZ" dirty="0"/>
              <a:t>.  Mezi </a:t>
            </a:r>
            <a:r>
              <a:rPr lang="cs-CZ" dirty="0" smtClean="0"/>
              <a:t>zahradam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/>
              <a:t>vede cesta. Starší </a:t>
            </a:r>
            <a:r>
              <a:rPr lang="cs-CZ" dirty="0" smtClean="0"/>
              <a:t>včel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krmí mladé </a:t>
            </a:r>
            <a:r>
              <a:rPr lang="cs-CZ" dirty="0" smtClean="0"/>
              <a:t>mateř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kaš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čkou</a:t>
            </a:r>
            <a:r>
              <a:rPr lang="cs-CZ" dirty="0"/>
              <a:t>.  Včely nám dávají </a:t>
            </a:r>
            <a:r>
              <a:rPr lang="cs-CZ" dirty="0" smtClean="0"/>
              <a:t>me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. </a:t>
            </a:r>
            <a:r>
              <a:rPr lang="cs-CZ" dirty="0"/>
              <a:t>Ze </a:t>
            </a:r>
            <a:r>
              <a:rPr lang="cs-CZ" dirty="0" smtClean="0"/>
              <a:t>slám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upletu košíček. V dálce jsme </a:t>
            </a:r>
            <a:r>
              <a:rPr lang="cs-CZ" dirty="0" smtClean="0"/>
              <a:t>v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děli </a:t>
            </a:r>
            <a:r>
              <a:rPr lang="cs-CZ" dirty="0"/>
              <a:t>tajemné postavy. Zrnka </a:t>
            </a:r>
            <a:r>
              <a:rPr lang="cs-CZ" dirty="0" smtClean="0"/>
              <a:t>káv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</a:t>
            </a:r>
            <a:r>
              <a:rPr lang="cs-CZ" dirty="0"/>
              <a:t>se </a:t>
            </a:r>
            <a:r>
              <a:rPr lang="cs-CZ" dirty="0" smtClean="0"/>
              <a:t>ro</a:t>
            </a:r>
            <a:r>
              <a:rPr lang="cs-CZ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sypala </a:t>
            </a:r>
            <a:r>
              <a:rPr lang="cs-CZ" dirty="0"/>
              <a:t>po </a:t>
            </a:r>
            <a:r>
              <a:rPr lang="cs-CZ" dirty="0" smtClean="0"/>
              <a:t>zem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 descr="C:\Users\0MGM\AppData\Local\Microsoft\Windows\Temporary Internet Files\Content.IE5\4BGKK1Y0\MC9004247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92276"/>
            <a:ext cx="1236063" cy="151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755689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Ilustrace </a:t>
            </a:r>
            <a:r>
              <a:rPr lang="cs-CZ" dirty="0"/>
              <a:t>: office.microsoft.com</a:t>
            </a:r>
          </a:p>
          <a:p>
            <a:endParaRPr lang="cs-CZ" dirty="0"/>
          </a:p>
        </p:txBody>
      </p:sp>
      <p:pic>
        <p:nvPicPr>
          <p:cNvPr id="3076" name="Picture 4" descr="C:\Users\0MGM\AppData\Local\Microsoft\Windows\Temporary Internet Files\Content.IE5\YSLA72LG\MC9002407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33515"/>
            <a:ext cx="2016224" cy="212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83664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646</Words>
  <Application>Microsoft Office PowerPoint</Application>
  <PresentationFormat>Předvádění na obrazovce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OBSAH</vt:lpstr>
      <vt:lpstr>VZORY  RODU  ŽENSKÉHO</vt:lpstr>
      <vt:lpstr>URČI  VZORY</vt:lpstr>
      <vt:lpstr>DOPLŇ  KONCOVKY  PODLE  VZORŮ</vt:lpstr>
      <vt:lpstr>ZKONTROLUJ</vt:lpstr>
      <vt:lpstr>HLEDEJ  PRAVOPISNÉ  CHYBY                                                            31 chyb</vt:lpstr>
      <vt:lpstr>ZKONTROLUJ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28</cp:revision>
  <dcterms:created xsi:type="dcterms:W3CDTF">2013-01-26T14:07:00Z</dcterms:created>
  <dcterms:modified xsi:type="dcterms:W3CDTF">2013-05-22T17:41:09Z</dcterms:modified>
</cp:coreProperties>
</file>