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243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20.2.2013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</a:t>
          </a:r>
          <a:r>
            <a:rPr lang="cs-CZ" smtClean="0"/>
            <a:t>: 24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Seznámení a užívání  koncovek podle vzorů rodu mužského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1397" custLinFactNeighborY="-4620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DA7FAF55-A1B7-498A-97B7-05C299AACD21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9E0A680-D941-4798-B72F-EB4D694A381D}" type="presOf" srcId="{445C7998-7549-48B0-BD68-D4F0167F02E5}" destId="{7B541546-39A7-4633-AED0-6028788110D7}" srcOrd="0" destOrd="0" presId="urn:microsoft.com/office/officeart/2005/8/layout/vList2"/>
    <dgm:cxn modelId="{69B92AA1-FB86-4E25-A106-E871DEA97192}" type="presOf" srcId="{6B0205A6-422D-4956-AD89-0CEBCAE4530D}" destId="{B1DDF1AD-3BC2-43B8-A8D0-A33120EFAF7C}" srcOrd="0" destOrd="0" presId="urn:microsoft.com/office/officeart/2005/8/layout/vList2"/>
    <dgm:cxn modelId="{8FB20C85-1E3F-4050-B6C2-95DF604A5616}" type="presOf" srcId="{C73C7642-F245-4585-8F88-243F9FAEF6CA}" destId="{1C4BCB69-D3A6-4CCF-9871-D9B9359B8159}" srcOrd="0" destOrd="0" presId="urn:microsoft.com/office/officeart/2005/8/layout/vList2"/>
    <dgm:cxn modelId="{67C7C5C2-82AC-46A7-9781-D35B4064654E}" type="presOf" srcId="{FBBFC3EA-9D9D-4F3A-BEA6-9C2C0E46BF20}" destId="{ACAD381E-21DC-4C07-8FDD-119C2EC3BB2E}" srcOrd="0" destOrd="0" presId="urn:microsoft.com/office/officeart/2005/8/layout/vList2"/>
    <dgm:cxn modelId="{782EAE7C-5E14-4AE6-9D56-57A754A36007}" type="presOf" srcId="{39F8B381-5807-488E-AC22-73DD4140ED4A}" destId="{612116FE-9061-44B1-A457-8F1AFBD162E0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D584F31A-4105-4676-8AEE-F4E60CD57311}" type="presParOf" srcId="{612116FE-9061-44B1-A457-8F1AFBD162E0}" destId="{7B541546-39A7-4633-AED0-6028788110D7}" srcOrd="0" destOrd="0" presId="urn:microsoft.com/office/officeart/2005/8/layout/vList2"/>
    <dgm:cxn modelId="{D17E1822-4677-418C-86B7-6CFCB03B8DC0}" type="presParOf" srcId="{612116FE-9061-44B1-A457-8F1AFBD162E0}" destId="{9B9314F6-85CC-4C49-B24D-6AF5DF05D800}" srcOrd="1" destOrd="0" presId="urn:microsoft.com/office/officeart/2005/8/layout/vList2"/>
    <dgm:cxn modelId="{EB43F576-3DAA-41C1-9937-94BA562821C4}" type="presParOf" srcId="{612116FE-9061-44B1-A457-8F1AFBD162E0}" destId="{ACAD381E-21DC-4C07-8FDD-119C2EC3BB2E}" srcOrd="2" destOrd="0" presId="urn:microsoft.com/office/officeart/2005/8/layout/vList2"/>
    <dgm:cxn modelId="{88D951AD-5484-4F83-918E-0D51A2F3BDB5}" type="presParOf" srcId="{612116FE-9061-44B1-A457-8F1AFBD162E0}" destId="{208194AD-7544-4854-B7A4-4A67E5453B54}" srcOrd="3" destOrd="0" presId="urn:microsoft.com/office/officeart/2005/8/layout/vList2"/>
    <dgm:cxn modelId="{552C4BA0-0319-4F80-BBAD-F14B8029A077}" type="presParOf" srcId="{612116FE-9061-44B1-A457-8F1AFBD162E0}" destId="{1C4BCB69-D3A6-4CCF-9871-D9B9359B8159}" srcOrd="4" destOrd="0" presId="urn:microsoft.com/office/officeart/2005/8/layout/vList2"/>
    <dgm:cxn modelId="{745EC8DE-3AE9-4BDC-A512-EE3999A42C9A}" type="presParOf" srcId="{612116FE-9061-44B1-A457-8F1AFBD162E0}" destId="{34DE5943-AAB5-4DC3-B765-99B35FCB6ECD}" srcOrd="5" destOrd="0" presId="urn:microsoft.com/office/officeart/2005/8/layout/vList2"/>
    <dgm:cxn modelId="{A1999EE2-3D8E-4211-84DC-87E06653587A}" type="presParOf" srcId="{612116FE-9061-44B1-A457-8F1AFBD162E0}" destId="{97CBBA99-26B9-4E2D-BA76-BF47FEBF0134}" srcOrd="6" destOrd="0" presId="urn:microsoft.com/office/officeart/2005/8/layout/vList2"/>
    <dgm:cxn modelId="{147BF70C-0887-43F8-850C-FF27862B1D57}" type="presParOf" srcId="{612116FE-9061-44B1-A457-8F1AFBD162E0}" destId="{9A22653A-B2DB-4D9E-A633-AD2EC219A723}" srcOrd="7" destOrd="0" presId="urn:microsoft.com/office/officeart/2005/8/layout/vList2"/>
    <dgm:cxn modelId="{4B4139A6-61A5-4B5C-8B3A-75A9BF8D47C1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72008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40780" y="112788"/>
        <a:ext cx="7153198" cy="753819"/>
      </dsp:txXfrm>
    </dsp:sp>
    <dsp:sp modelId="{ACAD381E-21DC-4C07-8FDD-119C2EC3BB2E}">
      <dsp:nvSpPr>
        <dsp:cNvPr id="0" name=""/>
        <dsp:cNvSpPr/>
      </dsp:nvSpPr>
      <dsp:spPr>
        <a:xfrm>
          <a:off x="0" y="99581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06955"/>
                <a:satOff val="-9948"/>
                <a:lumOff val="18306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106955"/>
                <a:satOff val="-9948"/>
                <a:lumOff val="18306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Autor: Mgr. Vlasta Šujanová</a:t>
          </a:r>
          <a:endParaRPr lang="cs-CZ" sz="2100" kern="1200" dirty="0"/>
        </a:p>
      </dsp:txBody>
      <dsp:txXfrm>
        <a:off x="40780" y="1036595"/>
        <a:ext cx="7153198" cy="753819"/>
      </dsp:txXfrm>
    </dsp:sp>
    <dsp:sp modelId="{1C4BCB69-D3A6-4CCF-9871-D9B9359B8159}">
      <dsp:nvSpPr>
        <dsp:cNvPr id="0" name=""/>
        <dsp:cNvSpPr/>
      </dsp:nvSpPr>
      <dsp:spPr>
        <a:xfrm>
          <a:off x="0" y="189167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13910"/>
                <a:satOff val="-19897"/>
                <a:lumOff val="36613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213910"/>
                <a:satOff val="-19897"/>
                <a:lumOff val="36613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Seznámení a užívání  koncovek podle vzorů rodu mužského</a:t>
          </a:r>
          <a:endParaRPr lang="cs-CZ" sz="2100" kern="1200" dirty="0"/>
        </a:p>
      </dsp:txBody>
      <dsp:txXfrm>
        <a:off x="40780" y="1932455"/>
        <a:ext cx="7153198" cy="753819"/>
      </dsp:txXfrm>
    </dsp:sp>
    <dsp:sp modelId="{97CBBA99-26B9-4E2D-BA76-BF47FEBF0134}">
      <dsp:nvSpPr>
        <dsp:cNvPr id="0" name=""/>
        <dsp:cNvSpPr/>
      </dsp:nvSpPr>
      <dsp:spPr>
        <a:xfrm>
          <a:off x="0" y="278753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13910"/>
                <a:satOff val="-19897"/>
                <a:lumOff val="36613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213910"/>
                <a:satOff val="-19897"/>
                <a:lumOff val="36613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</a:t>
          </a:r>
          <a:r>
            <a:rPr lang="cs-CZ" sz="2100" kern="1200" smtClean="0"/>
            <a:t>: 24</a:t>
          </a:r>
          <a:endParaRPr lang="cs-CZ" sz="2100" kern="1200" dirty="0"/>
        </a:p>
      </dsp:txBody>
      <dsp:txXfrm>
        <a:off x="40780" y="2828315"/>
        <a:ext cx="7153198" cy="753819"/>
      </dsp:txXfrm>
    </dsp:sp>
    <dsp:sp modelId="{B1DDF1AD-3BC2-43B8-A8D0-A33120EFAF7C}">
      <dsp:nvSpPr>
        <dsp:cNvPr id="0" name=""/>
        <dsp:cNvSpPr/>
      </dsp:nvSpPr>
      <dsp:spPr>
        <a:xfrm>
          <a:off x="0" y="3683396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06955"/>
                <a:satOff val="-9948"/>
                <a:lumOff val="18306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106955"/>
                <a:satOff val="-9948"/>
                <a:lumOff val="18306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</a:t>
          </a:r>
          <a:r>
            <a:rPr lang="cs-CZ" sz="2100" kern="1200" smtClean="0"/>
            <a:t>: 20.2.2013</a:t>
          </a:r>
          <a:endParaRPr lang="cs-CZ" sz="2100" kern="1200" dirty="0"/>
        </a:p>
      </dsp:txBody>
      <dsp:txXfrm>
        <a:off x="40780" y="3724176"/>
        <a:ext cx="7153198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6E121-5734-4D1C-9EF7-639B58DABDF7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8B9D6-D438-46D0-A644-A4F18FF502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6E121-5734-4D1C-9EF7-639B58DABDF7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8B9D6-D438-46D0-A644-A4F18FF502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6E121-5734-4D1C-9EF7-639B58DABDF7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8B9D6-D438-46D0-A644-A4F18FF502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6E121-5734-4D1C-9EF7-639B58DABDF7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8B9D6-D438-46D0-A644-A4F18FF502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6E121-5734-4D1C-9EF7-639B58DABDF7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8B9D6-D438-46D0-A644-A4F18FF502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6E121-5734-4D1C-9EF7-639B58DABDF7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8B9D6-D438-46D0-A644-A4F18FF502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6E121-5734-4D1C-9EF7-639B58DABDF7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8B9D6-D438-46D0-A644-A4F18FF502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6E121-5734-4D1C-9EF7-639B58DABDF7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8B9D6-D438-46D0-A644-A4F18FF502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6E121-5734-4D1C-9EF7-639B58DABDF7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8B9D6-D438-46D0-A644-A4F18FF5023F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6E121-5734-4D1C-9EF7-639B58DABDF7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8B9D6-D438-46D0-A644-A4F18FF502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6E121-5734-4D1C-9EF7-639B58DABDF7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8B9D6-D438-46D0-A644-A4F18FF502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46E121-5734-4D1C-9EF7-639B58DABDF7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8B9D6-D438-46D0-A644-A4F18FF5023F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986679"/>
              </p:ext>
            </p:extLst>
          </p:nvPr>
        </p:nvGraphicFramePr>
        <p:xfrm>
          <a:off x="683568" y="260648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9582" y="5062800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116645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sz="21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21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100" dirty="0"/>
              <a:t>Prezentace může sloužit jako výkladové, opakovací učivo</a:t>
            </a:r>
          </a:p>
          <a:p>
            <a:pPr>
              <a:defRPr/>
            </a:pPr>
            <a:r>
              <a:rPr lang="cs-CZ" sz="21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2100" dirty="0"/>
              <a:t>Mgr. Vlasta Šujanová</a:t>
            </a:r>
          </a:p>
          <a:p>
            <a:pPr>
              <a:defRPr/>
            </a:pPr>
            <a:r>
              <a:rPr lang="cs-CZ" sz="21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2100" dirty="0"/>
              <a:t>Čeština</a:t>
            </a:r>
          </a:p>
          <a:p>
            <a:pPr>
              <a:defRPr/>
            </a:pPr>
            <a:r>
              <a:rPr lang="cs-CZ" sz="21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2100" dirty="0"/>
              <a:t> seznámení s vzory rodu </a:t>
            </a:r>
            <a:r>
              <a:rPr lang="cs-CZ" sz="2100" dirty="0" smtClean="0"/>
              <a:t>mužského </a:t>
            </a:r>
            <a:r>
              <a:rPr lang="cs-CZ" sz="2100" dirty="0"/>
              <a:t>a užívání v </a:t>
            </a:r>
            <a:r>
              <a:rPr lang="cs-CZ" sz="2100" dirty="0" smtClean="0"/>
              <a:t>praxi, určování </a:t>
            </a:r>
            <a:r>
              <a:rPr lang="cs-CZ" sz="2100" dirty="0" err="1" smtClean="0"/>
              <a:t>životnosti,neživotnosti</a:t>
            </a:r>
            <a:r>
              <a:rPr lang="cs-CZ" sz="2100" dirty="0" smtClean="0"/>
              <a:t>, vyhledávání chyb</a:t>
            </a:r>
            <a:endParaRPr lang="cs-CZ" sz="2100" dirty="0"/>
          </a:p>
          <a:p>
            <a:pPr>
              <a:defRPr/>
            </a:pPr>
            <a:r>
              <a:rPr lang="cs-CZ" sz="21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2100" dirty="0"/>
              <a:t>notebook, interaktivní tabule</a:t>
            </a:r>
          </a:p>
          <a:p>
            <a:pPr>
              <a:defRPr/>
            </a:pPr>
            <a:r>
              <a:rPr lang="cs-CZ" sz="2100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sz="2100" dirty="0"/>
              <a:t> vzory rodu </a:t>
            </a:r>
            <a:r>
              <a:rPr lang="cs-CZ" sz="2100" dirty="0" smtClean="0"/>
              <a:t>mužského- pán, hrad, muž, stroj, předseda, soudce, životnost, neživotnost</a:t>
            </a:r>
            <a:endParaRPr lang="cs-CZ" sz="2100" dirty="0"/>
          </a:p>
          <a:p>
            <a:pPr>
              <a:defRPr/>
            </a:pPr>
            <a:r>
              <a:rPr lang="cs-CZ" sz="21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2100" dirty="0"/>
              <a:t>prezentace</a:t>
            </a:r>
          </a:p>
          <a:p>
            <a:pPr>
              <a:defRPr/>
            </a:pPr>
            <a:r>
              <a:rPr lang="cs-CZ" sz="21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21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2100" dirty="0"/>
              <a:t>žák</a:t>
            </a:r>
          </a:p>
          <a:p>
            <a:pPr>
              <a:defRPr/>
            </a:pPr>
            <a:r>
              <a:rPr lang="cs-CZ" sz="21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2100" dirty="0"/>
              <a:t>základní vzdělávání – první stupeň 4. a  5. roč.</a:t>
            </a:r>
          </a:p>
          <a:p>
            <a:pPr>
              <a:defRPr/>
            </a:pPr>
            <a:r>
              <a:rPr lang="cs-CZ" sz="21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2100" dirty="0"/>
              <a:t>10 -12  let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057421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SEZNÁMENÍ  SE  VZORY  RODU  </a:t>
            </a:r>
            <a:r>
              <a:rPr lang="cs-CZ" dirty="0" smtClean="0"/>
              <a:t>MUŽSKÉHO</a:t>
            </a:r>
            <a:endParaRPr lang="cs-CZ" dirty="0"/>
          </a:p>
          <a:p>
            <a:endParaRPr lang="cs-CZ" dirty="0"/>
          </a:p>
          <a:p>
            <a:r>
              <a:rPr lang="cs-CZ" dirty="0"/>
              <a:t>URČOVÁNÍ  </a:t>
            </a:r>
            <a:r>
              <a:rPr lang="cs-CZ" dirty="0" smtClean="0"/>
              <a:t>ŽIVOTNOSTI  A  NEŽIVOTNOSTI</a:t>
            </a:r>
          </a:p>
          <a:p>
            <a:r>
              <a:rPr lang="cs-CZ" dirty="0" smtClean="0"/>
              <a:t>URČOVÁNÍ  ŽIVOTNOSTI,  NEŽIVOTNOSTI   A  VZORY</a:t>
            </a:r>
            <a:endParaRPr lang="cs-CZ" dirty="0"/>
          </a:p>
          <a:p>
            <a:endParaRPr lang="cs-CZ" dirty="0"/>
          </a:p>
          <a:p>
            <a:r>
              <a:rPr lang="cs-CZ" dirty="0"/>
              <a:t>DOPLŇOVÁNÍ  KONCOVEK  PODLE  VZORU</a:t>
            </a:r>
          </a:p>
          <a:p>
            <a:endParaRPr lang="cs-CZ" dirty="0"/>
          </a:p>
          <a:p>
            <a:r>
              <a:rPr lang="cs-CZ" dirty="0"/>
              <a:t>HLEDÁNÍ  PRAVOPISNÝCH  CHYB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334619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VZORY  RODU  MUŽSKÉHO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Podstatná jména rodu mužského se skloňují podle vzorů </a:t>
            </a:r>
          </a:p>
          <a:p>
            <a:r>
              <a:rPr lang="cs-CZ" sz="3600" dirty="0" smtClean="0"/>
              <a:t>PÁN   HRAD   MUŽ   STROJ    </a:t>
            </a:r>
            <a:r>
              <a:rPr lang="cs-CZ" dirty="0" smtClean="0"/>
              <a:t>1.p.č.j. končí na </a:t>
            </a:r>
            <a:r>
              <a:rPr lang="cs-CZ" b="1" dirty="0" smtClean="0"/>
              <a:t>souhlásku</a:t>
            </a:r>
          </a:p>
          <a:p>
            <a:r>
              <a:rPr lang="cs-CZ" sz="3600" dirty="0" smtClean="0"/>
              <a:t>PŘEDSED</a:t>
            </a:r>
            <a:r>
              <a:rPr lang="cs-CZ" sz="3600" dirty="0" smtClean="0">
                <a:solidFill>
                  <a:schemeClr val="bg1"/>
                </a:solidFill>
              </a:rPr>
              <a:t>A</a:t>
            </a:r>
            <a:r>
              <a:rPr lang="cs-CZ" sz="3600" dirty="0" smtClean="0"/>
              <a:t>   SOUDC</a:t>
            </a:r>
            <a:r>
              <a:rPr lang="cs-CZ" sz="3600" dirty="0" smtClean="0">
                <a:solidFill>
                  <a:schemeClr val="bg1"/>
                </a:solidFill>
              </a:rPr>
              <a:t>E</a:t>
            </a:r>
            <a:r>
              <a:rPr lang="cs-CZ" sz="3600" dirty="0" smtClean="0"/>
              <a:t>      </a:t>
            </a:r>
            <a:r>
              <a:rPr lang="cs-CZ" dirty="0" smtClean="0"/>
              <a:t>1.p.č.j. končí na </a:t>
            </a:r>
            <a:r>
              <a:rPr lang="cs-CZ" b="1" dirty="0" smtClean="0"/>
              <a:t>samohlásku </a:t>
            </a:r>
            <a:r>
              <a:rPr lang="cs-CZ" dirty="0" smtClean="0">
                <a:solidFill>
                  <a:schemeClr val="bg1"/>
                </a:solidFill>
              </a:rPr>
              <a:t>-a,-e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2400" dirty="0" smtClean="0"/>
              <a:t>Podstatná jména rodu mužského zakončena na </a:t>
            </a:r>
            <a:r>
              <a:rPr lang="cs-CZ" sz="2400" b="1" dirty="0" smtClean="0"/>
              <a:t>samohlásku</a:t>
            </a:r>
            <a:r>
              <a:rPr lang="cs-CZ" sz="2400" dirty="0" smtClean="0"/>
              <a:t> /kytarist</a:t>
            </a:r>
            <a:r>
              <a:rPr lang="cs-CZ" sz="2400" dirty="0" smtClean="0">
                <a:solidFill>
                  <a:schemeClr val="bg1"/>
                </a:solidFill>
              </a:rPr>
              <a:t>a</a:t>
            </a:r>
            <a:r>
              <a:rPr lang="cs-CZ" sz="2400" dirty="0" smtClean="0"/>
              <a:t>, obránc</a:t>
            </a:r>
            <a:r>
              <a:rPr lang="cs-CZ" sz="2400" dirty="0" smtClean="0">
                <a:solidFill>
                  <a:schemeClr val="bg1"/>
                </a:solidFill>
              </a:rPr>
              <a:t>e</a:t>
            </a:r>
            <a:r>
              <a:rPr lang="cs-CZ" sz="2400" dirty="0" smtClean="0"/>
              <a:t>/ jsou rodu mužského životného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8669726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URČOVÁNÍ  ŽIVOTNOSTI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Podstatná jména rodu mužského zakončena v 1.p.č.j. na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</a:rPr>
              <a:t>souhlásku</a:t>
            </a:r>
            <a:r>
              <a:rPr lang="cs-CZ" sz="2400" b="1" dirty="0" smtClean="0">
                <a:solidFill>
                  <a:srgbClr val="00B0F0"/>
                </a:solidFill>
              </a:rPr>
              <a:t>         </a:t>
            </a:r>
            <a:r>
              <a:rPr lang="cs-CZ" sz="2400" dirty="0" smtClean="0"/>
              <a:t> se dělí na </a:t>
            </a:r>
            <a:r>
              <a:rPr lang="cs-CZ" sz="2400" b="1" dirty="0" smtClean="0">
                <a:solidFill>
                  <a:schemeClr val="bg1"/>
                </a:solidFill>
              </a:rPr>
              <a:t>životná a neživotná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bg1"/>
                </a:solidFill>
              </a:rPr>
              <a:t>rod mužský životný              rod mužský neživotný    </a:t>
            </a:r>
            <a:r>
              <a:rPr lang="cs-CZ" dirty="0" smtClean="0"/>
              <a:t>1.p. drozd   /pán/                    1.p. papír  /hrad/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4.p. drozda /pána/                   4.p. papír  /hrad/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1.p.  ≠  4.p.                            1.p.  =  4.p.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3999743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URČI  ŽIVOTNOST  A  NEŽIVOTNOST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motýl </a:t>
            </a:r>
            <a:r>
              <a:rPr lang="cs-CZ" sz="2400" dirty="0" smtClean="0"/>
              <a:t>       </a:t>
            </a:r>
            <a:r>
              <a:rPr lang="cs-CZ" sz="2800" dirty="0" smtClean="0"/>
              <a:t>kapr </a:t>
            </a:r>
            <a:r>
              <a:rPr lang="cs-CZ" sz="2400" dirty="0" smtClean="0"/>
              <a:t>     </a:t>
            </a:r>
            <a:r>
              <a:rPr lang="cs-CZ" sz="2800" dirty="0" smtClean="0"/>
              <a:t> příkop      soudce</a:t>
            </a:r>
          </a:p>
          <a:p>
            <a:r>
              <a:rPr lang="cs-CZ" sz="2800" dirty="0" smtClean="0"/>
              <a:t>klokan      zpěv     přístav      vrabec</a:t>
            </a:r>
          </a:p>
          <a:p>
            <a:r>
              <a:rPr lang="cs-CZ" sz="2800" dirty="0" smtClean="0"/>
              <a:t>rytíř         páv       plevel       potok</a:t>
            </a:r>
          </a:p>
          <a:p>
            <a:r>
              <a:rPr lang="cs-CZ" sz="2800" dirty="0" smtClean="0"/>
              <a:t>starosta  </a:t>
            </a:r>
            <a:r>
              <a:rPr lang="cs-CZ" sz="2800" dirty="0" smtClean="0"/>
              <a:t>  </a:t>
            </a:r>
            <a:r>
              <a:rPr lang="cs-CZ" sz="2800" dirty="0" smtClean="0"/>
              <a:t>nůž       uzel         lékař</a:t>
            </a:r>
          </a:p>
          <a:p>
            <a:r>
              <a:rPr lang="cs-CZ" sz="2800" dirty="0" smtClean="0"/>
              <a:t>správce    strom    čert         cyklista</a:t>
            </a:r>
          </a:p>
          <a:p>
            <a:r>
              <a:rPr lang="cs-CZ" sz="2800" dirty="0" smtClean="0"/>
              <a:t>nešika      sysel     učitel       komár</a:t>
            </a:r>
          </a:p>
          <a:p>
            <a:r>
              <a:rPr lang="cs-CZ" sz="2800" dirty="0" smtClean="0"/>
              <a:t>ministr     cíl         rybář       chlapec          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8724705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 PODLE  VZORŮ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                     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životný                      neživotný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SOUHLÁSKA </a:t>
            </a:r>
            <a:r>
              <a:rPr lang="cs-CZ" dirty="0" smtClean="0"/>
              <a:t> 1.p. pán                   1.p.  hrad</a:t>
            </a:r>
          </a:p>
          <a:p>
            <a:pPr marL="0" indent="0">
              <a:buNone/>
            </a:pPr>
            <a:r>
              <a:rPr lang="cs-CZ" dirty="0" smtClean="0"/>
              <a:t>                      2.p. pána 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bg1"/>
                </a:solidFill>
              </a:rPr>
              <a:t>-a             </a:t>
            </a:r>
            <a:r>
              <a:rPr lang="cs-CZ" dirty="0" smtClean="0"/>
              <a:t>2.p.  hradu /lesa</a:t>
            </a:r>
            <a:r>
              <a:rPr lang="cs-CZ" b="1" dirty="0" smtClean="0"/>
              <a:t>/</a:t>
            </a:r>
            <a:r>
              <a:rPr lang="cs-CZ" b="1" dirty="0" smtClean="0">
                <a:solidFill>
                  <a:schemeClr val="bg1"/>
                </a:solidFill>
              </a:rPr>
              <a:t>-u,-a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1.p.  muž                 1.p.  stroj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2.p.  muže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-e           </a:t>
            </a:r>
            <a:r>
              <a:rPr lang="cs-CZ" dirty="0" smtClean="0"/>
              <a:t>2.p.  stroje  </a:t>
            </a:r>
            <a:r>
              <a:rPr lang="cs-CZ" b="1" dirty="0" smtClean="0">
                <a:solidFill>
                  <a:schemeClr val="bg1"/>
                </a:solidFill>
              </a:rPr>
              <a:t>-e</a:t>
            </a:r>
            <a:endParaRPr lang="cs-CZ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</a:t>
            </a:r>
            <a:r>
              <a:rPr lang="cs-CZ" b="1" dirty="0" smtClean="0">
                <a:solidFill>
                  <a:schemeClr val="bg1"/>
                </a:solidFill>
              </a:rPr>
              <a:t>životný</a:t>
            </a:r>
          </a:p>
          <a:p>
            <a:pPr marL="0" indent="0">
              <a:buNone/>
            </a:pPr>
            <a:r>
              <a:rPr lang="cs-CZ" b="1" dirty="0" smtClean="0"/>
              <a:t>SAMOHLÁSKA </a:t>
            </a:r>
            <a:r>
              <a:rPr lang="cs-CZ" dirty="0" smtClean="0"/>
              <a:t> 1.p.  předseda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-a       </a:t>
            </a:r>
            <a:r>
              <a:rPr lang="cs-CZ" dirty="0" smtClean="0"/>
              <a:t>1.p. soudce    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-e</a:t>
            </a:r>
          </a:p>
          <a:p>
            <a:pPr marL="0" indent="0">
              <a:buNone/>
            </a:pPr>
            <a:r>
              <a:rPr lang="cs-CZ" dirty="0" smtClean="0"/>
              <a:t>                        2.p.  předsedy  </a:t>
            </a:r>
            <a:r>
              <a:rPr lang="cs-CZ" b="1" dirty="0" smtClean="0">
                <a:solidFill>
                  <a:schemeClr val="bg1"/>
                </a:solidFill>
              </a:rPr>
              <a:t>-y       </a:t>
            </a:r>
            <a:r>
              <a:rPr lang="cs-CZ" dirty="0" smtClean="0"/>
              <a:t>2.p. soudce     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-e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0MGM\AppData\Local\Microsoft\Windows\Temporary Internet Files\Content.IE5\MH0F30X1\MC900415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08920"/>
            <a:ext cx="2057400" cy="169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659992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 ŽIVOTNOST  A  VZOR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prapor      škůdce    dopis       nůž  </a:t>
            </a:r>
          </a:p>
          <a:p>
            <a:r>
              <a:rPr lang="cs-CZ" sz="2800" dirty="0" smtClean="0"/>
              <a:t>obránce    padák      buk         oběd</a:t>
            </a:r>
          </a:p>
          <a:p>
            <a:r>
              <a:rPr lang="cs-CZ" sz="2800" dirty="0" smtClean="0"/>
              <a:t>vlak          uzel        šeřík        salám</a:t>
            </a:r>
          </a:p>
          <a:p>
            <a:r>
              <a:rPr lang="cs-CZ" sz="2800" dirty="0" smtClean="0"/>
              <a:t>montér     tuleň       potok       pstruh</a:t>
            </a:r>
          </a:p>
          <a:p>
            <a:r>
              <a:rPr lang="cs-CZ" sz="2800" dirty="0" smtClean="0"/>
              <a:t>příkop      holub       závěs       nerv </a:t>
            </a:r>
          </a:p>
          <a:p>
            <a:r>
              <a:rPr lang="cs-CZ" sz="2800" dirty="0" smtClean="0"/>
              <a:t>motýl       orel         kotel         trh   </a:t>
            </a:r>
          </a:p>
          <a:p>
            <a:r>
              <a:rPr lang="cs-CZ" sz="2800" dirty="0" smtClean="0"/>
              <a:t>hřib         Jirka        fotbalista   posel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2505532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DOPLŇ  KONCOVNY  PODLE  VZORŮ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Přišel myslivec se </a:t>
            </a:r>
            <a:r>
              <a:rPr lang="cs-CZ" sz="2400" dirty="0" err="1" smtClean="0"/>
              <a:t>ps</a:t>
            </a:r>
            <a:r>
              <a:rPr lang="cs-CZ" sz="2400" dirty="0" smtClean="0"/>
              <a:t>-. Voz- byly naloženy </a:t>
            </a:r>
            <a:r>
              <a:rPr lang="cs-CZ" sz="2400" dirty="0" err="1" smtClean="0"/>
              <a:t>pytl</a:t>
            </a:r>
            <a:r>
              <a:rPr lang="cs-CZ" sz="2400" dirty="0" smtClean="0"/>
              <a:t>-. Podej knihu </a:t>
            </a:r>
            <a:r>
              <a:rPr lang="cs-CZ" sz="2400" dirty="0" err="1" smtClean="0"/>
              <a:t>bratrov</a:t>
            </a:r>
            <a:r>
              <a:rPr lang="cs-CZ" sz="2400" dirty="0" smtClean="0"/>
              <a:t>-. Vidím </a:t>
            </a:r>
            <a:r>
              <a:rPr lang="cs-CZ" sz="2400" dirty="0" err="1" smtClean="0"/>
              <a:t>orl</a:t>
            </a:r>
            <a:r>
              <a:rPr lang="cs-CZ" sz="2400" dirty="0" smtClean="0"/>
              <a:t>- a sokol-. V rákosí lovili čáp-. V les-ch zavládl klid. Vyrábíme automobil- a motocykl-. Nad močál- létali čáp-. </a:t>
            </a:r>
            <a:r>
              <a:rPr lang="cs-CZ" sz="2400" dirty="0" err="1" smtClean="0"/>
              <a:t>Lv</a:t>
            </a:r>
            <a:r>
              <a:rPr lang="cs-CZ" sz="2400" dirty="0" smtClean="0"/>
              <a:t>- mají ostré dráp-. Pravé hřib- rostly pod strom-. Princ přistoupil ke král-. Ke </a:t>
            </a:r>
            <a:r>
              <a:rPr lang="cs-CZ" sz="2400" dirty="0" err="1" smtClean="0"/>
              <a:t>správc</a:t>
            </a:r>
            <a:r>
              <a:rPr lang="cs-CZ" sz="2400" dirty="0" smtClean="0"/>
              <a:t>- jsme přišli pro klíč-. Napsal dopis </a:t>
            </a:r>
            <a:r>
              <a:rPr lang="cs-CZ" sz="2400" dirty="0" err="1" smtClean="0"/>
              <a:t>Láďov</a:t>
            </a:r>
            <a:r>
              <a:rPr lang="cs-CZ" sz="2400" dirty="0" smtClean="0"/>
              <a:t>-. Zazněly výstřel-. Pod silnými trám- visí lustr-. Bolí mě zub-. Mol- jsou drobní motýl-.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4458555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/>
              <a:t>Přišel myslivec se </a:t>
            </a:r>
            <a:r>
              <a:rPr lang="cs-CZ" sz="2400" dirty="0" smtClean="0"/>
              <a:t>ps</a:t>
            </a:r>
            <a:r>
              <a:rPr lang="cs-CZ" sz="2400" dirty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. Voz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 </a:t>
            </a:r>
            <a:r>
              <a:rPr lang="cs-CZ" sz="2400" dirty="0"/>
              <a:t>byly naloženy </a:t>
            </a:r>
            <a:r>
              <a:rPr lang="cs-CZ" sz="2400" dirty="0" smtClean="0"/>
              <a:t>pytl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. </a:t>
            </a:r>
            <a:r>
              <a:rPr lang="cs-CZ" sz="2400" dirty="0"/>
              <a:t>Podej knihu </a:t>
            </a:r>
            <a:r>
              <a:rPr lang="cs-CZ" sz="2400" dirty="0" smtClean="0"/>
              <a:t>bratrov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. </a:t>
            </a:r>
            <a:r>
              <a:rPr lang="cs-CZ" sz="2400" dirty="0"/>
              <a:t>Vidím </a:t>
            </a:r>
            <a:r>
              <a:rPr lang="cs-CZ" sz="2400" dirty="0" smtClean="0"/>
              <a:t>orl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 </a:t>
            </a:r>
            <a:r>
              <a:rPr lang="cs-CZ" sz="2400" dirty="0"/>
              <a:t>a </a:t>
            </a:r>
            <a:r>
              <a:rPr lang="cs-CZ" sz="2400" dirty="0" smtClean="0"/>
              <a:t>sokol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. </a:t>
            </a:r>
            <a:r>
              <a:rPr lang="cs-CZ" sz="2400" dirty="0"/>
              <a:t>V rákosí lovili </a:t>
            </a:r>
            <a:r>
              <a:rPr lang="cs-CZ" sz="2400" dirty="0" smtClean="0"/>
              <a:t>čáp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. </a:t>
            </a:r>
            <a:r>
              <a:rPr lang="cs-CZ" sz="2400" dirty="0"/>
              <a:t>V </a:t>
            </a:r>
            <a:r>
              <a:rPr lang="cs-CZ" sz="2400" dirty="0" smtClean="0"/>
              <a:t>les</a:t>
            </a:r>
            <a:r>
              <a:rPr lang="cs-CZ" sz="2400" dirty="0" smtClean="0">
                <a:solidFill>
                  <a:schemeClr val="bg1"/>
                </a:solidFill>
              </a:rPr>
              <a:t>í</a:t>
            </a:r>
            <a:r>
              <a:rPr lang="cs-CZ" sz="2400" dirty="0" smtClean="0"/>
              <a:t>ch </a:t>
            </a:r>
            <a:r>
              <a:rPr lang="cs-CZ" sz="2400" dirty="0"/>
              <a:t>zavládl klid. Vyrábíme </a:t>
            </a:r>
            <a:r>
              <a:rPr lang="cs-CZ" sz="2400" dirty="0" smtClean="0"/>
              <a:t>automobil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 </a:t>
            </a:r>
            <a:r>
              <a:rPr lang="cs-CZ" sz="2400" dirty="0"/>
              <a:t>a </a:t>
            </a:r>
            <a:r>
              <a:rPr lang="cs-CZ" sz="2400" dirty="0" smtClean="0"/>
              <a:t>motocykl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. </a:t>
            </a:r>
            <a:r>
              <a:rPr lang="cs-CZ" sz="2400" dirty="0"/>
              <a:t>Nad </a:t>
            </a:r>
            <a:r>
              <a:rPr lang="cs-CZ" sz="2400" dirty="0" smtClean="0"/>
              <a:t>močál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 </a:t>
            </a:r>
            <a:r>
              <a:rPr lang="cs-CZ" sz="2400" dirty="0"/>
              <a:t>létali </a:t>
            </a:r>
            <a:r>
              <a:rPr lang="cs-CZ" sz="2400" dirty="0" smtClean="0"/>
              <a:t>čáp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. Lv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 </a:t>
            </a:r>
            <a:r>
              <a:rPr lang="cs-CZ" sz="2400" dirty="0"/>
              <a:t>mají ostré </a:t>
            </a:r>
            <a:r>
              <a:rPr lang="cs-CZ" sz="2400" dirty="0" smtClean="0"/>
              <a:t>dráp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. </a:t>
            </a:r>
            <a:r>
              <a:rPr lang="cs-CZ" sz="2400" dirty="0"/>
              <a:t>Pravé </a:t>
            </a:r>
            <a:r>
              <a:rPr lang="cs-CZ" sz="2400" dirty="0" smtClean="0"/>
              <a:t>hřib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 </a:t>
            </a:r>
            <a:r>
              <a:rPr lang="cs-CZ" sz="2400" dirty="0"/>
              <a:t>rostly pod </a:t>
            </a:r>
            <a:r>
              <a:rPr lang="cs-CZ" sz="2400" dirty="0" smtClean="0"/>
              <a:t>strom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. </a:t>
            </a:r>
            <a:r>
              <a:rPr lang="cs-CZ" sz="2400" dirty="0"/>
              <a:t>Princ přistoupil ke </a:t>
            </a:r>
            <a:r>
              <a:rPr lang="cs-CZ" sz="2400" dirty="0" smtClean="0"/>
              <a:t>král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. </a:t>
            </a:r>
            <a:r>
              <a:rPr lang="cs-CZ" sz="2400" dirty="0"/>
              <a:t>Ke </a:t>
            </a:r>
            <a:r>
              <a:rPr lang="cs-CZ" sz="2400" dirty="0" smtClean="0"/>
              <a:t>správc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 </a:t>
            </a:r>
            <a:r>
              <a:rPr lang="cs-CZ" sz="2400" dirty="0"/>
              <a:t>jsme přišli pro </a:t>
            </a:r>
            <a:r>
              <a:rPr lang="cs-CZ" sz="2400" dirty="0" smtClean="0"/>
              <a:t>klíč</a:t>
            </a:r>
            <a:r>
              <a:rPr lang="cs-CZ" sz="2400" dirty="0" smtClean="0">
                <a:solidFill>
                  <a:schemeClr val="bg1"/>
                </a:solidFill>
              </a:rPr>
              <a:t>e</a:t>
            </a:r>
            <a:r>
              <a:rPr lang="cs-CZ" sz="2400" dirty="0" smtClean="0"/>
              <a:t>. </a:t>
            </a:r>
            <a:r>
              <a:rPr lang="cs-CZ" sz="2400" dirty="0"/>
              <a:t>Napsal dopis </a:t>
            </a:r>
            <a:r>
              <a:rPr lang="cs-CZ" sz="2400" dirty="0" smtClean="0"/>
              <a:t>Láďov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. </a:t>
            </a:r>
            <a:r>
              <a:rPr lang="cs-CZ" sz="2400" dirty="0"/>
              <a:t>Zazněly </a:t>
            </a:r>
            <a:r>
              <a:rPr lang="cs-CZ" sz="2400" dirty="0" smtClean="0"/>
              <a:t>výstřel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. </a:t>
            </a:r>
            <a:r>
              <a:rPr lang="cs-CZ" sz="2400" dirty="0"/>
              <a:t>Pod silnými </a:t>
            </a:r>
            <a:r>
              <a:rPr lang="cs-CZ" sz="2400" dirty="0" smtClean="0"/>
              <a:t>trám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 </a:t>
            </a:r>
            <a:r>
              <a:rPr lang="cs-CZ" sz="2400" dirty="0"/>
              <a:t>visí </a:t>
            </a:r>
            <a:r>
              <a:rPr lang="cs-CZ" sz="2400" dirty="0" smtClean="0"/>
              <a:t>lustr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. </a:t>
            </a:r>
            <a:r>
              <a:rPr lang="cs-CZ" sz="2400" dirty="0"/>
              <a:t>Bolí mě </a:t>
            </a:r>
            <a:r>
              <a:rPr lang="cs-CZ" sz="2400" dirty="0" smtClean="0"/>
              <a:t>zub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. Mol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 </a:t>
            </a:r>
            <a:r>
              <a:rPr lang="cs-CZ" sz="2400" dirty="0"/>
              <a:t>jsou drobní </a:t>
            </a:r>
            <a:r>
              <a:rPr lang="cs-CZ" sz="2400" dirty="0" smtClean="0"/>
              <a:t>motýl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4909906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  PRAVOPISNÉ   CHYBY  </a:t>
            </a:r>
            <a:r>
              <a:rPr lang="cs-CZ" sz="2800" dirty="0" smtClean="0"/>
              <a:t>23 chyb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 jaře </a:t>
            </a:r>
            <a:r>
              <a:rPr lang="cs-CZ" sz="2400" dirty="0" err="1" smtClean="0"/>
              <a:t>zpývají</a:t>
            </a:r>
            <a:r>
              <a:rPr lang="cs-CZ" sz="2400" dirty="0" smtClean="0"/>
              <a:t> v zahradě kosy. </a:t>
            </a:r>
            <a:r>
              <a:rPr lang="cs-CZ" sz="2400" dirty="0" err="1" smtClean="0"/>
              <a:t>Čmelácy</a:t>
            </a:r>
            <a:r>
              <a:rPr lang="cs-CZ" sz="2400" dirty="0" smtClean="0"/>
              <a:t> bzučí v jeteli. Podél </a:t>
            </a:r>
            <a:r>
              <a:rPr lang="cs-CZ" sz="2400" dirty="0" err="1" smtClean="0"/>
              <a:t>sylnice</a:t>
            </a:r>
            <a:r>
              <a:rPr lang="cs-CZ" sz="2400" dirty="0" smtClean="0"/>
              <a:t> rostou topoly. Hrál se dvěma houslisti. </a:t>
            </a:r>
            <a:r>
              <a:rPr lang="cs-CZ" sz="2400" dirty="0" err="1" smtClean="0"/>
              <a:t>Časopisi</a:t>
            </a:r>
            <a:r>
              <a:rPr lang="cs-CZ" sz="2400" dirty="0" smtClean="0"/>
              <a:t> jsou plné </a:t>
            </a:r>
            <a:r>
              <a:rPr lang="cs-CZ" sz="2400" dirty="0" err="1" smtClean="0"/>
              <a:t>obrázkú</a:t>
            </a:r>
            <a:r>
              <a:rPr lang="cs-CZ" sz="2400" dirty="0" smtClean="0"/>
              <a:t>. O prázdninách jedu k dědovy.  </a:t>
            </a:r>
            <a:r>
              <a:rPr lang="cs-CZ" sz="2400" dirty="0" err="1" smtClean="0"/>
              <a:t>Musým</a:t>
            </a:r>
            <a:r>
              <a:rPr lang="cs-CZ" sz="2400" dirty="0" smtClean="0"/>
              <a:t> jít k </a:t>
            </a:r>
            <a:r>
              <a:rPr lang="cs-CZ" sz="2400" dirty="0" err="1" smtClean="0"/>
              <a:t>ředitely</a:t>
            </a:r>
            <a:r>
              <a:rPr lang="cs-CZ" sz="2400" dirty="0" smtClean="0"/>
              <a:t>. </a:t>
            </a:r>
            <a:r>
              <a:rPr lang="cs-CZ" sz="2400" dirty="0" err="1" smtClean="0"/>
              <a:t>Napýšu</a:t>
            </a:r>
            <a:r>
              <a:rPr lang="cs-CZ" sz="2400" dirty="0" smtClean="0"/>
              <a:t> vám všechno na </a:t>
            </a:r>
            <a:r>
              <a:rPr lang="cs-CZ" sz="2400" dirty="0" err="1" smtClean="0"/>
              <a:t>tabuly</a:t>
            </a:r>
            <a:r>
              <a:rPr lang="cs-CZ" sz="2400" dirty="0" smtClean="0"/>
              <a:t>. Osly nejsou hloupí. Jestřábi mají </a:t>
            </a:r>
            <a:r>
              <a:rPr lang="cs-CZ" sz="2400" dirty="0" err="1" smtClean="0"/>
              <a:t>sýlu</a:t>
            </a:r>
            <a:r>
              <a:rPr lang="cs-CZ" sz="2400" dirty="0" smtClean="0"/>
              <a:t>. </a:t>
            </a:r>
            <a:r>
              <a:rPr lang="cs-CZ" sz="2400" dirty="0" err="1" smtClean="0"/>
              <a:t>Babyčka</a:t>
            </a:r>
            <a:r>
              <a:rPr lang="cs-CZ" sz="2400" dirty="0" smtClean="0"/>
              <a:t> má šedivé vlasy.  Dejte </a:t>
            </a:r>
            <a:r>
              <a:rPr lang="cs-CZ" sz="2400" dirty="0" err="1" smtClean="0"/>
              <a:t>ubrusi</a:t>
            </a:r>
            <a:r>
              <a:rPr lang="cs-CZ" sz="2400" dirty="0" smtClean="0"/>
              <a:t> na stoly. Čteme o známém </a:t>
            </a:r>
            <a:r>
              <a:rPr lang="cs-CZ" sz="2400" dirty="0" err="1" smtClean="0"/>
              <a:t>spysovately</a:t>
            </a:r>
            <a:r>
              <a:rPr lang="cs-CZ" sz="2400" dirty="0" smtClean="0"/>
              <a:t>.  V korunách </a:t>
            </a:r>
            <a:r>
              <a:rPr lang="cs-CZ" sz="2400" dirty="0" err="1" smtClean="0"/>
              <a:t>stromú</a:t>
            </a:r>
            <a:r>
              <a:rPr lang="cs-CZ" sz="2400" dirty="0" smtClean="0"/>
              <a:t> se </a:t>
            </a:r>
            <a:r>
              <a:rPr lang="cs-CZ" sz="2400" dirty="0" err="1" smtClean="0"/>
              <a:t>ozívají</a:t>
            </a:r>
            <a:r>
              <a:rPr lang="cs-CZ" sz="2400" dirty="0" smtClean="0"/>
              <a:t> holubi a kosy. Stadion bil zaplněn </a:t>
            </a:r>
            <a:r>
              <a:rPr lang="cs-CZ" sz="2400" dirty="0" err="1" smtClean="0"/>
              <a:t>bježcy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6770376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/>
              <a:t>Na jaře </a:t>
            </a:r>
            <a:r>
              <a:rPr lang="cs-CZ" sz="2400" dirty="0" smtClean="0"/>
              <a:t>zp</a:t>
            </a:r>
            <a:r>
              <a:rPr lang="cs-CZ" sz="2400" dirty="0" smtClean="0">
                <a:solidFill>
                  <a:schemeClr val="bg1"/>
                </a:solidFill>
              </a:rPr>
              <a:t>í</a:t>
            </a:r>
            <a:r>
              <a:rPr lang="cs-CZ" sz="2400" dirty="0" smtClean="0"/>
              <a:t>vají </a:t>
            </a:r>
            <a:r>
              <a:rPr lang="cs-CZ" sz="2400" dirty="0"/>
              <a:t>v zahradě </a:t>
            </a:r>
            <a:r>
              <a:rPr lang="cs-CZ" sz="2400" dirty="0" smtClean="0"/>
              <a:t>kos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. Čmelác</a:t>
            </a:r>
            <a:r>
              <a:rPr lang="cs-CZ" sz="2400" dirty="0" smtClean="0">
                <a:solidFill>
                  <a:schemeClr val="bg1"/>
                </a:solidFill>
              </a:rPr>
              <a:t>i </a:t>
            </a:r>
            <a:r>
              <a:rPr lang="cs-CZ" sz="2400" dirty="0"/>
              <a:t>bzučí v jeteli. Podél </a:t>
            </a:r>
            <a:r>
              <a:rPr lang="cs-CZ" sz="2400" dirty="0" smtClean="0"/>
              <a:t>s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lnice </a:t>
            </a:r>
            <a:r>
              <a:rPr lang="cs-CZ" sz="2400" dirty="0"/>
              <a:t>rostou topoly. Hrál se dvěma </a:t>
            </a:r>
            <a:r>
              <a:rPr lang="cs-CZ" sz="2400" dirty="0" smtClean="0"/>
              <a:t>houslist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. Časopis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 </a:t>
            </a:r>
            <a:r>
              <a:rPr lang="cs-CZ" sz="2400" dirty="0"/>
              <a:t>jsou plné </a:t>
            </a:r>
            <a:r>
              <a:rPr lang="cs-CZ" sz="2400" dirty="0" smtClean="0"/>
              <a:t>obrázk</a:t>
            </a:r>
            <a:r>
              <a:rPr lang="cs-CZ" sz="2400" dirty="0" smtClean="0">
                <a:solidFill>
                  <a:schemeClr val="bg1"/>
                </a:solidFill>
              </a:rPr>
              <a:t>ů</a:t>
            </a:r>
            <a:r>
              <a:rPr lang="cs-CZ" sz="2400" dirty="0" smtClean="0"/>
              <a:t>. </a:t>
            </a:r>
            <a:r>
              <a:rPr lang="cs-CZ" sz="2400" dirty="0"/>
              <a:t>O prázdninách jedu k </a:t>
            </a:r>
            <a:r>
              <a:rPr lang="cs-CZ" sz="2400" dirty="0" smtClean="0"/>
              <a:t>dědov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.  Mus</a:t>
            </a:r>
            <a:r>
              <a:rPr lang="cs-CZ" sz="2400" dirty="0" smtClean="0">
                <a:solidFill>
                  <a:schemeClr val="bg1"/>
                </a:solidFill>
              </a:rPr>
              <a:t>í</a:t>
            </a:r>
            <a:r>
              <a:rPr lang="cs-CZ" sz="2400" dirty="0" smtClean="0"/>
              <a:t>m </a:t>
            </a:r>
            <a:r>
              <a:rPr lang="cs-CZ" sz="2400" dirty="0"/>
              <a:t>jít k </a:t>
            </a:r>
            <a:r>
              <a:rPr lang="cs-CZ" sz="2400" dirty="0" smtClean="0"/>
              <a:t>ředitel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. Nap</a:t>
            </a:r>
            <a:r>
              <a:rPr lang="cs-CZ" sz="2400" dirty="0" smtClean="0">
                <a:solidFill>
                  <a:schemeClr val="bg1"/>
                </a:solidFill>
              </a:rPr>
              <a:t>í</a:t>
            </a:r>
            <a:r>
              <a:rPr lang="cs-CZ" sz="2400" dirty="0" smtClean="0"/>
              <a:t>šu </a:t>
            </a:r>
            <a:r>
              <a:rPr lang="cs-CZ" sz="2400" dirty="0"/>
              <a:t>vám všechno na </a:t>
            </a:r>
            <a:r>
              <a:rPr lang="cs-CZ" sz="2400" dirty="0" smtClean="0"/>
              <a:t>tabuli. Osl</a:t>
            </a:r>
            <a:r>
              <a:rPr lang="cs-CZ" sz="2400" dirty="0" smtClean="0">
                <a:solidFill>
                  <a:schemeClr val="bg1"/>
                </a:solidFill>
              </a:rPr>
              <a:t>i </a:t>
            </a:r>
            <a:r>
              <a:rPr lang="cs-CZ" sz="2400" dirty="0"/>
              <a:t>nejsou hloupí. Jestřábi mají </a:t>
            </a:r>
            <a:r>
              <a:rPr lang="cs-CZ" sz="2400" dirty="0" smtClean="0"/>
              <a:t>s</a:t>
            </a:r>
            <a:r>
              <a:rPr lang="cs-CZ" sz="2400" dirty="0" smtClean="0">
                <a:solidFill>
                  <a:schemeClr val="bg1"/>
                </a:solidFill>
              </a:rPr>
              <a:t>í</a:t>
            </a:r>
            <a:r>
              <a:rPr lang="cs-CZ" sz="2400" dirty="0" smtClean="0"/>
              <a:t>lu</a:t>
            </a:r>
            <a:r>
              <a:rPr lang="cs-CZ" sz="2400" dirty="0"/>
              <a:t>. </a:t>
            </a:r>
            <a:r>
              <a:rPr lang="cs-CZ" sz="2400" dirty="0" smtClean="0"/>
              <a:t>Bab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čka </a:t>
            </a:r>
            <a:r>
              <a:rPr lang="cs-CZ" sz="2400" dirty="0"/>
              <a:t>má šedivé vlasy.  Dejte </a:t>
            </a:r>
            <a:r>
              <a:rPr lang="cs-CZ" sz="2400" dirty="0" smtClean="0"/>
              <a:t>ubrus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 </a:t>
            </a:r>
            <a:r>
              <a:rPr lang="cs-CZ" sz="2400" dirty="0"/>
              <a:t>na stoly. Čteme o známém </a:t>
            </a:r>
            <a:r>
              <a:rPr lang="cs-CZ" sz="2400" dirty="0" smtClean="0"/>
              <a:t>sp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sovatel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.  </a:t>
            </a:r>
            <a:r>
              <a:rPr lang="cs-CZ" sz="2400" dirty="0"/>
              <a:t>V korunách </a:t>
            </a:r>
            <a:r>
              <a:rPr lang="cs-CZ" sz="2400" dirty="0" smtClean="0"/>
              <a:t>strom</a:t>
            </a:r>
            <a:r>
              <a:rPr lang="cs-CZ" sz="2400" dirty="0" smtClean="0">
                <a:solidFill>
                  <a:schemeClr val="bg1"/>
                </a:solidFill>
              </a:rPr>
              <a:t>ů</a:t>
            </a:r>
            <a:r>
              <a:rPr lang="cs-CZ" sz="2400" dirty="0" smtClean="0"/>
              <a:t> </a:t>
            </a:r>
            <a:r>
              <a:rPr lang="cs-CZ" sz="2400" dirty="0"/>
              <a:t>se </a:t>
            </a:r>
            <a:r>
              <a:rPr lang="cs-CZ" sz="2400" dirty="0" smtClean="0"/>
              <a:t>oz</a:t>
            </a:r>
            <a:r>
              <a:rPr lang="cs-CZ" sz="2400" dirty="0" smtClean="0">
                <a:solidFill>
                  <a:schemeClr val="bg1"/>
                </a:solidFill>
              </a:rPr>
              <a:t>ý</a:t>
            </a:r>
            <a:r>
              <a:rPr lang="cs-CZ" sz="2400" dirty="0" smtClean="0"/>
              <a:t>vají </a:t>
            </a:r>
            <a:r>
              <a:rPr lang="cs-CZ" sz="2400" dirty="0"/>
              <a:t>holubi a </a:t>
            </a:r>
            <a:r>
              <a:rPr lang="cs-CZ" sz="2400" dirty="0" smtClean="0"/>
              <a:t>kos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. </a:t>
            </a:r>
            <a:r>
              <a:rPr lang="cs-CZ" sz="2400" dirty="0"/>
              <a:t>Stadion </a:t>
            </a:r>
            <a:r>
              <a:rPr lang="cs-CZ" sz="2400" dirty="0" smtClean="0"/>
              <a:t>b</a:t>
            </a:r>
            <a:r>
              <a:rPr lang="cs-CZ" sz="2400" dirty="0" smtClean="0">
                <a:solidFill>
                  <a:schemeClr val="bg1"/>
                </a:solidFill>
              </a:rPr>
              <a:t>y</a:t>
            </a:r>
            <a:r>
              <a:rPr lang="cs-CZ" sz="2400" dirty="0" smtClean="0"/>
              <a:t>l </a:t>
            </a:r>
            <a:r>
              <a:rPr lang="cs-CZ" sz="2400" dirty="0"/>
              <a:t>zaplněn </a:t>
            </a:r>
            <a:r>
              <a:rPr lang="cs-CZ" sz="2400" dirty="0" smtClean="0"/>
              <a:t>b</a:t>
            </a:r>
            <a:r>
              <a:rPr lang="cs-CZ" sz="2400" dirty="0" smtClean="0">
                <a:solidFill>
                  <a:schemeClr val="bg1"/>
                </a:solidFill>
              </a:rPr>
              <a:t>ě</a:t>
            </a:r>
            <a:r>
              <a:rPr lang="cs-CZ" sz="2400" dirty="0" smtClean="0"/>
              <a:t>žc</a:t>
            </a:r>
            <a:r>
              <a:rPr lang="cs-CZ" sz="2400" dirty="0" smtClean="0">
                <a:solidFill>
                  <a:schemeClr val="bg1"/>
                </a:solidFill>
              </a:rPr>
              <a:t>i</a:t>
            </a:r>
            <a:r>
              <a:rPr lang="cs-CZ" sz="2400" dirty="0" smtClean="0"/>
              <a:t>.</a:t>
            </a:r>
            <a:endParaRPr lang="cs-CZ" sz="2400" dirty="0"/>
          </a:p>
          <a:p>
            <a:endParaRPr lang="cs-CZ" dirty="0"/>
          </a:p>
        </p:txBody>
      </p:sp>
      <p:pic>
        <p:nvPicPr>
          <p:cNvPr id="2052" name="Picture 4" descr="C:\Users\0MGM\AppData\Local\Microsoft\Windows\Temporary Internet Files\Content.IE5\HE0BZG8P\MC9004377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548" y="260648"/>
            <a:ext cx="1882775" cy="165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789095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Ilustrace : office.microsoft.com</a:t>
            </a:r>
          </a:p>
          <a:p>
            <a:endParaRPr lang="cs-CZ" dirty="0"/>
          </a:p>
        </p:txBody>
      </p:sp>
      <p:pic>
        <p:nvPicPr>
          <p:cNvPr id="3075" name="Picture 3" descr="C:\Users\0MGM\AppData\Local\Microsoft\Windows\Temporary Internet Files\Content.IE5\YSLA72LG\MM90033702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74751"/>
            <a:ext cx="2776388" cy="2570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47160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292</TotalTime>
  <Words>747</Words>
  <Application>Microsoft Office PowerPoint</Application>
  <PresentationFormat>Předvádění na obrazovce (4:3)</PresentationFormat>
  <Paragraphs>75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Summer</vt:lpstr>
      <vt:lpstr>Prezentace aplikace PowerPoint</vt:lpstr>
      <vt:lpstr>ANOTACE</vt:lpstr>
      <vt:lpstr>OBSAH</vt:lpstr>
      <vt:lpstr>VZORY  RODU  MUŽSKÉHO</vt:lpstr>
      <vt:lpstr>URČOVÁNÍ  ŽIVOTNOSTI</vt:lpstr>
      <vt:lpstr>URČI  ŽIVOTNOST  A  NEŽIVOTNOST</vt:lpstr>
      <vt:lpstr>ROZDĚLENÍ  PODLE  VZORŮ</vt:lpstr>
      <vt:lpstr>URČI  ŽIVOTNOST  A  VZOR</vt:lpstr>
      <vt:lpstr>DOPLŇ  KONCOVNY  PODLE  VZORŮ</vt:lpstr>
      <vt:lpstr>ZKONTROLUJ</vt:lpstr>
      <vt:lpstr>HLEDEJ   PRAVOPISNÉ   CHYBY  23 chyb</vt:lpstr>
      <vt:lpstr>ZKONTROLUJ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31</cp:revision>
  <dcterms:created xsi:type="dcterms:W3CDTF">2013-01-26T16:05:12Z</dcterms:created>
  <dcterms:modified xsi:type="dcterms:W3CDTF">2013-05-22T17:45:08Z</dcterms:modified>
</cp:coreProperties>
</file>