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3" r:id="rId11"/>
    <p:sldId id="266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990A4047-7408-4150-8DDD-AFD7D9B5EFFA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BFEEDC46-5370-452D-B365-DB22AF283E64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A4CEE8B3-8400-462A-A5CA-C28A9B84E49B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62234FE9-68CE-4815-9181-805BAAA9E950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18542CC3-E1ED-441E-9D6F-DF21CED93D5F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DD0B2861-E089-44D4-ACA8-5F6057D480C1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3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B7D6B94F-A64D-4775-B4AB-1C3A67A2E73A}" type="presOf" srcId="{39F8B381-5807-488E-AC22-73DD4140ED4A}" destId="{612116FE-9061-44B1-A457-8F1AFBD162E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3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</a:t>
          </a:r>
          <a:r>
            <a:rPr lang="cs-CZ" smtClean="0"/>
            <a:t>: Mgr. </a:t>
          </a:r>
          <a:r>
            <a:rPr lang="cs-CZ" dirty="0" smtClean="0"/>
            <a:t>Vlasta Šujanová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24.3.2013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 smtClean="0"/>
            <a:t>Číslo projektu </a:t>
          </a:r>
          <a:r>
            <a:rPr lang="cs-CZ" smtClean="0"/>
            <a:t>: 25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VY_32_INOVACE_22CJ_4_SLOV1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Slovesa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 custLinFactNeighborY="-2430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 custLinFactNeighborX="477" custLinFactNeighborY="-7059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0583F1-7E83-496E-9D5F-073D0F986048}" type="presOf" srcId="{C73C7642-F245-4585-8F88-243F9FAEF6CA}" destId="{1C4BCB69-D3A6-4CCF-9871-D9B9359B8159}" srcOrd="0" destOrd="0" presId="urn:microsoft.com/office/officeart/2005/8/layout/vList2"/>
    <dgm:cxn modelId="{0837125B-7DEF-4998-AC12-E3D53840577B}" type="presOf" srcId="{EBC41103-E2E5-4D48-9B4B-425520D3D098}" destId="{97CBBA99-26B9-4E2D-BA76-BF47FEBF0134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06D167BF-3412-4674-87D0-B621E9E89AEC}" type="presOf" srcId="{6B0205A6-422D-4956-AD89-0CEBCAE4530D}" destId="{B1DDF1AD-3BC2-43B8-A8D0-A33120EFAF7C}" srcOrd="0" destOrd="0" presId="urn:microsoft.com/office/officeart/2005/8/layout/vList2"/>
    <dgm:cxn modelId="{B38A924F-B0FF-4874-A4DE-8E7F8599ABC7}" type="presOf" srcId="{019433A1-1324-4DE1-9E6F-32B851095F74}" destId="{ABF03533-6AD0-44CD-A08E-C9977356B6A8}" srcOrd="0" destOrd="0" presId="urn:microsoft.com/office/officeart/2005/8/layout/vList2"/>
    <dgm:cxn modelId="{7310E7C0-9C4C-47A0-9FEA-69CDE588A44F}" type="presOf" srcId="{FBBFC3EA-9D9D-4F3A-BEA6-9C2C0E46BF20}" destId="{ACAD381E-21DC-4C07-8FDD-119C2EC3BB2E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F8995821-6ADA-4073-905C-843B09EBB579}" type="presOf" srcId="{39F8B381-5807-488E-AC22-73DD4140ED4A}" destId="{612116FE-9061-44B1-A457-8F1AFBD162E0}" srcOrd="0" destOrd="0" presId="urn:microsoft.com/office/officeart/2005/8/layout/vList2"/>
    <dgm:cxn modelId="{1CC1F0A7-55D0-4358-B286-FF631A0B839A}" type="presOf" srcId="{445C7998-7549-48B0-BD68-D4F0167F02E5}" destId="{7B541546-39A7-4633-AED0-6028788110D7}" srcOrd="0" destOrd="0" presId="urn:microsoft.com/office/officeart/2005/8/layout/vList2"/>
    <dgm:cxn modelId="{DF107007-4397-46A7-8E06-0E904E13042F}" type="presParOf" srcId="{612116FE-9061-44B1-A457-8F1AFBD162E0}" destId="{7B541546-39A7-4633-AED0-6028788110D7}" srcOrd="0" destOrd="0" presId="urn:microsoft.com/office/officeart/2005/8/layout/vList2"/>
    <dgm:cxn modelId="{F23826AB-6B8C-4040-8548-DE7482E0C9DC}" type="presParOf" srcId="{612116FE-9061-44B1-A457-8F1AFBD162E0}" destId="{9B9314F6-85CC-4C49-B24D-6AF5DF05D800}" srcOrd="1" destOrd="0" presId="urn:microsoft.com/office/officeart/2005/8/layout/vList2"/>
    <dgm:cxn modelId="{CAEB5113-6500-48F4-9120-807779849C5F}" type="presParOf" srcId="{612116FE-9061-44B1-A457-8F1AFBD162E0}" destId="{ACAD381E-21DC-4C07-8FDD-119C2EC3BB2E}" srcOrd="2" destOrd="0" presId="urn:microsoft.com/office/officeart/2005/8/layout/vList2"/>
    <dgm:cxn modelId="{4E561F6D-3296-469B-B167-2979E0D79FE6}" type="presParOf" srcId="{612116FE-9061-44B1-A457-8F1AFBD162E0}" destId="{208194AD-7544-4854-B7A4-4A67E5453B54}" srcOrd="3" destOrd="0" presId="urn:microsoft.com/office/officeart/2005/8/layout/vList2"/>
    <dgm:cxn modelId="{83FAA921-6874-432A-9B5A-0C0F7E923E42}" type="presParOf" srcId="{612116FE-9061-44B1-A457-8F1AFBD162E0}" destId="{ABF03533-6AD0-44CD-A08E-C9977356B6A8}" srcOrd="4" destOrd="0" presId="urn:microsoft.com/office/officeart/2005/8/layout/vList2"/>
    <dgm:cxn modelId="{5C135FDD-949E-4EA5-AB1A-9553E2E02AB3}" type="presParOf" srcId="{612116FE-9061-44B1-A457-8F1AFBD162E0}" destId="{60E42310-8BB6-41EA-B44F-0BAC7EFC9B2E}" srcOrd="5" destOrd="0" presId="urn:microsoft.com/office/officeart/2005/8/layout/vList2"/>
    <dgm:cxn modelId="{8414760B-255D-46B8-A366-283A40E13322}" type="presParOf" srcId="{612116FE-9061-44B1-A457-8F1AFBD162E0}" destId="{1C4BCB69-D3A6-4CCF-9871-D9B9359B8159}" srcOrd="6" destOrd="0" presId="urn:microsoft.com/office/officeart/2005/8/layout/vList2"/>
    <dgm:cxn modelId="{D5AFB989-96C4-44DD-802E-EA2072249660}" type="presParOf" srcId="{612116FE-9061-44B1-A457-8F1AFBD162E0}" destId="{34DE5943-AAB5-4DC3-B765-99B35FCB6ECD}" srcOrd="7" destOrd="0" presId="urn:microsoft.com/office/officeart/2005/8/layout/vList2"/>
    <dgm:cxn modelId="{C4C5C03A-0789-4757-BDC2-47CEF63B5B06}" type="presParOf" srcId="{612116FE-9061-44B1-A457-8F1AFBD162E0}" destId="{97CBBA99-26B9-4E2D-BA76-BF47FEBF0134}" srcOrd="8" destOrd="0" presId="urn:microsoft.com/office/officeart/2005/8/layout/vList2"/>
    <dgm:cxn modelId="{0CE4FE0A-3915-4CFA-A48C-095E675722D9}" type="presParOf" srcId="{612116FE-9061-44B1-A457-8F1AFBD162E0}" destId="{9A22653A-B2DB-4D9E-A633-AD2EC219A723}" srcOrd="9" destOrd="0" presId="urn:microsoft.com/office/officeart/2005/8/layout/vList2"/>
    <dgm:cxn modelId="{4DF60FDC-8914-46E7-A5D6-3CC2DC74A509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4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41114"/>
          <a:ext cx="7162750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shade val="5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0" y="41114"/>
        <a:ext cx="7162750" cy="694980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7162750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95583"/>
                <a:satOff val="-8633"/>
                <a:lumOff val="15377"/>
                <a:alphaOff val="0"/>
                <a:tint val="35000"/>
                <a:satMod val="253000"/>
              </a:schemeClr>
            </a:gs>
            <a:gs pos="50000">
              <a:schemeClr val="accent1">
                <a:shade val="50000"/>
                <a:hueOff val="95583"/>
                <a:satOff val="-8633"/>
                <a:lumOff val="15377"/>
                <a:alphaOff val="0"/>
                <a:tint val="42000"/>
                <a:satMod val="255000"/>
              </a:schemeClr>
            </a:gs>
            <a:gs pos="97000">
              <a:schemeClr val="accent1">
                <a:shade val="50000"/>
                <a:hueOff val="95583"/>
                <a:satOff val="-8633"/>
                <a:lumOff val="15377"/>
                <a:alphaOff val="0"/>
                <a:tint val="53000"/>
                <a:satMod val="260000"/>
              </a:schemeClr>
            </a:gs>
            <a:gs pos="100000">
              <a:schemeClr val="accent1">
                <a:shade val="50000"/>
                <a:hueOff val="95583"/>
                <a:satOff val="-8633"/>
                <a:lumOff val="15377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</a:t>
          </a:r>
          <a:r>
            <a:rPr lang="cs-CZ" sz="1800" kern="1200" smtClean="0"/>
            <a:t>: Mgr. </a:t>
          </a:r>
          <a:r>
            <a:rPr lang="cs-CZ" sz="1800" kern="1200" dirty="0" smtClean="0"/>
            <a:t>Vlasta Šujanová</a:t>
          </a:r>
          <a:endParaRPr lang="cs-CZ" sz="1800" kern="1200" dirty="0"/>
        </a:p>
      </dsp:txBody>
      <dsp:txXfrm>
        <a:off x="0" y="800531"/>
        <a:ext cx="7162750" cy="694980"/>
      </dsp:txXfrm>
    </dsp:sp>
    <dsp:sp modelId="{ABF03533-6AD0-44CD-A08E-C9977356B6A8}">
      <dsp:nvSpPr>
        <dsp:cNvPr id="0" name=""/>
        <dsp:cNvSpPr/>
      </dsp:nvSpPr>
      <dsp:spPr>
        <a:xfrm>
          <a:off x="0" y="1510755"/>
          <a:ext cx="7162750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91166"/>
                <a:satOff val="-17266"/>
                <a:lumOff val="30753"/>
                <a:alphaOff val="0"/>
                <a:tint val="35000"/>
                <a:satMod val="253000"/>
              </a:schemeClr>
            </a:gs>
            <a:gs pos="50000">
              <a:schemeClr val="accent1">
                <a:shade val="50000"/>
                <a:hueOff val="191166"/>
                <a:satOff val="-17266"/>
                <a:lumOff val="30753"/>
                <a:alphaOff val="0"/>
                <a:tint val="42000"/>
                <a:satMod val="255000"/>
              </a:schemeClr>
            </a:gs>
            <a:gs pos="97000">
              <a:schemeClr val="accent1">
                <a:shade val="50000"/>
                <a:hueOff val="191166"/>
                <a:satOff val="-17266"/>
                <a:lumOff val="30753"/>
                <a:alphaOff val="0"/>
                <a:tint val="53000"/>
                <a:satMod val="260000"/>
              </a:schemeClr>
            </a:gs>
            <a:gs pos="100000">
              <a:schemeClr val="accent1">
                <a:shade val="50000"/>
                <a:hueOff val="191166"/>
                <a:satOff val="-17266"/>
                <a:lumOff val="30753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VY_32_INOVACE_22CJ_4_SLOV1</a:t>
          </a:r>
          <a:endParaRPr lang="cs-CZ" sz="1800" kern="1200" dirty="0"/>
        </a:p>
      </dsp:txBody>
      <dsp:txXfrm>
        <a:off x="0" y="1510755"/>
        <a:ext cx="7162750" cy="694980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7162750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86749"/>
                <a:satOff val="-25899"/>
                <a:lumOff val="46130"/>
                <a:alphaOff val="0"/>
                <a:tint val="35000"/>
                <a:satMod val="253000"/>
              </a:schemeClr>
            </a:gs>
            <a:gs pos="50000">
              <a:schemeClr val="accent1">
                <a:shade val="50000"/>
                <a:hueOff val="286749"/>
                <a:satOff val="-25899"/>
                <a:lumOff val="46130"/>
                <a:alphaOff val="0"/>
                <a:tint val="42000"/>
                <a:satMod val="255000"/>
              </a:schemeClr>
            </a:gs>
            <a:gs pos="97000">
              <a:schemeClr val="accent1">
                <a:shade val="50000"/>
                <a:hueOff val="286749"/>
                <a:satOff val="-25899"/>
                <a:lumOff val="46130"/>
                <a:alphaOff val="0"/>
                <a:tint val="53000"/>
                <a:satMod val="260000"/>
              </a:schemeClr>
            </a:gs>
            <a:gs pos="100000">
              <a:schemeClr val="accent1">
                <a:shade val="50000"/>
                <a:hueOff val="286749"/>
                <a:satOff val="-25899"/>
                <a:lumOff val="4613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Slovesa</a:t>
          </a:r>
          <a:endParaRPr lang="cs-CZ" sz="1800" kern="1200" dirty="0"/>
        </a:p>
      </dsp:txBody>
      <dsp:txXfrm>
        <a:off x="0" y="2294171"/>
        <a:ext cx="7162750" cy="694980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7162750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91166"/>
                <a:satOff val="-17266"/>
                <a:lumOff val="30753"/>
                <a:alphaOff val="0"/>
                <a:tint val="35000"/>
                <a:satMod val="253000"/>
              </a:schemeClr>
            </a:gs>
            <a:gs pos="50000">
              <a:schemeClr val="accent1">
                <a:shade val="50000"/>
                <a:hueOff val="191166"/>
                <a:satOff val="-17266"/>
                <a:lumOff val="30753"/>
                <a:alphaOff val="0"/>
                <a:tint val="42000"/>
                <a:satMod val="255000"/>
              </a:schemeClr>
            </a:gs>
            <a:gs pos="97000">
              <a:schemeClr val="accent1">
                <a:shade val="50000"/>
                <a:hueOff val="191166"/>
                <a:satOff val="-17266"/>
                <a:lumOff val="30753"/>
                <a:alphaOff val="0"/>
                <a:tint val="53000"/>
                <a:satMod val="260000"/>
              </a:schemeClr>
            </a:gs>
            <a:gs pos="100000">
              <a:schemeClr val="accent1">
                <a:shade val="50000"/>
                <a:hueOff val="191166"/>
                <a:satOff val="-17266"/>
                <a:lumOff val="30753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 </a:t>
          </a:r>
          <a:r>
            <a:rPr lang="cs-CZ" sz="1800" kern="1200" smtClean="0"/>
            <a:t>: 25</a:t>
          </a:r>
          <a:endParaRPr lang="cs-CZ" sz="1800" kern="1200" dirty="0"/>
        </a:p>
      </dsp:txBody>
      <dsp:txXfrm>
        <a:off x="0" y="3040991"/>
        <a:ext cx="7162750" cy="694980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7162750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95583"/>
                <a:satOff val="-8633"/>
                <a:lumOff val="15377"/>
                <a:alphaOff val="0"/>
                <a:tint val="35000"/>
                <a:satMod val="253000"/>
              </a:schemeClr>
            </a:gs>
            <a:gs pos="50000">
              <a:schemeClr val="accent1">
                <a:shade val="50000"/>
                <a:hueOff val="95583"/>
                <a:satOff val="-8633"/>
                <a:lumOff val="15377"/>
                <a:alphaOff val="0"/>
                <a:tint val="42000"/>
                <a:satMod val="255000"/>
              </a:schemeClr>
            </a:gs>
            <a:gs pos="97000">
              <a:schemeClr val="accent1">
                <a:shade val="50000"/>
                <a:hueOff val="95583"/>
                <a:satOff val="-8633"/>
                <a:lumOff val="15377"/>
                <a:alphaOff val="0"/>
                <a:tint val="53000"/>
                <a:satMod val="260000"/>
              </a:schemeClr>
            </a:gs>
            <a:gs pos="100000">
              <a:schemeClr val="accent1">
                <a:shade val="50000"/>
                <a:hueOff val="95583"/>
                <a:satOff val="-8633"/>
                <a:lumOff val="15377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24.3.2013 </a:t>
          </a:r>
          <a:endParaRPr lang="cs-CZ" sz="1800" kern="1200" dirty="0"/>
        </a:p>
      </dsp:txBody>
      <dsp:txXfrm>
        <a:off x="0" y="3787811"/>
        <a:ext cx="7162750" cy="6949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5AB315-E1FA-4F28-A932-E80CCC5F48F7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7F971-C6B9-4A20-8E4F-46A060556A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2980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7F971-C6B9-4A20-8E4F-46A060556A7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8530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7F971-C6B9-4A20-8E4F-46A060556A7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8414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8D5FD26-3B95-4502-8672-7DE92FF5008A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BAB00CA-337F-4681-934E-5C78554540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9" Type="http://schemas.openxmlformats.org/officeDocument/2006/relationships/diagramLayout" Target="../diagrams/layout8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34" Type="http://schemas.openxmlformats.org/officeDocument/2006/relationships/diagramQuickStyle" Target="../diagrams/quickStyle7.xml"/><Relationship Id="rId42" Type="http://schemas.microsoft.com/office/2007/relationships/diagramDrawing" Target="../diagrams/drawing8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33" Type="http://schemas.openxmlformats.org/officeDocument/2006/relationships/diagramLayout" Target="../diagrams/layout7.xml"/><Relationship Id="rId38" Type="http://schemas.openxmlformats.org/officeDocument/2006/relationships/diagramData" Target="../diagrams/data8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41" Type="http://schemas.openxmlformats.org/officeDocument/2006/relationships/diagramColors" Target="../diagrams/colors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32" Type="http://schemas.openxmlformats.org/officeDocument/2006/relationships/diagramData" Target="../diagrams/data7.xml"/><Relationship Id="rId37" Type="http://schemas.openxmlformats.org/officeDocument/2006/relationships/image" Target="../media/image2.png"/><Relationship Id="rId40" Type="http://schemas.openxmlformats.org/officeDocument/2006/relationships/diagramQuickStyle" Target="../diagrams/quickStyle8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36" Type="http://schemas.microsoft.com/office/2007/relationships/diagramDrawing" Target="../diagrams/drawing7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Relationship Id="rId35" Type="http://schemas.openxmlformats.org/officeDocument/2006/relationships/diagramColors" Target="../diagrams/colors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5665464"/>
              </p:ext>
            </p:extLst>
          </p:nvPr>
        </p:nvGraphicFramePr>
        <p:xfrm>
          <a:off x="835968" y="34104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73910141"/>
              </p:ext>
            </p:extLst>
          </p:nvPr>
        </p:nvGraphicFramePr>
        <p:xfrm>
          <a:off x="988368" y="49344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14154234"/>
              </p:ext>
            </p:extLst>
          </p:nvPr>
        </p:nvGraphicFramePr>
        <p:xfrm>
          <a:off x="1293168" y="79824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1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60803427"/>
              </p:ext>
            </p:extLst>
          </p:nvPr>
        </p:nvGraphicFramePr>
        <p:xfrm>
          <a:off x="1750368" y="125544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6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5681921"/>
              </p:ext>
            </p:extLst>
          </p:nvPr>
        </p:nvGraphicFramePr>
        <p:xfrm>
          <a:off x="2512368" y="201744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25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0960126"/>
              </p:ext>
            </p:extLst>
          </p:nvPr>
        </p:nvGraphicFramePr>
        <p:xfrm>
          <a:off x="827584" y="4293096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39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9554515"/>
              </p:ext>
            </p:extLst>
          </p:nvPr>
        </p:nvGraphicFramePr>
        <p:xfrm>
          <a:off x="6017568" y="552264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54120" y="5027995"/>
            <a:ext cx="7924800" cy="149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4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3151307"/>
              </p:ext>
            </p:extLst>
          </p:nvPr>
        </p:nvGraphicFramePr>
        <p:xfrm>
          <a:off x="971600" y="620688"/>
          <a:ext cx="716275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8" r:lo="rId39" r:qs="rId40" r:cs="rId41"/>
          </a:graphicData>
        </a:graphic>
      </p:graphicFrame>
    </p:spTree>
    <p:extLst>
      <p:ext uri="{BB962C8B-B14F-4D97-AF65-F5344CB8AC3E}">
        <p14:creationId xmlns:p14="http://schemas.microsoft.com/office/powerpoint/2010/main" xmlns="" val="7721458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Anotace: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/>
              <a:t>Prezentace může sloužit </a:t>
            </a:r>
            <a:r>
              <a:rPr lang="cs-CZ" dirty="0" smtClean="0"/>
              <a:t>jako seznamovací </a:t>
            </a:r>
            <a:r>
              <a:rPr lang="cs-CZ" dirty="0"/>
              <a:t>i</a:t>
            </a:r>
            <a:r>
              <a:rPr lang="cs-CZ" dirty="0" smtClean="0"/>
              <a:t> </a:t>
            </a:r>
            <a:r>
              <a:rPr lang="cs-CZ" dirty="0"/>
              <a:t>opakovací učivo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dirty="0"/>
              <a:t>Mgr. Vlasta Šujanová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dirty="0"/>
              <a:t>Čeština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Očekávaný výstup:</a:t>
            </a:r>
            <a:r>
              <a:rPr lang="cs-CZ" dirty="0"/>
              <a:t> seznámení </a:t>
            </a:r>
            <a:r>
              <a:rPr lang="cs-CZ" dirty="0" smtClean="0"/>
              <a:t>se slovesy, určování osoby, čísla, času, způsobu, </a:t>
            </a:r>
            <a:r>
              <a:rPr lang="cs-CZ" dirty="0" smtClean="0"/>
              <a:t>tvoření </a:t>
            </a:r>
            <a:r>
              <a:rPr lang="cs-CZ" dirty="0" smtClean="0"/>
              <a:t>tvarů způsobu rozkazovacího a podmiňovacího  </a:t>
            </a:r>
            <a:endParaRPr lang="cs-CZ" b="1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dirty="0"/>
              <a:t>notebook, interaktivní tabule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Klíčová slova:</a:t>
            </a:r>
            <a:r>
              <a:rPr lang="cs-CZ" dirty="0"/>
              <a:t> </a:t>
            </a:r>
            <a:r>
              <a:rPr lang="cs-CZ" dirty="0" smtClean="0"/>
              <a:t>slovesa, osoba 1.2.3. , číslo- </a:t>
            </a:r>
            <a:r>
              <a:rPr lang="cs-CZ" dirty="0" smtClean="0"/>
              <a:t>jednotné, množné</a:t>
            </a:r>
            <a:r>
              <a:rPr lang="cs-CZ" dirty="0" smtClean="0"/>
              <a:t>, </a:t>
            </a:r>
            <a:r>
              <a:rPr lang="cs-CZ" dirty="0" smtClean="0"/>
              <a:t>čas - </a:t>
            </a:r>
            <a:r>
              <a:rPr lang="cs-CZ" dirty="0" smtClean="0"/>
              <a:t>přítomný, minulý, budoucí, </a:t>
            </a:r>
            <a:r>
              <a:rPr lang="cs-CZ" dirty="0" smtClean="0"/>
              <a:t>způsob </a:t>
            </a:r>
            <a:r>
              <a:rPr lang="cs-CZ" dirty="0" smtClean="0"/>
              <a:t>- oznamovací, rozkazovací, </a:t>
            </a:r>
            <a:r>
              <a:rPr lang="cs-CZ" dirty="0" smtClean="0"/>
              <a:t>podmiňovací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dirty="0"/>
              <a:t>prezentace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Cílová skupina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dirty="0"/>
              <a:t>žák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první stupeň </a:t>
            </a:r>
            <a:r>
              <a:rPr lang="cs-CZ" dirty="0" smtClean="0"/>
              <a:t>    4.-5. </a:t>
            </a:r>
            <a:r>
              <a:rPr lang="cs-CZ" dirty="0"/>
              <a:t>roč.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Typická věková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skupina:</a:t>
            </a:r>
            <a:r>
              <a:rPr lang="cs-CZ" dirty="0" smtClean="0"/>
              <a:t> 10-12 let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79601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Co jsou slovesa</a:t>
            </a:r>
          </a:p>
          <a:p>
            <a:r>
              <a:rPr lang="cs-CZ" dirty="0" smtClean="0"/>
              <a:t>Co určujeme u sloves</a:t>
            </a:r>
          </a:p>
          <a:p>
            <a:r>
              <a:rPr lang="cs-CZ" dirty="0" smtClean="0"/>
              <a:t>Slovesné způsoby - seznámení, tvoření</a:t>
            </a:r>
          </a:p>
          <a:p>
            <a:r>
              <a:rPr lang="cs-CZ" dirty="0" smtClean="0"/>
              <a:t>Časování</a:t>
            </a:r>
          </a:p>
          <a:p>
            <a:r>
              <a:rPr lang="cs-CZ" dirty="0" smtClean="0"/>
              <a:t>Doplňování koncovek v přítomném čase</a:t>
            </a:r>
          </a:p>
          <a:p>
            <a:pPr marL="82296" indent="0">
              <a:buNone/>
            </a:pPr>
            <a:endParaRPr lang="cs-CZ" dirty="0"/>
          </a:p>
        </p:txBody>
      </p:sp>
      <p:pic>
        <p:nvPicPr>
          <p:cNvPr id="2050" name="Picture 2" descr="C:\Users\0MGM\AppData\Local\Microsoft\Windows\Temporary Internet Files\Content.IE5\FHA66MLH\MC9004377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157192"/>
            <a:ext cx="1774100" cy="159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8992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Slovesa jsou slova, která vyjadřují </a:t>
            </a:r>
            <a:r>
              <a:rPr lang="cs-CZ" b="1" dirty="0" smtClean="0"/>
              <a:t>děj</a:t>
            </a:r>
          </a:p>
          <a:p>
            <a:r>
              <a:rPr lang="cs-CZ" b="1" dirty="0" smtClean="0"/>
              <a:t>činnost </a:t>
            </a:r>
            <a:r>
              <a:rPr lang="cs-CZ" b="1" dirty="0" smtClean="0"/>
              <a:t>- </a:t>
            </a:r>
            <a:r>
              <a:rPr lang="cs-CZ" dirty="0" smtClean="0"/>
              <a:t>číst</a:t>
            </a:r>
            <a:r>
              <a:rPr lang="cs-CZ" dirty="0" smtClean="0"/>
              <a:t>, zpívat, smát se, odjet,</a:t>
            </a:r>
          </a:p>
          <a:p>
            <a:r>
              <a:rPr lang="cs-CZ" b="1" dirty="0" smtClean="0"/>
              <a:t>stav - </a:t>
            </a:r>
            <a:r>
              <a:rPr lang="cs-CZ" dirty="0" smtClean="0"/>
              <a:t>stát, sedět, zezelenat,</a:t>
            </a:r>
          </a:p>
          <a:p>
            <a:endParaRPr lang="cs-CZ" b="1" dirty="0"/>
          </a:p>
          <a:p>
            <a:r>
              <a:rPr lang="cs-CZ" b="1" dirty="0" smtClean="0"/>
              <a:t>časovat </a:t>
            </a:r>
            <a:r>
              <a:rPr lang="cs-CZ" dirty="0" smtClean="0"/>
              <a:t>sloveso znamená měnit jeho tvar podle </a:t>
            </a:r>
            <a:r>
              <a:rPr lang="cs-CZ" b="1" dirty="0" smtClean="0"/>
              <a:t>osoby, čísla, času, způsobu</a:t>
            </a:r>
          </a:p>
          <a:p>
            <a:endParaRPr lang="cs-CZ" b="1" dirty="0"/>
          </a:p>
        </p:txBody>
      </p:sp>
      <p:pic>
        <p:nvPicPr>
          <p:cNvPr id="1026" name="Picture 2" descr="C:\Users\0MGM\AppData\Local\Microsoft\Windows\Temporary Internet Files\Content.IE5\MH0F30X1\MM910001125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69160"/>
            <a:ext cx="1742777" cy="187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2471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  SLOVES  URČUJEME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osoba </a:t>
            </a:r>
            <a:r>
              <a:rPr lang="cs-CZ" dirty="0" smtClean="0"/>
              <a:t> č. jednotné         č. množné  </a:t>
            </a:r>
          </a:p>
          <a:p>
            <a:pPr marL="82296" indent="0">
              <a:buNone/>
            </a:pPr>
            <a:r>
              <a:rPr lang="cs-CZ" dirty="0" smtClean="0"/>
              <a:t>              1.  já                  1.  my</a:t>
            </a:r>
          </a:p>
          <a:p>
            <a:pPr marL="82296" indent="0">
              <a:buNone/>
            </a:pPr>
            <a:r>
              <a:rPr lang="cs-CZ" dirty="0" smtClean="0"/>
              <a:t>              2.  ty                  2.  vy</a:t>
            </a:r>
          </a:p>
          <a:p>
            <a:pPr marL="82296" indent="0">
              <a:buNone/>
            </a:pPr>
            <a:r>
              <a:rPr lang="cs-CZ" dirty="0" smtClean="0"/>
              <a:t>              3. on, ona, ono    3.  oni, ony, ona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FF0000"/>
                </a:solidFill>
              </a:rPr>
              <a:t>číslo</a:t>
            </a:r>
            <a:r>
              <a:rPr lang="cs-CZ" dirty="0" smtClean="0"/>
              <a:t> </a:t>
            </a:r>
            <a:r>
              <a:rPr lang="cs-CZ" dirty="0" smtClean="0"/>
              <a:t>jednotné, </a:t>
            </a:r>
            <a:r>
              <a:rPr lang="cs-CZ" dirty="0" smtClean="0"/>
              <a:t>množné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čas  </a:t>
            </a:r>
            <a:r>
              <a:rPr lang="cs-CZ" dirty="0" smtClean="0"/>
              <a:t> minulý     - děj už proběhl</a:t>
            </a:r>
          </a:p>
          <a:p>
            <a:pPr marL="82296" indent="0">
              <a:buNone/>
            </a:pPr>
            <a:r>
              <a:rPr lang="cs-CZ" dirty="0" smtClean="0"/>
              <a:t>           přítomný - děj právě probíhá</a:t>
            </a:r>
          </a:p>
          <a:p>
            <a:pPr marL="82296" indent="0">
              <a:buNone/>
            </a:pPr>
            <a:r>
              <a:rPr lang="cs-CZ" dirty="0" smtClean="0"/>
              <a:t>           budoucí </a:t>
            </a:r>
            <a:r>
              <a:rPr lang="cs-CZ" dirty="0" smtClean="0"/>
              <a:t> </a:t>
            </a:r>
            <a:r>
              <a:rPr lang="cs-CZ" dirty="0" smtClean="0"/>
              <a:t>- děj teprve proběhne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223090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způsob </a:t>
            </a:r>
            <a:r>
              <a:rPr lang="cs-CZ" dirty="0" smtClean="0"/>
              <a:t>- oznamovací /vyjadřuje trojí čas/</a:t>
            </a:r>
          </a:p>
          <a:p>
            <a:pPr marL="82296" indent="0">
              <a:buNone/>
            </a:pPr>
            <a:r>
              <a:rPr lang="cs-CZ" dirty="0" smtClean="0"/>
              <a:t>                  rozkazovací /volej/</a:t>
            </a:r>
          </a:p>
          <a:p>
            <a:pPr marL="82296" indent="0">
              <a:buNone/>
            </a:pPr>
            <a:r>
              <a:rPr lang="cs-CZ" dirty="0" smtClean="0"/>
              <a:t>                  podmiňovací </a:t>
            </a:r>
            <a:r>
              <a:rPr lang="cs-CZ" dirty="0" smtClean="0"/>
              <a:t>/volal </a:t>
            </a:r>
            <a:r>
              <a:rPr lang="cs-CZ" dirty="0" smtClean="0"/>
              <a:t>by/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r>
              <a:rPr lang="cs-CZ" b="1" dirty="0" smtClean="0"/>
              <a:t>slovesa zvratná </a:t>
            </a:r>
            <a:r>
              <a:rPr lang="cs-CZ" dirty="0" smtClean="0"/>
              <a:t>- batolit se, zavázat si</a:t>
            </a:r>
          </a:p>
          <a:p>
            <a:pPr marL="82296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záporná - </a:t>
            </a:r>
            <a:r>
              <a:rPr lang="cs-CZ" dirty="0" smtClean="0"/>
              <a:t>nesedět, nevidět,</a:t>
            </a:r>
          </a:p>
          <a:p>
            <a:pPr marL="82296" indent="0">
              <a:buNone/>
            </a:pPr>
            <a:r>
              <a:rPr lang="cs-CZ" b="1" dirty="0" smtClean="0"/>
              <a:t>tvar jednoduchý </a:t>
            </a:r>
            <a:r>
              <a:rPr lang="cs-CZ" dirty="0" smtClean="0"/>
              <a:t>- tvořený jedním slovesem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/sází, viděl, </a:t>
            </a:r>
            <a:r>
              <a:rPr lang="cs-CZ" dirty="0" smtClean="0"/>
              <a:t>zpívá/</a:t>
            </a:r>
            <a:endParaRPr lang="cs-CZ" dirty="0" smtClean="0"/>
          </a:p>
          <a:p>
            <a:pPr marL="82296" indent="0">
              <a:buNone/>
            </a:pPr>
            <a:r>
              <a:rPr lang="cs-CZ" b="1" dirty="0" smtClean="0"/>
              <a:t>tvar složený</a:t>
            </a:r>
            <a:r>
              <a:rPr lang="cs-CZ" dirty="0" smtClean="0"/>
              <a:t> - tvořený dvěma a více slovesy</a:t>
            </a:r>
          </a:p>
          <a:p>
            <a:pPr marL="82296" indent="0">
              <a:buNone/>
            </a:pPr>
            <a:r>
              <a:rPr lang="cs-CZ" b="1" dirty="0" smtClean="0"/>
              <a:t>                /</a:t>
            </a:r>
            <a:r>
              <a:rPr lang="cs-CZ" dirty="0" smtClean="0"/>
              <a:t>plavali jsme, nosil by, budu hrát/</a:t>
            </a:r>
          </a:p>
          <a:p>
            <a:pPr marL="82296" indent="0">
              <a:buNone/>
            </a:pPr>
            <a:r>
              <a:rPr lang="cs-CZ" b="1" dirty="0" smtClean="0"/>
              <a:t>infinitiv </a:t>
            </a:r>
            <a:r>
              <a:rPr lang="cs-CZ" dirty="0" smtClean="0"/>
              <a:t>- neurčitý tvar, zakončený -t, -</a:t>
            </a:r>
            <a:r>
              <a:rPr lang="cs-CZ" dirty="0" err="1" smtClean="0"/>
              <a:t>ct</a:t>
            </a:r>
            <a:r>
              <a:rPr lang="cs-CZ" dirty="0" smtClean="0"/>
              <a:t>, </a:t>
            </a:r>
          </a:p>
          <a:p>
            <a:pPr marL="82296" indent="0">
              <a:buNone/>
            </a:pPr>
            <a:r>
              <a:rPr lang="cs-CZ" dirty="0" smtClean="0"/>
              <a:t>                          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9062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Slovesný  způsob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oznamovací</a:t>
            </a:r>
            <a:r>
              <a:rPr lang="cs-CZ" dirty="0" smtClean="0"/>
              <a:t> - vyjadřuje trojí čas </a:t>
            </a:r>
          </a:p>
          <a:p>
            <a:r>
              <a:rPr lang="cs-CZ" dirty="0" smtClean="0"/>
              <a:t>minulý -  pršelo                           přítomný - prší                                       budoucí - bude pršet</a:t>
            </a:r>
          </a:p>
          <a:p>
            <a:r>
              <a:rPr lang="cs-CZ" b="1" dirty="0" smtClean="0"/>
              <a:t>Rozkazovací </a:t>
            </a:r>
            <a:r>
              <a:rPr lang="cs-CZ" dirty="0" smtClean="0"/>
              <a:t>-</a:t>
            </a:r>
            <a:r>
              <a:rPr lang="cs-CZ" dirty="0" smtClean="0"/>
              <a:t>vyjadřuje rozkaz</a:t>
            </a:r>
            <a:r>
              <a:rPr lang="cs-CZ" dirty="0" smtClean="0"/>
              <a:t>, zákaz, přání, </a:t>
            </a:r>
            <a:r>
              <a:rPr lang="cs-CZ" dirty="0" smtClean="0"/>
              <a:t>vyjadřuje osobu a číslo, nevyjadřuje čas</a:t>
            </a:r>
          </a:p>
          <a:p>
            <a:r>
              <a:rPr lang="cs-CZ" dirty="0" smtClean="0"/>
              <a:t>2.os.č.j. - čti         1.os.č.mn. - čtěme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2.os.č.mn. - čtěte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5880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podmiňovací</a:t>
            </a:r>
            <a:r>
              <a:rPr lang="cs-CZ" dirty="0" smtClean="0"/>
              <a:t> - vyjadřuje děj, který by se mohl uskutečnit,                                tvary jsou </a:t>
            </a:r>
            <a:r>
              <a:rPr lang="cs-CZ" u="sng" dirty="0" smtClean="0"/>
              <a:t>složené</a:t>
            </a:r>
            <a:r>
              <a:rPr lang="cs-CZ" dirty="0" smtClean="0"/>
              <a:t> z</a:t>
            </a:r>
          </a:p>
          <a:p>
            <a:r>
              <a:rPr lang="cs-CZ" dirty="0" smtClean="0"/>
              <a:t>bych, bys ,by, bychom, byste, by</a:t>
            </a:r>
          </a:p>
          <a:p>
            <a:r>
              <a:rPr lang="cs-CZ" dirty="0" smtClean="0"/>
              <a:t>abych, abys, aby, abychom, abyste, aby</a:t>
            </a:r>
          </a:p>
          <a:p>
            <a:r>
              <a:rPr lang="cs-CZ" dirty="0" smtClean="0"/>
              <a:t>kdybych, kdybys, kdyby, kdybychom, kdybyste, kdyby</a:t>
            </a:r>
          </a:p>
          <a:p>
            <a:pPr marL="82296" indent="0">
              <a:buNone/>
            </a:pPr>
            <a:r>
              <a:rPr lang="cs-CZ" dirty="0" smtClean="0"/>
              <a:t> a z </a:t>
            </a:r>
            <a:r>
              <a:rPr lang="cs-CZ" u="sng" dirty="0" smtClean="0"/>
              <a:t>příčestí minulého</a:t>
            </a:r>
          </a:p>
          <a:p>
            <a:pPr marL="82296" indent="0">
              <a:buNone/>
            </a:pPr>
            <a:r>
              <a:rPr lang="cs-CZ" u="sng" dirty="0" smtClean="0"/>
              <a:t>přítomný</a:t>
            </a:r>
            <a:r>
              <a:rPr lang="cs-CZ" dirty="0" smtClean="0"/>
              <a:t> - seděl by  </a:t>
            </a:r>
            <a:r>
              <a:rPr lang="cs-CZ" u="sng" dirty="0" smtClean="0"/>
              <a:t>minulý </a:t>
            </a:r>
            <a:r>
              <a:rPr lang="cs-CZ" dirty="0" smtClean="0"/>
              <a:t> - byl by seděl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24245462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osobu, číslo, čas, způsob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napíšeme                  chtěli bychom </a:t>
            </a:r>
          </a:p>
          <a:p>
            <a:pPr marL="82296" indent="0">
              <a:buNone/>
            </a:pPr>
            <a:r>
              <a:rPr lang="cs-CZ" dirty="0" smtClean="0"/>
              <a:t>  odjeli                        pozdrav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vyberu                      otočili by se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budou psát                čtěte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potkat                       skočme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slíbí                           vyslovují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odletěli                     posluž si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neběhejme                budou hrát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zatočí                       složili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0682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 smtClean="0"/>
              <a:t>Vytvoř rozkazovací způsob             </a:t>
            </a:r>
            <a:r>
              <a:rPr lang="cs-CZ" sz="3600" dirty="0" smtClean="0"/>
              <a:t>v osobě  2.č.j. a 1. a 2.č.mn.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Smazat tabuli.  Pověsit ručník na věšák. Ukázat všem svůj obrázek.  Postavit hrad z písku. </a:t>
            </a:r>
            <a:r>
              <a:rPr lang="cs-CZ" dirty="0" smtClean="0"/>
              <a:t>Ležet </a:t>
            </a:r>
            <a:r>
              <a:rPr lang="cs-CZ" dirty="0" smtClean="0"/>
              <a:t>klidně.  Omluvit se za neslušné chování.  Nezlobit se už. </a:t>
            </a:r>
            <a:r>
              <a:rPr lang="cs-CZ" dirty="0"/>
              <a:t> </a:t>
            </a:r>
            <a:r>
              <a:rPr lang="cs-CZ" dirty="0" smtClean="0"/>
              <a:t>Vyřešit slovní úlohu.  Zavázat si šátek. Slušně sedět a potom se přihlásit.</a:t>
            </a:r>
          </a:p>
          <a:p>
            <a:endParaRPr lang="cs-CZ" dirty="0"/>
          </a:p>
          <a:p>
            <a:r>
              <a:rPr lang="cs-CZ" dirty="0" smtClean="0"/>
              <a:t>VZOR  Smaž /smažme, smažte/ tabuli.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3624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 smtClean="0"/>
              <a:t>Vytvoř způsob podmiňovací           </a:t>
            </a:r>
            <a:r>
              <a:rPr lang="cs-CZ" sz="4000" dirty="0" smtClean="0"/>
              <a:t>v 1.os.č.j. a 1.a 3.os. č. mn.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Chtít psa.  Navštívit výstavu obrazů.  Jít k babičce.  Uvařit dobrou večeři.  Prohlížet si obrázkovou knihu. Pracovat na zahradě. Smazat tabuli.  Hrát vybíjenou.  Svěřit se svému kamarádovi. Rád zeptat se pana učitele.  Utíkat na hřiště.</a:t>
            </a:r>
          </a:p>
          <a:p>
            <a:endParaRPr lang="cs-CZ" dirty="0"/>
          </a:p>
          <a:p>
            <a:r>
              <a:rPr lang="cs-CZ" dirty="0" smtClean="0"/>
              <a:t>VZOR  Chtěl bych /chtěli bychom, chtěli by/ psa.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893845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Ilustrace </a:t>
            </a:r>
            <a:r>
              <a:rPr lang="cs-CZ" dirty="0"/>
              <a:t>: office.microsoft.com</a:t>
            </a:r>
          </a:p>
          <a:p>
            <a:endParaRPr lang="cs-CZ" dirty="0"/>
          </a:p>
        </p:txBody>
      </p:sp>
      <p:pic>
        <p:nvPicPr>
          <p:cNvPr id="1028" name="Picture 4" descr="C:\Users\0MGM\AppData\Local\Microsoft\Windows\Temporary Internet Files\Content.IE5\YSLA72LG\MC900440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93096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35830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510</TotalTime>
  <Words>635</Words>
  <Application>Microsoft Office PowerPoint</Application>
  <PresentationFormat>Předvádění na obrazovce (4:3)</PresentationFormat>
  <Paragraphs>87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Snímek 1</vt:lpstr>
      <vt:lpstr>ANOTACE</vt:lpstr>
      <vt:lpstr>SLOVESA</vt:lpstr>
      <vt:lpstr>Snímek 4</vt:lpstr>
      <vt:lpstr>U  SLOVES  URČUJEME</vt:lpstr>
      <vt:lpstr>Snímek 6</vt:lpstr>
      <vt:lpstr>Slovesný  způsob</vt:lpstr>
      <vt:lpstr>Snímek 8</vt:lpstr>
      <vt:lpstr>Urči osobu, číslo, čas, způsob</vt:lpstr>
      <vt:lpstr>Vytvoř rozkazovací způsob             v osobě  2.č.j. a 1. a 2.č.mn.</vt:lpstr>
      <vt:lpstr>Vytvoř způsob podmiňovací           v 1.os.č.j. a 1.a 3.os. č. mn.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Dum</cp:lastModifiedBy>
  <cp:revision>36</cp:revision>
  <dcterms:created xsi:type="dcterms:W3CDTF">2013-02-04T18:33:52Z</dcterms:created>
  <dcterms:modified xsi:type="dcterms:W3CDTF">2013-05-22T18:58:50Z</dcterms:modified>
</cp:coreProperties>
</file>