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8" r:id="rId5"/>
    <p:sldId id="269" r:id="rId6"/>
    <p:sldId id="259" r:id="rId7"/>
    <p:sldId id="260" r:id="rId8"/>
    <p:sldId id="261" r:id="rId9"/>
    <p:sldId id="262" r:id="rId10"/>
    <p:sldId id="266" r:id="rId11"/>
    <p:sldId id="263" r:id="rId12"/>
    <p:sldId id="264" r:id="rId13"/>
    <p:sldId id="265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47" autoAdjust="0"/>
  </p:normalViewPr>
  <p:slideViewPr>
    <p:cSldViewPr>
      <p:cViewPr varScale="1">
        <p:scale>
          <a:sx n="52" d="100"/>
          <a:sy n="52" d="100"/>
        </p:scale>
        <p:origin x="-1219" y="-91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 smtClean="0"/>
            <a:t>Autor</a:t>
          </a:r>
          <a:r>
            <a:rPr lang="cs-CZ" smtClean="0"/>
            <a:t>: Mgr. </a:t>
          </a:r>
          <a:r>
            <a:rPr lang="cs-CZ" dirty="0" smtClean="0"/>
            <a:t>Vlasta Šujanová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</a:t>
          </a:r>
          <a:r>
            <a:rPr lang="cs-CZ" smtClean="0"/>
            <a:t>: 24.3.2013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 smtClean="0"/>
            <a:t>Číslo projektu </a:t>
          </a:r>
          <a:r>
            <a:rPr lang="cs-CZ" smtClean="0"/>
            <a:t>: 26</a:t>
          </a:r>
          <a:endParaRPr lang="cs-CZ" dirty="0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VY_32_INOVACE_23CJ_4_SLOV2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Slovesa - způsob oznamovací</a:t>
          </a:r>
          <a:endParaRPr lang="cs-CZ" dirty="0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 custLinFactNeighborY="-2430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 custLinFactNeighborX="477" custLinFactNeighborY="-7059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BEE8B08-1B82-4DFA-B4B9-77B864151C11}" type="presOf" srcId="{6B0205A6-422D-4956-AD89-0CEBCAE4530D}" destId="{B1DDF1AD-3BC2-43B8-A8D0-A33120EFAF7C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9D5250C0-EF97-4BFA-9C00-AE34844B04C9}" type="presOf" srcId="{39F8B381-5807-488E-AC22-73DD4140ED4A}" destId="{612116FE-9061-44B1-A457-8F1AFBD162E0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C510E80E-10B7-4C31-86AC-736B7E767717}" type="presOf" srcId="{445C7998-7549-48B0-BD68-D4F0167F02E5}" destId="{7B541546-39A7-4633-AED0-6028788110D7}" srcOrd="0" destOrd="0" presId="urn:microsoft.com/office/officeart/2005/8/layout/vList2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65F16D3-501F-4B46-A667-80D2DCBE7B5B}" type="presOf" srcId="{EBC41103-E2E5-4D48-9B4B-425520D3D098}" destId="{97CBBA99-26B9-4E2D-BA76-BF47FEBF0134}" srcOrd="0" destOrd="0" presId="urn:microsoft.com/office/officeart/2005/8/layout/vList2"/>
    <dgm:cxn modelId="{02FF5C48-F26D-4443-B15B-2C951CBE4391}" type="presOf" srcId="{FBBFC3EA-9D9D-4F3A-BEA6-9C2C0E46BF20}" destId="{ACAD381E-21DC-4C07-8FDD-119C2EC3BB2E}" srcOrd="0" destOrd="0" presId="urn:microsoft.com/office/officeart/2005/8/layout/vList2"/>
    <dgm:cxn modelId="{CA0F33E6-A572-40F9-BCE0-E4F14EC10A44}" type="presOf" srcId="{019433A1-1324-4DE1-9E6F-32B851095F74}" destId="{ABF03533-6AD0-44CD-A08E-C9977356B6A8}" srcOrd="0" destOrd="0" presId="urn:microsoft.com/office/officeart/2005/8/layout/vList2"/>
    <dgm:cxn modelId="{FB8F1156-999F-4D30-89D5-D69F247F05F5}" type="presOf" srcId="{C73C7642-F245-4585-8F88-243F9FAEF6CA}" destId="{1C4BCB69-D3A6-4CCF-9871-D9B9359B8159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C5A8A4E-23E0-4435-8C41-8E105FA820F0}" type="presParOf" srcId="{612116FE-9061-44B1-A457-8F1AFBD162E0}" destId="{7B541546-39A7-4633-AED0-6028788110D7}" srcOrd="0" destOrd="0" presId="urn:microsoft.com/office/officeart/2005/8/layout/vList2"/>
    <dgm:cxn modelId="{EC215916-4C61-404C-B8CC-72E14B8BBAD1}" type="presParOf" srcId="{612116FE-9061-44B1-A457-8F1AFBD162E0}" destId="{9B9314F6-85CC-4C49-B24D-6AF5DF05D800}" srcOrd="1" destOrd="0" presId="urn:microsoft.com/office/officeart/2005/8/layout/vList2"/>
    <dgm:cxn modelId="{0614DA19-E4F2-439A-9E07-DEAC739586A3}" type="presParOf" srcId="{612116FE-9061-44B1-A457-8F1AFBD162E0}" destId="{ACAD381E-21DC-4C07-8FDD-119C2EC3BB2E}" srcOrd="2" destOrd="0" presId="urn:microsoft.com/office/officeart/2005/8/layout/vList2"/>
    <dgm:cxn modelId="{568DE470-995D-44B0-9C60-4E0C596DE2A0}" type="presParOf" srcId="{612116FE-9061-44B1-A457-8F1AFBD162E0}" destId="{208194AD-7544-4854-B7A4-4A67E5453B54}" srcOrd="3" destOrd="0" presId="urn:microsoft.com/office/officeart/2005/8/layout/vList2"/>
    <dgm:cxn modelId="{FC3791B7-2022-463C-BCBB-59C9BB50CB45}" type="presParOf" srcId="{612116FE-9061-44B1-A457-8F1AFBD162E0}" destId="{ABF03533-6AD0-44CD-A08E-C9977356B6A8}" srcOrd="4" destOrd="0" presId="urn:microsoft.com/office/officeart/2005/8/layout/vList2"/>
    <dgm:cxn modelId="{B979A8CC-B221-482E-960F-FA1A668CF33B}" type="presParOf" srcId="{612116FE-9061-44B1-A457-8F1AFBD162E0}" destId="{60E42310-8BB6-41EA-B44F-0BAC7EFC9B2E}" srcOrd="5" destOrd="0" presId="urn:microsoft.com/office/officeart/2005/8/layout/vList2"/>
    <dgm:cxn modelId="{24058E5E-ACCE-4A1D-AAD6-73C1C98EE8D8}" type="presParOf" srcId="{612116FE-9061-44B1-A457-8F1AFBD162E0}" destId="{1C4BCB69-D3A6-4CCF-9871-D9B9359B8159}" srcOrd="6" destOrd="0" presId="urn:microsoft.com/office/officeart/2005/8/layout/vList2"/>
    <dgm:cxn modelId="{D20C64A3-9315-42F0-BE77-0E5E6361DD18}" type="presParOf" srcId="{612116FE-9061-44B1-A457-8F1AFBD162E0}" destId="{34DE5943-AAB5-4DC3-B765-99B35FCB6ECD}" srcOrd="7" destOrd="0" presId="urn:microsoft.com/office/officeart/2005/8/layout/vList2"/>
    <dgm:cxn modelId="{F26C90ED-148D-4BD4-A813-EB6957F936DA}" type="presParOf" srcId="{612116FE-9061-44B1-A457-8F1AFBD162E0}" destId="{97CBBA99-26B9-4E2D-BA76-BF47FEBF0134}" srcOrd="8" destOrd="0" presId="urn:microsoft.com/office/officeart/2005/8/layout/vList2"/>
    <dgm:cxn modelId="{A9EE7612-CC0A-4630-8148-F355D7FC90E0}" type="presParOf" srcId="{612116FE-9061-44B1-A457-8F1AFBD162E0}" destId="{9A22653A-B2DB-4D9E-A633-AD2EC219A723}" srcOrd="9" destOrd="0" presId="urn:microsoft.com/office/officeart/2005/8/layout/vList2"/>
    <dgm:cxn modelId="{839E20AF-5312-43F4-8575-6AB19C06BAD2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82228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0"/>
                <a:satOff val="0"/>
                <a:lumOff val="0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0"/>
                <a:satOff val="0"/>
                <a:lumOff val="0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b="1" kern="1200" dirty="0" smtClean="0"/>
            <a:t>: Základní škola a Mateřská škola Troskotovice, příspěvková organizace</a:t>
          </a:r>
          <a:endParaRPr lang="cs-CZ" sz="1800" kern="1200" dirty="0"/>
        </a:p>
      </dsp:txBody>
      <dsp:txXfrm>
        <a:off x="33926" y="116154"/>
        <a:ext cx="7166906" cy="627128"/>
      </dsp:txXfrm>
    </dsp:sp>
    <dsp:sp modelId="{ACAD381E-21DC-4C07-8FDD-119C2EC3BB2E}">
      <dsp:nvSpPr>
        <dsp:cNvPr id="0" name=""/>
        <dsp:cNvSpPr/>
      </dsp:nvSpPr>
      <dsp:spPr>
        <a:xfrm>
          <a:off x="0" y="84164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95583"/>
                <a:satOff val="-8633"/>
                <a:lumOff val="15377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95583"/>
                <a:satOff val="-8633"/>
                <a:lumOff val="15377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95583"/>
                <a:satOff val="-8633"/>
                <a:lumOff val="15377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95583"/>
                <a:satOff val="-8633"/>
                <a:lumOff val="15377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</a:t>
          </a:r>
          <a:r>
            <a:rPr lang="cs-CZ" sz="1800" kern="1200" smtClean="0"/>
            <a:t>: Mgr. </a:t>
          </a:r>
          <a:r>
            <a:rPr lang="cs-CZ" sz="1800" kern="1200" dirty="0" smtClean="0"/>
            <a:t>Vlasta Šujanová</a:t>
          </a:r>
          <a:endParaRPr lang="cs-CZ" sz="1800" kern="1200" dirty="0"/>
        </a:p>
      </dsp:txBody>
      <dsp:txXfrm>
        <a:off x="33926" y="875571"/>
        <a:ext cx="7166906" cy="627128"/>
      </dsp:txXfrm>
    </dsp:sp>
    <dsp:sp modelId="{ABF03533-6AD0-44CD-A08E-C9977356B6A8}">
      <dsp:nvSpPr>
        <dsp:cNvPr id="0" name=""/>
        <dsp:cNvSpPr/>
      </dsp:nvSpPr>
      <dsp:spPr>
        <a:xfrm>
          <a:off x="0" y="1551869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91166"/>
                <a:satOff val="-17266"/>
                <a:lumOff val="30753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191166"/>
                <a:satOff val="-17266"/>
                <a:lumOff val="30753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191166"/>
                <a:satOff val="-17266"/>
                <a:lumOff val="30753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191166"/>
                <a:satOff val="-17266"/>
                <a:lumOff val="30753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VY_32_INOVACE_23CJ_4_SLOV2</a:t>
          </a:r>
          <a:endParaRPr lang="cs-CZ" sz="1800" kern="1200" dirty="0"/>
        </a:p>
      </dsp:txBody>
      <dsp:txXfrm>
        <a:off x="33926" y="1585795"/>
        <a:ext cx="7166906" cy="627128"/>
      </dsp:txXfrm>
    </dsp:sp>
    <dsp:sp modelId="{1C4BCB69-D3A6-4CCF-9871-D9B9359B8159}">
      <dsp:nvSpPr>
        <dsp:cNvPr id="0" name=""/>
        <dsp:cNvSpPr/>
      </dsp:nvSpPr>
      <dsp:spPr>
        <a:xfrm>
          <a:off x="0" y="233528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86749"/>
                <a:satOff val="-25899"/>
                <a:lumOff val="46130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286749"/>
                <a:satOff val="-25899"/>
                <a:lumOff val="46130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286749"/>
                <a:satOff val="-25899"/>
                <a:lumOff val="46130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286749"/>
                <a:satOff val="-25899"/>
                <a:lumOff val="46130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Slovesa - způsob oznamovací</a:t>
          </a:r>
          <a:endParaRPr lang="cs-CZ" sz="1800" kern="1200" dirty="0"/>
        </a:p>
      </dsp:txBody>
      <dsp:txXfrm>
        <a:off x="33926" y="2369211"/>
        <a:ext cx="7166906" cy="627128"/>
      </dsp:txXfrm>
    </dsp:sp>
    <dsp:sp modelId="{97CBBA99-26B9-4E2D-BA76-BF47FEBF0134}">
      <dsp:nvSpPr>
        <dsp:cNvPr id="0" name=""/>
        <dsp:cNvSpPr/>
      </dsp:nvSpPr>
      <dsp:spPr>
        <a:xfrm>
          <a:off x="0" y="308210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191166"/>
                <a:satOff val="-17266"/>
                <a:lumOff val="30753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191166"/>
                <a:satOff val="-17266"/>
                <a:lumOff val="30753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191166"/>
                <a:satOff val="-17266"/>
                <a:lumOff val="30753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191166"/>
                <a:satOff val="-17266"/>
                <a:lumOff val="30753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 </a:t>
          </a:r>
          <a:r>
            <a:rPr lang="cs-CZ" sz="1800" kern="1200" smtClean="0"/>
            <a:t>: 26</a:t>
          </a:r>
          <a:endParaRPr lang="cs-CZ" sz="1800" kern="1200" dirty="0"/>
        </a:p>
      </dsp:txBody>
      <dsp:txXfrm>
        <a:off x="33926" y="3116031"/>
        <a:ext cx="7166906" cy="627128"/>
      </dsp:txXfrm>
    </dsp:sp>
    <dsp:sp modelId="{B1DDF1AD-3BC2-43B8-A8D0-A33120EFAF7C}">
      <dsp:nvSpPr>
        <dsp:cNvPr id="0" name=""/>
        <dsp:cNvSpPr/>
      </dsp:nvSpPr>
      <dsp:spPr>
        <a:xfrm>
          <a:off x="0" y="3828925"/>
          <a:ext cx="7234758" cy="69498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95583"/>
                <a:satOff val="-8633"/>
                <a:lumOff val="15377"/>
                <a:alphaOff val="0"/>
                <a:tint val="35000"/>
                <a:satMod val="253000"/>
              </a:schemeClr>
            </a:gs>
            <a:gs pos="50000">
              <a:schemeClr val="accent1">
                <a:shade val="50000"/>
                <a:hueOff val="95583"/>
                <a:satOff val="-8633"/>
                <a:lumOff val="15377"/>
                <a:alphaOff val="0"/>
                <a:tint val="42000"/>
                <a:satMod val="255000"/>
              </a:schemeClr>
            </a:gs>
            <a:gs pos="97000">
              <a:schemeClr val="accent1">
                <a:shade val="50000"/>
                <a:hueOff val="95583"/>
                <a:satOff val="-8633"/>
                <a:lumOff val="15377"/>
                <a:alphaOff val="0"/>
                <a:tint val="53000"/>
                <a:satMod val="260000"/>
              </a:schemeClr>
            </a:gs>
            <a:gs pos="100000">
              <a:schemeClr val="accent1">
                <a:shade val="50000"/>
                <a:hueOff val="95583"/>
                <a:satOff val="-8633"/>
                <a:lumOff val="15377"/>
                <a:alphaOff val="0"/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ln>
          <a:noFill/>
        </a:ln>
        <a:effectLst>
          <a:outerShdw blurRad="63500" dist="25400" dir="5400000" rotWithShape="0">
            <a:srgbClr val="000000">
              <a:alpha val="43137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Vytvořeno</a:t>
          </a:r>
          <a:r>
            <a:rPr lang="cs-CZ" sz="1800" kern="1200" smtClean="0"/>
            <a:t>: 24.3.2013 </a:t>
          </a:r>
          <a:endParaRPr lang="cs-CZ" sz="1800" kern="1200" dirty="0"/>
        </a:p>
      </dsp:txBody>
      <dsp:txXfrm>
        <a:off x="33926" y="3862851"/>
        <a:ext cx="7166906" cy="62712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B73D66E5-7503-41C8-AF88-5F88FAA751CE}" type="datetimeFigureOut">
              <a:rPr lang="cs-CZ" smtClean="0"/>
              <a:t>22.5.2013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42ECD3E-60FB-406B-94F2-5290FEC30A83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26522418"/>
              </p:ext>
            </p:extLst>
          </p:nvPr>
        </p:nvGraphicFramePr>
        <p:xfrm>
          <a:off x="899592" y="538460"/>
          <a:ext cx="7234758" cy="46187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7888" y="5048235"/>
            <a:ext cx="7924800" cy="14996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307453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Anotace:</a:t>
            </a:r>
            <a:r>
              <a:rPr lang="cs-CZ" sz="2000" dirty="0">
                <a:solidFill>
                  <a:srgbClr val="475A8D">
                    <a:lumMod val="75000"/>
                  </a:srgbClr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Prezentace může sloužit seznamovací a opakovací učivo</a:t>
            </a: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Autor: </a:t>
            </a:r>
            <a:r>
              <a:rPr lang="cs-CZ" sz="2000" dirty="0">
                <a:solidFill>
                  <a:prstClr val="black"/>
                </a:solidFill>
              </a:rPr>
              <a:t>Mgr. Vlasta Šujanová</a:t>
            </a: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Jazyk: </a:t>
            </a:r>
            <a:r>
              <a:rPr lang="cs-CZ" sz="2000" dirty="0">
                <a:solidFill>
                  <a:prstClr val="black"/>
                </a:solidFill>
              </a:rPr>
              <a:t>Čeština</a:t>
            </a: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Očekávaný výstup:</a:t>
            </a:r>
            <a:r>
              <a:rPr lang="cs-CZ" sz="2000" dirty="0">
                <a:solidFill>
                  <a:prstClr val="black"/>
                </a:solidFill>
              </a:rPr>
              <a:t> </a:t>
            </a:r>
            <a:r>
              <a:rPr lang="cs-CZ" sz="2000" dirty="0" smtClean="0">
                <a:solidFill>
                  <a:prstClr val="black"/>
                </a:solidFill>
              </a:rPr>
              <a:t>slovesný způsob oznamovací, koncovky </a:t>
            </a:r>
            <a:r>
              <a:rPr lang="cs-CZ" sz="2000" dirty="0" smtClean="0">
                <a:solidFill>
                  <a:prstClr val="black"/>
                </a:solidFill>
              </a:rPr>
              <a:t>sloves v přítomném čase, </a:t>
            </a:r>
            <a:r>
              <a:rPr lang="cs-CZ" sz="2000" dirty="0" smtClean="0">
                <a:solidFill>
                  <a:prstClr val="black"/>
                </a:solidFill>
              </a:rPr>
              <a:t>tvary času budoucího, shoda podmětu s přísudkem </a:t>
            </a:r>
            <a:r>
              <a:rPr lang="cs-CZ" sz="2000" smtClean="0">
                <a:solidFill>
                  <a:prstClr val="black"/>
                </a:solidFill>
              </a:rPr>
              <a:t>- příčestí minulé </a:t>
            </a:r>
            <a:endParaRPr lang="cs-CZ" sz="2000" b="1" dirty="0">
              <a:solidFill>
                <a:prstClr val="black"/>
              </a:solidFill>
            </a:endParaRP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Speciální vzdělávací potřeby: </a:t>
            </a:r>
            <a:r>
              <a:rPr lang="cs-CZ" sz="2000" dirty="0">
                <a:solidFill>
                  <a:prstClr val="black"/>
                </a:solidFill>
              </a:rPr>
              <a:t>notebook, interaktivní tabule</a:t>
            </a: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Klíčová slova:</a:t>
            </a:r>
            <a:r>
              <a:rPr lang="cs-CZ" sz="2000" dirty="0">
                <a:solidFill>
                  <a:prstClr val="black"/>
                </a:solidFill>
              </a:rPr>
              <a:t> slovesa, </a:t>
            </a:r>
            <a:r>
              <a:rPr lang="cs-CZ" sz="2000" dirty="0" smtClean="0">
                <a:solidFill>
                  <a:prstClr val="black"/>
                </a:solidFill>
              </a:rPr>
              <a:t> </a:t>
            </a:r>
            <a:r>
              <a:rPr lang="cs-CZ" sz="2000" dirty="0">
                <a:solidFill>
                  <a:prstClr val="black"/>
                </a:solidFill>
              </a:rPr>
              <a:t>způsob - oznamovací, </a:t>
            </a:r>
            <a:r>
              <a:rPr lang="cs-CZ" sz="2000" dirty="0" smtClean="0">
                <a:solidFill>
                  <a:prstClr val="black"/>
                </a:solidFill>
              </a:rPr>
              <a:t>koncovky slovesných tvarů v času přítomném, minulém a budoucím, </a:t>
            </a:r>
            <a:endParaRPr lang="cs-CZ" sz="2000" dirty="0">
              <a:solidFill>
                <a:prstClr val="black"/>
              </a:solidFill>
            </a:endParaRP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Druh učebního materiálu: </a:t>
            </a:r>
            <a:r>
              <a:rPr lang="cs-CZ" sz="2000" dirty="0">
                <a:solidFill>
                  <a:prstClr val="black"/>
                </a:solidFill>
              </a:rPr>
              <a:t>prezentace</a:t>
            </a: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Cílová skupina</a:t>
            </a:r>
            <a:r>
              <a:rPr lang="cs-CZ" sz="2000" b="1" dirty="0">
                <a:solidFill>
                  <a:srgbClr val="475A8D">
                    <a:lumMod val="60000"/>
                    <a:lumOff val="40000"/>
                  </a:srgbClr>
                </a:solidFill>
              </a:rPr>
              <a:t>: </a:t>
            </a:r>
            <a:r>
              <a:rPr lang="cs-CZ" sz="2000" dirty="0">
                <a:solidFill>
                  <a:prstClr val="black"/>
                </a:solidFill>
              </a:rPr>
              <a:t>žák</a:t>
            </a: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Stupeň a typ vzdělávání: </a:t>
            </a:r>
            <a:r>
              <a:rPr lang="cs-CZ" sz="2000" dirty="0">
                <a:solidFill>
                  <a:prstClr val="black"/>
                </a:solidFill>
              </a:rPr>
              <a:t>základní vzdělávání – první stupeň     4.-5. roč.</a:t>
            </a:r>
          </a:p>
          <a:p>
            <a:pPr lvl="0">
              <a:buClr>
                <a:srgbClr val="3891A7"/>
              </a:buClr>
              <a:defRPr/>
            </a:pPr>
            <a:r>
              <a:rPr lang="cs-CZ" sz="2000" b="1" dirty="0">
                <a:solidFill>
                  <a:srgbClr val="475A8D">
                    <a:lumMod val="75000"/>
                  </a:srgbClr>
                </a:solidFill>
              </a:rPr>
              <a:t>Typická věková skupina:</a:t>
            </a:r>
            <a:r>
              <a:rPr lang="cs-CZ" sz="2000" dirty="0">
                <a:solidFill>
                  <a:prstClr val="black"/>
                </a:solidFill>
              </a:rPr>
              <a:t> 10-12 let</a:t>
            </a:r>
          </a:p>
          <a:p>
            <a:pPr lvl="0">
              <a:buClr>
                <a:srgbClr val="3891A7"/>
              </a:buClr>
            </a:pPr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74449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SLOVESA </a:t>
            </a:r>
            <a:r>
              <a:rPr lang="cs-CZ" dirty="0"/>
              <a:t>z</a:t>
            </a:r>
            <a:r>
              <a:rPr lang="cs-CZ" dirty="0" smtClean="0"/>
              <a:t>působ oznamovací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2296" indent="0">
              <a:buNone/>
            </a:pPr>
            <a:endParaRPr lang="cs-CZ" dirty="0" smtClean="0"/>
          </a:p>
          <a:p>
            <a:r>
              <a:rPr lang="cs-CZ" dirty="0" smtClean="0"/>
              <a:t>Časování sloves v čase přítomném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budoucím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minulém</a:t>
            </a:r>
          </a:p>
          <a:p>
            <a:r>
              <a:rPr lang="cs-CZ" dirty="0" smtClean="0"/>
              <a:t>Koncovky sloves v čase přítomném</a:t>
            </a:r>
          </a:p>
          <a:p>
            <a:r>
              <a:rPr lang="cs-CZ" dirty="0" smtClean="0"/>
              <a:t>Shoda podmětu s přísudkem - příčestí minulé</a:t>
            </a:r>
          </a:p>
          <a:p>
            <a:r>
              <a:rPr lang="cs-CZ" dirty="0" smtClean="0"/>
              <a:t>Koncovky u podmětu všeobecného a podmětu děti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6999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Časování  sloves v přítomném čase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 č. jednotné            č. množné      </a:t>
            </a:r>
          </a:p>
          <a:p>
            <a:pPr marL="82296" indent="0">
              <a:buNone/>
            </a:pPr>
            <a:r>
              <a:rPr lang="cs-CZ" dirty="0"/>
              <a:t>  1.  já  běž</a:t>
            </a:r>
            <a:r>
              <a:rPr lang="cs-CZ" dirty="0">
                <a:solidFill>
                  <a:srgbClr val="FF0000"/>
                </a:solidFill>
              </a:rPr>
              <a:t>ím </a:t>
            </a:r>
            <a:r>
              <a:rPr lang="cs-CZ" dirty="0"/>
              <a:t>        </a:t>
            </a:r>
            <a:r>
              <a:rPr lang="cs-CZ" dirty="0" smtClean="0"/>
              <a:t>  1.  </a:t>
            </a:r>
            <a:r>
              <a:rPr lang="cs-CZ" dirty="0"/>
              <a:t>my  běž</a:t>
            </a:r>
            <a:r>
              <a:rPr lang="cs-CZ" dirty="0">
                <a:solidFill>
                  <a:srgbClr val="FF0000"/>
                </a:solidFill>
              </a:rPr>
              <a:t>íme </a:t>
            </a:r>
            <a:r>
              <a:rPr lang="cs-CZ" dirty="0"/>
              <a:t>          </a:t>
            </a:r>
          </a:p>
          <a:p>
            <a:pPr marL="82296" indent="0">
              <a:buNone/>
            </a:pPr>
            <a:r>
              <a:rPr lang="cs-CZ" dirty="0"/>
              <a:t>  2.  ty  </a:t>
            </a:r>
            <a:r>
              <a:rPr lang="cs-CZ" dirty="0" smtClean="0"/>
              <a:t>běž</a:t>
            </a:r>
            <a:r>
              <a:rPr lang="cs-CZ" dirty="0" smtClean="0">
                <a:solidFill>
                  <a:srgbClr val="FF0000"/>
                </a:solidFill>
              </a:rPr>
              <a:t>íš</a:t>
            </a:r>
            <a:r>
              <a:rPr lang="cs-CZ" dirty="0" smtClean="0"/>
              <a:t>            2.  </a:t>
            </a:r>
            <a:r>
              <a:rPr lang="cs-CZ" dirty="0"/>
              <a:t>vy   běž</a:t>
            </a:r>
            <a:r>
              <a:rPr lang="cs-CZ" dirty="0">
                <a:solidFill>
                  <a:srgbClr val="FF0000"/>
                </a:solidFill>
              </a:rPr>
              <a:t>íte</a:t>
            </a:r>
          </a:p>
          <a:p>
            <a:pPr marL="82296" indent="0">
              <a:buNone/>
            </a:pPr>
            <a:r>
              <a:rPr lang="cs-CZ" dirty="0"/>
              <a:t>  3. on  běž</a:t>
            </a:r>
            <a:r>
              <a:rPr lang="cs-CZ" dirty="0">
                <a:solidFill>
                  <a:srgbClr val="FF0000"/>
                </a:solidFill>
              </a:rPr>
              <a:t>í </a:t>
            </a:r>
            <a:r>
              <a:rPr lang="cs-CZ" dirty="0"/>
              <a:t>         </a:t>
            </a:r>
            <a:r>
              <a:rPr lang="cs-CZ" dirty="0" smtClean="0"/>
              <a:t>   3.  </a:t>
            </a:r>
            <a:r>
              <a:rPr lang="cs-CZ" dirty="0"/>
              <a:t>oni   běž</a:t>
            </a:r>
            <a:r>
              <a:rPr lang="cs-CZ" dirty="0">
                <a:solidFill>
                  <a:srgbClr val="FF0000"/>
                </a:solidFill>
              </a:rPr>
              <a:t>í</a:t>
            </a:r>
            <a:r>
              <a:rPr lang="cs-CZ" dirty="0"/>
              <a:t>           </a:t>
            </a:r>
          </a:p>
          <a:p>
            <a:pPr marL="82296" indent="0">
              <a:buNone/>
            </a:pPr>
            <a:endParaRPr lang="cs-CZ" dirty="0"/>
          </a:p>
          <a:p>
            <a:pPr marL="82296" indent="0">
              <a:buNone/>
            </a:pPr>
            <a:r>
              <a:rPr lang="cs-CZ" dirty="0"/>
              <a:t> V koncovkách </a:t>
            </a:r>
            <a:r>
              <a:rPr lang="cs-CZ" b="1" dirty="0"/>
              <a:t>přítomných</a:t>
            </a:r>
            <a:r>
              <a:rPr lang="cs-CZ" dirty="0"/>
              <a:t> tvarů se vždy píše </a:t>
            </a:r>
            <a:r>
              <a:rPr lang="cs-CZ" b="1" dirty="0"/>
              <a:t>měkké </a:t>
            </a:r>
            <a:r>
              <a:rPr lang="cs-CZ" b="1" dirty="0" err="1"/>
              <a:t>i,í</a:t>
            </a:r>
            <a:r>
              <a:rPr lang="cs-CZ" b="1" dirty="0"/>
              <a:t>.    </a:t>
            </a:r>
            <a:r>
              <a:rPr lang="cs-CZ" dirty="0"/>
              <a:t>Např. chci, myslí, bydlíme</a:t>
            </a:r>
          </a:p>
        </p:txBody>
      </p:sp>
    </p:spTree>
    <p:extLst>
      <p:ext uri="{BB962C8B-B14F-4D97-AF65-F5344CB8AC3E}">
        <p14:creationId xmlns:p14="http://schemas.microsoft.com/office/powerpoint/2010/main" val="7660090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Petra nerada nos- brýle. Voz-m v kočárku svou sestřičku. Ani moudrý člověk </a:t>
            </a:r>
            <a:r>
              <a:rPr lang="cs-CZ" dirty="0" err="1"/>
              <a:t>nev</a:t>
            </a:r>
            <a:r>
              <a:rPr lang="cs-CZ" dirty="0"/>
              <a:t>- všechno. </a:t>
            </a:r>
            <a:r>
              <a:rPr lang="cs-CZ" dirty="0" err="1"/>
              <a:t>Zapál-me</a:t>
            </a:r>
            <a:r>
              <a:rPr lang="cs-CZ" dirty="0"/>
              <a:t> na Silvestra prskavky. </a:t>
            </a:r>
            <a:r>
              <a:rPr lang="cs-CZ" dirty="0" err="1"/>
              <a:t>Koup</a:t>
            </a:r>
            <a:r>
              <a:rPr lang="cs-CZ" dirty="0"/>
              <a:t>-š mi bonbóny.  Jaro </a:t>
            </a:r>
            <a:r>
              <a:rPr lang="cs-CZ" dirty="0" err="1"/>
              <a:t>přicház</a:t>
            </a:r>
            <a:r>
              <a:rPr lang="cs-CZ" dirty="0"/>
              <a:t>- někdy nečekaně. Veronika se ráda chlub-. Zedníci stav- nový dům. Postav-š mi hrad z písku? Kouzelník </a:t>
            </a:r>
            <a:r>
              <a:rPr lang="cs-CZ" dirty="0" err="1"/>
              <a:t>kouzl</a:t>
            </a:r>
            <a:r>
              <a:rPr lang="cs-CZ" dirty="0"/>
              <a:t>- rudé růže.  Můj bratr už nezlob- . V zimě krm-</a:t>
            </a:r>
            <a:r>
              <a:rPr lang="cs-CZ" dirty="0" err="1"/>
              <a:t>me</a:t>
            </a:r>
            <a:r>
              <a:rPr lang="cs-CZ" dirty="0"/>
              <a:t> ptáčky.  Dnes se nejvíc </a:t>
            </a:r>
            <a:r>
              <a:rPr lang="cs-CZ" dirty="0" err="1"/>
              <a:t>hlás</a:t>
            </a:r>
            <a:r>
              <a:rPr lang="cs-CZ" dirty="0"/>
              <a:t>- Milena. Souhlas-</a:t>
            </a:r>
            <a:r>
              <a:rPr lang="cs-CZ" dirty="0" err="1"/>
              <a:t>te</a:t>
            </a:r>
            <a:r>
              <a:rPr lang="cs-CZ" dirty="0"/>
              <a:t> se mnou?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457323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Časování sloves v minulém čase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 č. jednotné             č. množné</a:t>
            </a:r>
          </a:p>
          <a:p>
            <a:endParaRPr lang="cs-CZ" dirty="0" smtClean="0"/>
          </a:p>
          <a:p>
            <a:r>
              <a:rPr lang="cs-CZ" dirty="0" smtClean="0"/>
              <a:t>1. psal jsem               1. psali jsme</a:t>
            </a:r>
          </a:p>
          <a:p>
            <a:r>
              <a:rPr lang="cs-CZ" dirty="0" smtClean="0"/>
              <a:t>2. psal jsi /psals/         2. psali jste</a:t>
            </a:r>
          </a:p>
          <a:p>
            <a:r>
              <a:rPr lang="cs-CZ" dirty="0" smtClean="0"/>
              <a:t>3. psal                       3. psali</a:t>
            </a:r>
          </a:p>
          <a:p>
            <a:pPr marL="82296" indent="0">
              <a:buNone/>
            </a:pPr>
            <a:r>
              <a:rPr lang="cs-CZ" sz="2800" dirty="0" smtClean="0"/>
              <a:t>  zvratné sloveso</a:t>
            </a:r>
            <a:endParaRPr lang="cs-CZ" sz="2800" dirty="0"/>
          </a:p>
          <a:p>
            <a:r>
              <a:rPr lang="cs-CZ" dirty="0" smtClean="0"/>
              <a:t>1. smál jsem se         1. smáli jsme se</a:t>
            </a:r>
          </a:p>
          <a:p>
            <a:r>
              <a:rPr lang="cs-CZ" dirty="0" smtClean="0"/>
              <a:t>2. smál ses                2. smáli jste se</a:t>
            </a:r>
          </a:p>
          <a:p>
            <a:r>
              <a:rPr lang="cs-CZ" dirty="0" smtClean="0"/>
              <a:t>3. smál se                 3. smáli se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019732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Časování  sloves v čase budoucím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  č. jednotné              č. množné</a:t>
            </a:r>
          </a:p>
          <a:p>
            <a:pPr marL="82296" indent="0">
              <a:buNone/>
            </a:pPr>
            <a:r>
              <a:rPr lang="cs-CZ" dirty="0" smtClean="0"/>
              <a:t> </a:t>
            </a:r>
            <a:r>
              <a:rPr lang="cs-CZ" sz="2800" dirty="0" smtClean="0"/>
              <a:t>tvary složené</a:t>
            </a:r>
            <a:endParaRPr lang="cs-CZ" dirty="0" smtClean="0"/>
          </a:p>
          <a:p>
            <a:r>
              <a:rPr lang="cs-CZ" dirty="0" smtClean="0"/>
              <a:t>1.  budu psát            1.  budeme psát</a:t>
            </a:r>
          </a:p>
          <a:p>
            <a:r>
              <a:rPr lang="cs-CZ" dirty="0" smtClean="0"/>
              <a:t>2.  budeš psát           2.  budete psát</a:t>
            </a:r>
          </a:p>
          <a:p>
            <a:r>
              <a:rPr lang="cs-CZ" dirty="0" smtClean="0"/>
              <a:t>3.  bude psát            3. budou psát</a:t>
            </a:r>
          </a:p>
          <a:p>
            <a:pPr marL="82296" indent="0">
              <a:buNone/>
            </a:pPr>
            <a:r>
              <a:rPr lang="cs-CZ" dirty="0" smtClean="0"/>
              <a:t>  </a:t>
            </a:r>
            <a:r>
              <a:rPr lang="cs-CZ" sz="2800" dirty="0" smtClean="0"/>
              <a:t>tvary jednoduché</a:t>
            </a:r>
            <a:endParaRPr lang="cs-CZ" dirty="0" smtClean="0"/>
          </a:p>
          <a:p>
            <a:r>
              <a:rPr lang="cs-CZ" dirty="0" smtClean="0"/>
              <a:t>1.  napíšu                 1.  napíšeme</a:t>
            </a:r>
          </a:p>
          <a:p>
            <a:r>
              <a:rPr lang="cs-CZ" dirty="0" smtClean="0"/>
              <a:t>2.  napíšeš                2. napíšete</a:t>
            </a:r>
          </a:p>
          <a:p>
            <a:r>
              <a:rPr lang="cs-CZ" dirty="0" smtClean="0"/>
              <a:t>3.  napíše                 3. napíší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389938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Shoda podmětu s přísudkem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Přísudek </a:t>
            </a:r>
            <a:r>
              <a:rPr lang="cs-CZ" dirty="0" smtClean="0"/>
              <a:t>vyjádřený slovesem v minulém čase /příčestí činné, minulé/ </a:t>
            </a:r>
            <a:r>
              <a:rPr lang="cs-CZ" b="1" dirty="0" smtClean="0"/>
              <a:t>se shoduje     </a:t>
            </a:r>
            <a:r>
              <a:rPr lang="cs-CZ" dirty="0" smtClean="0"/>
              <a:t>s podmětem i v </a:t>
            </a:r>
            <a:r>
              <a:rPr lang="cs-CZ" b="1" dirty="0" smtClean="0"/>
              <a:t>rodě.</a:t>
            </a:r>
          </a:p>
          <a:p>
            <a:pPr marL="82296" indent="0">
              <a:buNone/>
            </a:pPr>
            <a:r>
              <a:rPr lang="cs-CZ" dirty="0" smtClean="0"/>
              <a:t> podmět                 č. jednotné    č. množné</a:t>
            </a:r>
            <a:endParaRPr lang="cs-CZ" dirty="0"/>
          </a:p>
          <a:p>
            <a:r>
              <a:rPr lang="cs-CZ" b="1" dirty="0" smtClean="0"/>
              <a:t>rod střední  -           -</a:t>
            </a:r>
            <a:r>
              <a:rPr lang="cs-CZ" b="1" dirty="0" err="1" smtClean="0"/>
              <a:t>lo</a:t>
            </a:r>
            <a:r>
              <a:rPr lang="cs-CZ" b="1" dirty="0" smtClean="0"/>
              <a:t>            -la</a:t>
            </a:r>
          </a:p>
          <a:p>
            <a:r>
              <a:rPr lang="cs-CZ" b="1" dirty="0" smtClean="0"/>
              <a:t>rod ženský -             -la            -</a:t>
            </a:r>
            <a:r>
              <a:rPr lang="cs-CZ" b="1" dirty="0" err="1" smtClean="0"/>
              <a:t>ly</a:t>
            </a:r>
            <a:endParaRPr lang="cs-CZ" b="1" dirty="0" smtClean="0"/>
          </a:p>
          <a:p>
            <a:r>
              <a:rPr lang="cs-CZ" b="1" dirty="0" smtClean="0"/>
              <a:t>rod mužský živ.        -l              </a:t>
            </a:r>
            <a:r>
              <a:rPr lang="cs-CZ" b="1" dirty="0" err="1" smtClean="0"/>
              <a:t>-li</a:t>
            </a:r>
            <a:endParaRPr lang="cs-CZ" b="1" dirty="0" smtClean="0"/>
          </a:p>
          <a:p>
            <a:pPr marL="82296" indent="0">
              <a:buNone/>
            </a:pPr>
            <a:r>
              <a:rPr lang="cs-CZ" b="1" dirty="0" smtClean="0"/>
              <a:t>                    neživ.       -l              -</a:t>
            </a:r>
            <a:r>
              <a:rPr lang="cs-CZ" b="1" dirty="0" err="1" smtClean="0"/>
              <a:t>ly</a:t>
            </a:r>
            <a:endParaRPr lang="cs-CZ" b="1" dirty="0" smtClean="0"/>
          </a:p>
          <a:p>
            <a:pPr marL="82296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367016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Psi běžel- přes louku. V kádi se mrskal- ryby.  Kluci lyžoval- z kopce. Malá koťata se batolil- po dvorku. Brzy ráno </a:t>
            </a:r>
            <a:r>
              <a:rPr lang="cs-CZ" dirty="0" err="1" smtClean="0"/>
              <a:t>vyšl</a:t>
            </a:r>
            <a:r>
              <a:rPr lang="cs-CZ" dirty="0" smtClean="0"/>
              <a:t>- houbaři do lesa. Nové stroje běžel- dobře. Poupata se rozvíjel- na slunci.  Žáby lezl- z vody na trávu.  Auta troubil- na děti.  Ptáci přestal- zpívat. V dubnu přiletěl- vlaštovky. Zahradníci sklízel- úrodu. Na záhoně se rozmnožil- housenky. Stromy se ve větru ohýbal-. Na střeše vrkal- holubi.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9552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/>
              <a:t>Psi </a:t>
            </a:r>
            <a:r>
              <a:rPr lang="cs-CZ" dirty="0" smtClean="0"/>
              <a:t>běžel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přes louku. V kádi se </a:t>
            </a:r>
            <a:r>
              <a:rPr lang="cs-CZ" dirty="0" smtClean="0"/>
              <a:t>mrskal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ryby.  Kluci </a:t>
            </a:r>
            <a:r>
              <a:rPr lang="cs-CZ" dirty="0" smtClean="0"/>
              <a:t>lyžoval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z kopce. Malá koťata se </a:t>
            </a:r>
            <a:r>
              <a:rPr lang="cs-CZ" dirty="0" smtClean="0"/>
              <a:t>batolil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/>
              <a:t>po dvorku. Brzy ráno </a:t>
            </a:r>
            <a:r>
              <a:rPr lang="cs-CZ" dirty="0" smtClean="0"/>
              <a:t>vyšl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houbaři do lesa. Nové stroje </a:t>
            </a:r>
            <a:r>
              <a:rPr lang="cs-CZ" dirty="0" smtClean="0"/>
              <a:t>běžel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dobře. Poupata se </a:t>
            </a:r>
            <a:r>
              <a:rPr lang="cs-CZ" dirty="0" smtClean="0"/>
              <a:t>rozvíjel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/>
              <a:t>na slunci.  Žáby </a:t>
            </a:r>
            <a:r>
              <a:rPr lang="cs-CZ" dirty="0" smtClean="0"/>
              <a:t>lezly </a:t>
            </a:r>
            <a:r>
              <a:rPr lang="cs-CZ" dirty="0"/>
              <a:t>z vody na trávu.  Auta </a:t>
            </a:r>
            <a:r>
              <a:rPr lang="cs-CZ" dirty="0" smtClean="0"/>
              <a:t>troubil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 </a:t>
            </a:r>
            <a:r>
              <a:rPr lang="cs-CZ" dirty="0"/>
              <a:t>na děti.  Ptáci </a:t>
            </a:r>
            <a:r>
              <a:rPr lang="cs-CZ" dirty="0" smtClean="0"/>
              <a:t>přestal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zpívat. V dubnu </a:t>
            </a:r>
            <a:r>
              <a:rPr lang="cs-CZ" dirty="0" smtClean="0"/>
              <a:t>přiletěl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vlaštovky. Zahradníci </a:t>
            </a:r>
            <a:r>
              <a:rPr lang="cs-CZ" dirty="0" smtClean="0"/>
              <a:t>sklízel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úrodu. Na záhoně se </a:t>
            </a:r>
            <a:r>
              <a:rPr lang="cs-CZ" dirty="0" smtClean="0"/>
              <a:t>rozmnožil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housenky. Stromy se ve větru </a:t>
            </a:r>
            <a:r>
              <a:rPr lang="cs-CZ" dirty="0" smtClean="0"/>
              <a:t>ohýbal</a:t>
            </a:r>
            <a:r>
              <a:rPr lang="cs-CZ" dirty="0" smtClean="0">
                <a:solidFill>
                  <a:srgbClr val="FF0000"/>
                </a:solidFill>
              </a:rPr>
              <a:t>y.</a:t>
            </a:r>
            <a:r>
              <a:rPr lang="cs-CZ" dirty="0" smtClean="0"/>
              <a:t> </a:t>
            </a:r>
            <a:r>
              <a:rPr lang="cs-CZ" dirty="0"/>
              <a:t>Na střeše </a:t>
            </a:r>
            <a:r>
              <a:rPr lang="cs-CZ" dirty="0" smtClean="0"/>
              <a:t>vrkal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holubi.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018487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82296" indent="0">
              <a:buNone/>
            </a:pPr>
            <a:r>
              <a:rPr lang="cs-CZ" dirty="0" smtClean="0"/>
              <a:t>                          </a:t>
            </a:r>
            <a:r>
              <a:rPr lang="cs-CZ" dirty="0" err="1" smtClean="0"/>
              <a:t>č.jed</a:t>
            </a:r>
            <a:r>
              <a:rPr lang="cs-CZ" dirty="0" smtClean="0"/>
              <a:t>.      č. množ.</a:t>
            </a:r>
          </a:p>
          <a:p>
            <a:r>
              <a:rPr lang="cs-CZ" dirty="0" smtClean="0"/>
              <a:t>podmět  </a:t>
            </a:r>
            <a:r>
              <a:rPr lang="cs-CZ" b="1" dirty="0" smtClean="0"/>
              <a:t>děti      -</a:t>
            </a:r>
            <a:r>
              <a:rPr lang="cs-CZ" b="1" dirty="0" err="1" smtClean="0"/>
              <a:t>lo</a:t>
            </a:r>
            <a:r>
              <a:rPr lang="cs-CZ" b="1" dirty="0" smtClean="0"/>
              <a:t>         -</a:t>
            </a:r>
            <a:r>
              <a:rPr lang="cs-CZ" b="1" dirty="0" err="1" smtClean="0"/>
              <a:t>ly</a:t>
            </a:r>
            <a:endParaRPr lang="cs-CZ" b="1" dirty="0" smtClean="0"/>
          </a:p>
          <a:p>
            <a:pPr marL="82296" indent="0">
              <a:buNone/>
            </a:pPr>
            <a:r>
              <a:rPr lang="cs-CZ" dirty="0" smtClean="0"/>
              <a:t> Děti se smály.</a:t>
            </a:r>
          </a:p>
          <a:p>
            <a:pPr marL="82296" indent="0">
              <a:buNone/>
            </a:pPr>
            <a:endParaRPr lang="cs-CZ" b="1" dirty="0" smtClean="0"/>
          </a:p>
          <a:p>
            <a:pPr marL="82296" indent="0">
              <a:buNone/>
            </a:pPr>
            <a:endParaRPr lang="cs-CZ" b="1" dirty="0" smtClean="0"/>
          </a:p>
          <a:p>
            <a:r>
              <a:rPr lang="cs-CZ" dirty="0" smtClean="0"/>
              <a:t>podmět</a:t>
            </a:r>
            <a:r>
              <a:rPr lang="cs-CZ" b="1" dirty="0" smtClean="0"/>
              <a:t> všeobecný /my, vy, všichni/   </a:t>
            </a:r>
          </a:p>
          <a:p>
            <a:pPr marL="82296" indent="0">
              <a:buNone/>
            </a:pPr>
            <a:r>
              <a:rPr lang="cs-CZ" b="1" dirty="0" smtClean="0"/>
              <a:t>                    </a:t>
            </a:r>
            <a:r>
              <a:rPr lang="cs-CZ" b="1" dirty="0" err="1" smtClean="0"/>
              <a:t>-li</a:t>
            </a:r>
            <a:endParaRPr lang="cs-CZ" b="1" dirty="0" smtClean="0"/>
          </a:p>
          <a:p>
            <a:pPr marL="82296" indent="0">
              <a:buNone/>
            </a:pPr>
            <a:r>
              <a:rPr lang="cs-CZ" dirty="0" smtClean="0"/>
              <a:t>Učili jsme se o zvířatech. V novinách psali o novém léku. Byli jste tam dlouho?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2E0TE05V\MM910001084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2057399"/>
            <a:ext cx="1521371" cy="1719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56086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obloze se objevil- mraky. Chlapci hrál- kopanou. Pod okapem měl- kosi hnízdo. Čápi hnízdil- na komíně. Hrušky brzy uzrál-. Děti táhl- sáně do kopce. Lidové písně se všem líbil-.  Dnes o tom všichni mluvil-. Děti dělal- radost rodičům. Hrál- jsme si na schovávanou. U lesa se pásl- srnky. Poupata růží se rozvíjel-. Stavěl- jsme sněhuláky. Děti psal- do sešitů.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017598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ZKONTROLUJ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Na obloze se </a:t>
            </a:r>
            <a:r>
              <a:rPr lang="cs-CZ" dirty="0" smtClean="0"/>
              <a:t>objevil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mraky. Chlapci </a:t>
            </a:r>
            <a:r>
              <a:rPr lang="cs-CZ" dirty="0" smtClean="0"/>
              <a:t>hrál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kopanou. Pod okapem </a:t>
            </a:r>
            <a:r>
              <a:rPr lang="cs-CZ" dirty="0" smtClean="0"/>
              <a:t>měl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kosi hnízdo. Čápi </a:t>
            </a:r>
            <a:r>
              <a:rPr lang="cs-CZ" dirty="0" smtClean="0"/>
              <a:t>hnízdil</a:t>
            </a:r>
            <a:r>
              <a:rPr lang="cs-CZ" dirty="0" smtClean="0">
                <a:solidFill>
                  <a:srgbClr val="FF0000"/>
                </a:solidFill>
              </a:rPr>
              <a:t>i </a:t>
            </a:r>
            <a:r>
              <a:rPr lang="cs-CZ" dirty="0"/>
              <a:t>na komíně. Hrušky brzy </a:t>
            </a:r>
            <a:r>
              <a:rPr lang="cs-CZ" dirty="0" smtClean="0"/>
              <a:t>uzrál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. </a:t>
            </a:r>
            <a:r>
              <a:rPr lang="cs-CZ" dirty="0"/>
              <a:t>Děti </a:t>
            </a:r>
            <a:r>
              <a:rPr lang="cs-CZ" dirty="0" smtClean="0"/>
              <a:t>táhl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sáně do kopce. Lidové písně se všem </a:t>
            </a:r>
            <a:r>
              <a:rPr lang="cs-CZ" dirty="0" smtClean="0"/>
              <a:t>líbil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.  </a:t>
            </a:r>
            <a:r>
              <a:rPr lang="cs-CZ" dirty="0"/>
              <a:t>Dnes o tom všichni mluvil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/>
              <a:t>. Děti </a:t>
            </a:r>
            <a:r>
              <a:rPr lang="cs-CZ" dirty="0" smtClean="0"/>
              <a:t>dělal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radost rodičům. Hrál</a:t>
            </a: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/>
              <a:t> jsme si na schovávanou. U lesa se </a:t>
            </a:r>
            <a:r>
              <a:rPr lang="cs-CZ" dirty="0" smtClean="0"/>
              <a:t>pásl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srnky. Poupata růží se </a:t>
            </a:r>
            <a:r>
              <a:rPr lang="cs-CZ" dirty="0" smtClean="0"/>
              <a:t>rozvíjel</a:t>
            </a:r>
            <a:r>
              <a:rPr lang="cs-CZ" dirty="0" smtClean="0">
                <a:solidFill>
                  <a:srgbClr val="FF0000"/>
                </a:solidFill>
              </a:rPr>
              <a:t>a</a:t>
            </a:r>
            <a:r>
              <a:rPr lang="cs-CZ" dirty="0" smtClean="0"/>
              <a:t>. Stavěl</a:t>
            </a:r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/>
              <a:t>jsme sněhuláky. Děti </a:t>
            </a:r>
            <a:r>
              <a:rPr lang="cs-CZ" dirty="0" smtClean="0"/>
              <a:t>psal</a:t>
            </a:r>
            <a:r>
              <a:rPr lang="cs-CZ" dirty="0" smtClean="0">
                <a:solidFill>
                  <a:srgbClr val="FF0000"/>
                </a:solidFill>
              </a:rPr>
              <a:t>y</a:t>
            </a:r>
            <a:r>
              <a:rPr lang="cs-CZ" dirty="0" smtClean="0"/>
              <a:t> </a:t>
            </a:r>
            <a:r>
              <a:rPr lang="cs-CZ" dirty="0"/>
              <a:t>do sešitů.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7649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Ilustrace </a:t>
            </a:r>
            <a:r>
              <a:rPr lang="cs-CZ" dirty="0"/>
              <a:t>: office.microsoft.com</a:t>
            </a:r>
          </a:p>
          <a:p>
            <a:endParaRPr lang="cs-CZ" dirty="0"/>
          </a:p>
        </p:txBody>
      </p:sp>
      <p:pic>
        <p:nvPicPr>
          <p:cNvPr id="2051" name="Picture 3" descr="C:\Users\0MGM\AppData\Local\Microsoft\Windows\Temporary Internet Files\Content.IE5\QLUXCORF\MP9004465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933056"/>
            <a:ext cx="3060281" cy="2363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43552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303</TotalTime>
  <Words>855</Words>
  <Application>Microsoft Office PowerPoint</Application>
  <PresentationFormat>Předvádění na obrazovce (4:3)</PresentationFormat>
  <Paragraphs>80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Slunovrat</vt:lpstr>
      <vt:lpstr>Prezentace aplikace PowerPoint</vt:lpstr>
      <vt:lpstr>ANOTACE</vt:lpstr>
      <vt:lpstr>SLOVESA způsob oznamovací</vt:lpstr>
      <vt:lpstr>Časování  sloves v přítomném čase</vt:lpstr>
      <vt:lpstr>DOPLŇ</vt:lpstr>
      <vt:lpstr>Časování sloves v minulém čase</vt:lpstr>
      <vt:lpstr>Časování  sloves v čase budoucím</vt:lpstr>
      <vt:lpstr>Shoda podmětu s přísudkem</vt:lpstr>
      <vt:lpstr>Doplň</vt:lpstr>
      <vt:lpstr>ZKONTROLUJ</vt:lpstr>
      <vt:lpstr>Prezentace aplikace PowerPoint</vt:lpstr>
      <vt:lpstr>DOPLŇ </vt:lpstr>
      <vt:lpstr>ZKONTROLUJ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24</cp:revision>
  <dcterms:created xsi:type="dcterms:W3CDTF">2013-02-18T18:27:04Z</dcterms:created>
  <dcterms:modified xsi:type="dcterms:W3CDTF">2013-05-22T18:44:38Z</dcterms:modified>
</cp:coreProperties>
</file>