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66" d="100"/>
          <a:sy n="66" d="100"/>
        </p:scale>
        <p:origin x="-49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24.3.2013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27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VY_32_INOVACE_27CJ_5_PŘJM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Přídavná jména - druhy, vzory, koncovky, stupňování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9A43C0-01C9-4A3C-A407-9A61B28AAFC6}" type="presOf" srcId="{EBC41103-E2E5-4D48-9B4B-425520D3D098}" destId="{97CBBA99-26B9-4E2D-BA76-BF47FEBF0134}" srcOrd="0" destOrd="0" presId="urn:microsoft.com/office/officeart/2005/8/layout/vList2"/>
    <dgm:cxn modelId="{00625A03-0B21-414E-B181-F8B85A30583A}" type="presOf" srcId="{C73C7642-F245-4585-8F88-243F9FAEF6CA}" destId="{1C4BCB69-D3A6-4CCF-9871-D9B9359B8159}" srcOrd="0" destOrd="0" presId="urn:microsoft.com/office/officeart/2005/8/layout/vList2"/>
    <dgm:cxn modelId="{F4FE2320-F3C9-4D8A-A652-4D5DEE88EB24}" type="presOf" srcId="{019433A1-1324-4DE1-9E6F-32B851095F74}" destId="{ABF03533-6AD0-44CD-A08E-C9977356B6A8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F65EE0E3-E648-46C5-91DA-847DD71F6AA5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2EA5D45-E44B-4976-9CD5-397ED956DE93}" type="presOf" srcId="{6B0205A6-422D-4956-AD89-0CEBCAE4530D}" destId="{B1DDF1AD-3BC2-43B8-A8D0-A33120EFAF7C}" srcOrd="0" destOrd="0" presId="urn:microsoft.com/office/officeart/2005/8/layout/vList2"/>
    <dgm:cxn modelId="{CB59AC35-F0CB-4B03-A35C-DA56D08E2919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C6C44E8-3005-45F2-A8B6-71E9DAB24436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C2997B9-DA37-462C-90C6-E76BFA8ED004}" type="presParOf" srcId="{612116FE-9061-44B1-A457-8F1AFBD162E0}" destId="{7B541546-39A7-4633-AED0-6028788110D7}" srcOrd="0" destOrd="0" presId="urn:microsoft.com/office/officeart/2005/8/layout/vList2"/>
    <dgm:cxn modelId="{CC6E6656-E184-46E4-AFAA-D3DBF5419468}" type="presParOf" srcId="{612116FE-9061-44B1-A457-8F1AFBD162E0}" destId="{9B9314F6-85CC-4C49-B24D-6AF5DF05D800}" srcOrd="1" destOrd="0" presId="urn:microsoft.com/office/officeart/2005/8/layout/vList2"/>
    <dgm:cxn modelId="{4403B486-AC75-4050-8E2F-52A2DB6D740F}" type="presParOf" srcId="{612116FE-9061-44B1-A457-8F1AFBD162E0}" destId="{ACAD381E-21DC-4C07-8FDD-119C2EC3BB2E}" srcOrd="2" destOrd="0" presId="urn:microsoft.com/office/officeart/2005/8/layout/vList2"/>
    <dgm:cxn modelId="{506078F5-C9B6-4B94-A2FC-9FE183D157D1}" type="presParOf" srcId="{612116FE-9061-44B1-A457-8F1AFBD162E0}" destId="{208194AD-7544-4854-B7A4-4A67E5453B54}" srcOrd="3" destOrd="0" presId="urn:microsoft.com/office/officeart/2005/8/layout/vList2"/>
    <dgm:cxn modelId="{F3669444-62EE-44D5-966F-654535AE974E}" type="presParOf" srcId="{612116FE-9061-44B1-A457-8F1AFBD162E0}" destId="{ABF03533-6AD0-44CD-A08E-C9977356B6A8}" srcOrd="4" destOrd="0" presId="urn:microsoft.com/office/officeart/2005/8/layout/vList2"/>
    <dgm:cxn modelId="{83537868-FF3B-41CC-874E-5A25D0CD943A}" type="presParOf" srcId="{612116FE-9061-44B1-A457-8F1AFBD162E0}" destId="{60E42310-8BB6-41EA-B44F-0BAC7EFC9B2E}" srcOrd="5" destOrd="0" presId="urn:microsoft.com/office/officeart/2005/8/layout/vList2"/>
    <dgm:cxn modelId="{4DB433AF-5B66-42BB-906C-BCA43DDD208F}" type="presParOf" srcId="{612116FE-9061-44B1-A457-8F1AFBD162E0}" destId="{1C4BCB69-D3A6-4CCF-9871-D9B9359B8159}" srcOrd="6" destOrd="0" presId="urn:microsoft.com/office/officeart/2005/8/layout/vList2"/>
    <dgm:cxn modelId="{F5B12D72-F2AE-4043-9B05-46B83D5CE14E}" type="presParOf" srcId="{612116FE-9061-44B1-A457-8F1AFBD162E0}" destId="{34DE5943-AAB5-4DC3-B765-99B35FCB6ECD}" srcOrd="7" destOrd="0" presId="urn:microsoft.com/office/officeart/2005/8/layout/vList2"/>
    <dgm:cxn modelId="{FB98F490-F8B1-4DF6-A8C4-A52A19D1B451}" type="presParOf" srcId="{612116FE-9061-44B1-A457-8F1AFBD162E0}" destId="{97CBBA99-26B9-4E2D-BA76-BF47FEBF0134}" srcOrd="8" destOrd="0" presId="urn:microsoft.com/office/officeart/2005/8/layout/vList2"/>
    <dgm:cxn modelId="{1C14A16C-79C0-460A-BA62-05D2378C74F5}" type="presParOf" srcId="{612116FE-9061-44B1-A457-8F1AFBD162E0}" destId="{9A22653A-B2DB-4D9E-A633-AD2EC219A723}" srcOrd="9" destOrd="0" presId="urn:microsoft.com/office/officeart/2005/8/layout/vList2"/>
    <dgm:cxn modelId="{12439DCF-CEB2-4CD9-AB61-C5D73EC53D92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4ECA3-58D2-42B6-B677-11E2FD8ACF2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0F529-F0C7-4130-BF43-A929A52A7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1DD30-25C6-4334-A9E2-3127D0587B2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9FCE7-4A31-499F-8842-7EA39447C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3C41B-B1C6-4940-A0D6-29089A8F174B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4843F-C066-4171-86D7-B8BE9DC7A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CDBCA-48A4-4C3C-AF27-362405D1536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90E02-5AF4-45A9-9E87-AD9222159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2E5EC-1F02-4059-AC0A-502FC96CDAA6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AD7D4-D801-4589-8AD2-EF170A83E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0FE04-033A-4CFB-950A-DF722E0FB55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AD2B2-80D1-4EE2-A15B-6E95DD856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6A245-A80D-4336-B3FD-B751CE85F7CE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66C63-C05B-45B0-8787-5DAFAF417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0AE8C-DB00-44BA-9AB2-B96D022CB7F2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83042-B064-4631-9BE4-C56E9FEF4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72019-0FB7-4FE5-8588-BDE2357E9EF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A649A-7ECB-46E4-BA8C-E73BC48A2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690BF-E8A0-43D9-AF22-0A1CE37C219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D5377-EF4F-4E27-82EF-27302E4DF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53413-B7A2-495A-8F37-2183AD482753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BF810-8EA5-4F94-ADB8-B88F2076E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081804-AE7E-4E7B-A7A4-F001052F471A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A00114-04A6-4E47-BABA-98424FB910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19" r:id="rId4"/>
    <p:sldLayoutId id="2147483723" r:id="rId5"/>
    <p:sldLayoutId id="2147483718" r:id="rId6"/>
    <p:sldLayoutId id="2147483724" r:id="rId7"/>
    <p:sldLayoutId id="2147483725" r:id="rId8"/>
    <p:sldLayoutId id="2147483726" r:id="rId9"/>
    <p:sldLayoutId id="2147483717" r:id="rId10"/>
    <p:sldLayoutId id="214748372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/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7838" y="5048250"/>
            <a:ext cx="792480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Anotace:</a:t>
            </a:r>
            <a:r>
              <a:rPr lang="cs-CZ" sz="2200" smtClean="0">
                <a:solidFill>
                  <a:srgbClr val="91581F"/>
                </a:solidFill>
              </a:rPr>
              <a:t> </a:t>
            </a:r>
            <a:r>
              <a:rPr lang="cs-CZ" sz="2200" smtClean="0"/>
              <a:t>Prezentace může sloužit seznamovací a opakovací učivo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Autor: </a:t>
            </a:r>
            <a:r>
              <a:rPr lang="cs-CZ" sz="2200" smtClean="0"/>
              <a:t>Mgr. Vlasta Šujanová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Jazyk: </a:t>
            </a:r>
            <a:r>
              <a:rPr lang="cs-CZ" sz="2200" smtClean="0"/>
              <a:t>Čeština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Očekávaný výstup:</a:t>
            </a:r>
            <a:r>
              <a:rPr lang="cs-CZ" sz="2200" smtClean="0"/>
              <a:t> seznámení s přídavnými jmény, druhy, vzory, doplňování koncovek , stupňování</a:t>
            </a:r>
            <a:endParaRPr lang="cs-CZ" sz="2200" b="1" smtClean="0"/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Speciální vzdělávací potřeby: </a:t>
            </a:r>
            <a:r>
              <a:rPr lang="cs-CZ" sz="2200" smtClean="0"/>
              <a:t>notebook, interaktivní tabule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Klíčová slova:</a:t>
            </a:r>
            <a:r>
              <a:rPr lang="cs-CZ" sz="2200" smtClean="0"/>
              <a:t> přídavná jména tvrdá, měkká, přivlastňovací, 1.,2.,a 3. stupeň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Druh učebního materiálu: </a:t>
            </a:r>
            <a:r>
              <a:rPr lang="cs-CZ" sz="2200" smtClean="0"/>
              <a:t>prezentace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Cílová skupina</a:t>
            </a:r>
            <a:r>
              <a:rPr lang="cs-CZ" sz="2200" b="1" smtClean="0">
                <a:solidFill>
                  <a:srgbClr val="E2AC76"/>
                </a:solidFill>
              </a:rPr>
              <a:t>: </a:t>
            </a:r>
            <a:r>
              <a:rPr lang="cs-CZ" sz="2200" smtClean="0"/>
              <a:t>žák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Stupeň a typ vzdělávání: </a:t>
            </a:r>
            <a:r>
              <a:rPr lang="cs-CZ" sz="2200" smtClean="0"/>
              <a:t>základní vzdělávání – první stupeň    5. roč.</a:t>
            </a:r>
          </a:p>
          <a:p>
            <a:pPr>
              <a:lnSpc>
                <a:spcPct val="80000"/>
              </a:lnSpc>
            </a:pPr>
            <a:r>
              <a:rPr lang="cs-CZ" sz="2200" b="1" smtClean="0">
                <a:solidFill>
                  <a:srgbClr val="91581F"/>
                </a:solidFill>
              </a:rPr>
              <a:t>Typická věková skupina: </a:t>
            </a:r>
            <a:r>
              <a:rPr lang="cs-CZ" sz="2200" smtClean="0"/>
              <a:t>11 - 12 let</a:t>
            </a:r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PŘÍDAVNÁ  JMÉNA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jsou přídavná jména</a:t>
            </a:r>
          </a:p>
          <a:p>
            <a:r>
              <a:rPr lang="cs-CZ" smtClean="0"/>
              <a:t>Co určujeme u příd. jmen</a:t>
            </a:r>
          </a:p>
          <a:p>
            <a:r>
              <a:rPr lang="cs-CZ" smtClean="0"/>
              <a:t>Rozlišování příd. jmen</a:t>
            </a:r>
          </a:p>
          <a:p>
            <a:r>
              <a:rPr lang="cs-CZ" smtClean="0"/>
              <a:t>Doplňování koncovek příd. jmen podle vzorů</a:t>
            </a:r>
          </a:p>
          <a:p>
            <a:r>
              <a:rPr lang="cs-CZ" smtClean="0"/>
              <a:t>Stupňování přídavných jmen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u="sng" smtClean="0"/>
              <a:t>Přídavná jména </a:t>
            </a:r>
            <a:r>
              <a:rPr lang="cs-CZ" smtClean="0"/>
              <a:t>vyjadřují </a:t>
            </a:r>
            <a:r>
              <a:rPr lang="cs-CZ" b="1" smtClean="0"/>
              <a:t>vlastnosti</a:t>
            </a:r>
            <a:r>
              <a:rPr lang="cs-CZ" smtClean="0"/>
              <a:t> osob, zvířat, věcí a jevů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nebo jejich </a:t>
            </a:r>
            <a:r>
              <a:rPr lang="cs-CZ" b="1" smtClean="0"/>
              <a:t>význam blíže určují</a:t>
            </a:r>
          </a:p>
          <a:p>
            <a:pPr>
              <a:lnSpc>
                <a:spcPct val="90000"/>
              </a:lnSpc>
            </a:pPr>
            <a:endParaRPr lang="cs-CZ" b="1" smtClean="0"/>
          </a:p>
          <a:p>
            <a:pPr>
              <a:lnSpc>
                <a:spcPct val="90000"/>
              </a:lnSpc>
            </a:pPr>
            <a:r>
              <a:rPr lang="cs-CZ" smtClean="0"/>
              <a:t>U přídavných jmen určujeme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b="1" smtClean="0"/>
              <a:t>  rod </a:t>
            </a:r>
            <a:r>
              <a:rPr lang="cs-CZ" smtClean="0"/>
              <a:t>-mužský /životný, neživotný/ ženský, střední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b="1" smtClean="0"/>
              <a:t>  číslo</a:t>
            </a:r>
            <a:r>
              <a:rPr lang="cs-CZ" smtClean="0"/>
              <a:t> -jednotné, množné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b="1" smtClean="0"/>
              <a:t>  pád</a:t>
            </a:r>
            <a:r>
              <a:rPr lang="cs-CZ" smtClean="0"/>
              <a:t> - 1.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2.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3.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4.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5.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6.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7.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 Jsou to slova </a:t>
            </a:r>
            <a:r>
              <a:rPr lang="cs-CZ" b="1" smtClean="0"/>
              <a:t>ohebná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Druhy  přídavných 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tvrdá</a:t>
            </a:r>
            <a:r>
              <a:rPr lang="cs-CZ" dirty="0" smtClean="0"/>
              <a:t> mají v 1.p.čj. v rodě mužském </a:t>
            </a:r>
            <a:r>
              <a:rPr lang="cs-CZ" b="1" dirty="0" smtClean="0"/>
              <a:t>-ý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ženském </a:t>
            </a:r>
            <a:r>
              <a:rPr lang="cs-CZ" b="1" dirty="0" smtClean="0"/>
              <a:t> -á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</a:t>
            </a:r>
            <a:r>
              <a:rPr lang="cs-CZ" dirty="0" smtClean="0"/>
              <a:t> středním  </a:t>
            </a:r>
            <a:r>
              <a:rPr lang="cs-CZ" b="1" dirty="0" smtClean="0"/>
              <a:t>-é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 měkká </a:t>
            </a:r>
            <a:r>
              <a:rPr lang="cs-CZ" dirty="0" smtClean="0"/>
              <a:t>mají v 1.p.č.j. ve všech rodech </a:t>
            </a:r>
            <a:r>
              <a:rPr lang="cs-CZ" b="1" dirty="0" smtClean="0"/>
              <a:t>měkké -í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</a:t>
            </a:r>
            <a:r>
              <a:rPr lang="cs-CZ" b="1" dirty="0" smtClean="0"/>
              <a:t>přivlastňovací</a:t>
            </a:r>
            <a:r>
              <a:rPr lang="cs-CZ" dirty="0" smtClean="0"/>
              <a:t> mají v 1.p.č.j. tyto přípony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</a:t>
            </a:r>
            <a:r>
              <a:rPr lang="cs-CZ" b="1" dirty="0" smtClean="0"/>
              <a:t>-</a:t>
            </a:r>
            <a:r>
              <a:rPr lang="cs-CZ" b="1" dirty="0" err="1" smtClean="0"/>
              <a:t>ův</a:t>
            </a:r>
            <a:r>
              <a:rPr lang="cs-CZ" b="1" dirty="0" smtClean="0"/>
              <a:t>, -ova, -</a:t>
            </a:r>
            <a:r>
              <a:rPr lang="cs-CZ" b="1" dirty="0" err="1" smtClean="0"/>
              <a:t>ovo</a:t>
            </a:r>
            <a:r>
              <a:rPr lang="cs-CZ" b="1" dirty="0" smtClean="0"/>
              <a:t>       -in, </a:t>
            </a:r>
            <a:r>
              <a:rPr lang="cs-CZ" b="1" dirty="0" err="1" smtClean="0"/>
              <a:t>ina</a:t>
            </a:r>
            <a:r>
              <a:rPr lang="cs-CZ" b="1" dirty="0" smtClean="0"/>
              <a:t>, -</a:t>
            </a:r>
            <a:r>
              <a:rPr lang="cs-CZ" b="1" dirty="0" err="1" smtClean="0"/>
              <a:t>ino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urči  druhy  přídavných 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rychlý                    slaný                       orlí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mateřská              cizí                          klidnou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otcův                     růžová                    bílá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národní                 Janova                    hudební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bohaté                  starou                     kočičí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žíznivý                   poštovní                  Evin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dopisní                  stříbrný                   pevný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hlasitý                   psí                           tetino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rychlý        T</a:t>
            </a:r>
            <a:r>
              <a:rPr lang="cs-CZ" dirty="0" smtClean="0"/>
              <a:t>          </a:t>
            </a:r>
            <a:r>
              <a:rPr lang="cs-CZ" dirty="0"/>
              <a:t>slaný    </a:t>
            </a:r>
            <a:r>
              <a:rPr lang="cs-CZ" dirty="0" smtClean="0"/>
              <a:t>  T           orlí          M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mateřská  T</a:t>
            </a:r>
            <a:r>
              <a:rPr lang="cs-CZ" dirty="0" smtClean="0"/>
              <a:t>          </a:t>
            </a:r>
            <a:r>
              <a:rPr lang="cs-CZ" dirty="0"/>
              <a:t>cizí       </a:t>
            </a:r>
            <a:r>
              <a:rPr lang="cs-CZ" dirty="0" smtClean="0"/>
              <a:t>  M          klidnou   T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otcův     </a:t>
            </a:r>
            <a:r>
              <a:rPr lang="cs-CZ" dirty="0" smtClean="0"/>
              <a:t>    P         </a:t>
            </a:r>
            <a:r>
              <a:rPr lang="cs-CZ" dirty="0"/>
              <a:t>růžová  </a:t>
            </a:r>
            <a:r>
              <a:rPr lang="cs-CZ" dirty="0" smtClean="0"/>
              <a:t>  T           bílá          T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národní     </a:t>
            </a:r>
            <a:r>
              <a:rPr lang="cs-CZ" dirty="0" smtClean="0"/>
              <a:t>M         </a:t>
            </a:r>
            <a:r>
              <a:rPr lang="cs-CZ" dirty="0"/>
              <a:t>Janova  </a:t>
            </a:r>
            <a:r>
              <a:rPr lang="cs-CZ" dirty="0" smtClean="0"/>
              <a:t>  P         hudební  M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bohaté      </a:t>
            </a:r>
            <a:r>
              <a:rPr lang="cs-CZ" dirty="0" smtClean="0"/>
              <a:t>T          </a:t>
            </a:r>
            <a:r>
              <a:rPr lang="cs-CZ" dirty="0"/>
              <a:t>starou    </a:t>
            </a:r>
            <a:r>
              <a:rPr lang="cs-CZ" dirty="0" smtClean="0"/>
              <a:t> T          kočičí      M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žíznivý    </a:t>
            </a:r>
            <a:r>
              <a:rPr lang="cs-CZ" dirty="0" smtClean="0"/>
              <a:t>   T          </a:t>
            </a:r>
            <a:r>
              <a:rPr lang="cs-CZ" dirty="0"/>
              <a:t>poštovní  </a:t>
            </a:r>
            <a:r>
              <a:rPr lang="cs-CZ" dirty="0" smtClean="0"/>
              <a:t>M        Evin         P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dopisní   </a:t>
            </a:r>
            <a:r>
              <a:rPr lang="cs-CZ" dirty="0" smtClean="0"/>
              <a:t>   M         </a:t>
            </a:r>
            <a:r>
              <a:rPr lang="cs-CZ" dirty="0"/>
              <a:t>stříbrný   </a:t>
            </a:r>
            <a:r>
              <a:rPr lang="cs-CZ" dirty="0" smtClean="0"/>
              <a:t>T         pevný      T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hlasitý      </a:t>
            </a:r>
            <a:r>
              <a:rPr lang="cs-CZ" dirty="0" smtClean="0"/>
              <a:t> T          </a:t>
            </a:r>
            <a:r>
              <a:rPr lang="cs-CZ" dirty="0"/>
              <a:t>psí      </a:t>
            </a:r>
            <a:r>
              <a:rPr lang="cs-CZ" dirty="0" smtClean="0"/>
              <a:t>    M         tetino      P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Vzory  přídavných 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 smtClean="0"/>
              <a:t>tvrdá</a:t>
            </a:r>
            <a:r>
              <a:rPr lang="cs-CZ" dirty="0" smtClean="0"/>
              <a:t>     r. mužský            </a:t>
            </a:r>
            <a:r>
              <a:rPr lang="cs-CZ" b="1" dirty="0" smtClean="0"/>
              <a:t>mladý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r. ženský             </a:t>
            </a:r>
            <a:r>
              <a:rPr lang="cs-CZ" b="1" dirty="0" smtClean="0"/>
              <a:t>mladá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r. střední             </a:t>
            </a:r>
            <a:r>
              <a:rPr lang="cs-CZ" b="1" dirty="0" smtClean="0"/>
              <a:t>mladé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 smtClean="0"/>
              <a:t>měkká</a:t>
            </a:r>
            <a:r>
              <a:rPr lang="cs-CZ" b="1" dirty="0" smtClean="0"/>
              <a:t> </a:t>
            </a:r>
            <a:r>
              <a:rPr lang="cs-CZ" dirty="0" smtClean="0"/>
              <a:t>  ve všech rodech  </a:t>
            </a:r>
            <a:r>
              <a:rPr lang="cs-CZ" b="1" dirty="0" smtClean="0"/>
              <a:t>jarní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u="sng" dirty="0" smtClean="0"/>
              <a:t>přivlastňovací</a:t>
            </a:r>
            <a:r>
              <a:rPr lang="cs-CZ" u="sng" dirty="0" smtClean="0"/>
              <a:t>  </a:t>
            </a:r>
            <a:r>
              <a:rPr lang="cs-CZ" dirty="0" smtClean="0"/>
              <a:t>       </a:t>
            </a:r>
            <a:r>
              <a:rPr lang="cs-CZ" b="1" dirty="0" smtClean="0"/>
              <a:t>otcův, otcova, otcovo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b="1" dirty="0" smtClean="0"/>
              <a:t>matčin, matčina, matčino  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smtClean="0"/>
              <a:t>Ve tvarech </a:t>
            </a:r>
            <a:r>
              <a:rPr lang="cs-CZ" sz="3000" b="1" smtClean="0"/>
              <a:t>příd. jmen tvrdých </a:t>
            </a:r>
            <a:r>
              <a:rPr lang="cs-CZ" sz="3000" smtClean="0"/>
              <a:t>se v koncovkách píše </a:t>
            </a:r>
            <a:r>
              <a:rPr lang="cs-CZ" sz="3000" b="1" smtClean="0"/>
              <a:t>tvrdé -ý</a:t>
            </a:r>
            <a:r>
              <a:rPr lang="cs-CZ" sz="3000" smtClean="0"/>
              <a:t>. Pouze v 1</a:t>
            </a:r>
            <a:r>
              <a:rPr lang="cs-CZ" sz="3000" smtClean="0">
                <a:latin typeface="Arial" charset="0"/>
              </a:rPr>
              <a:t>. </a:t>
            </a:r>
            <a:r>
              <a:rPr lang="cs-CZ" sz="3000" smtClean="0"/>
              <a:t>a 5.p.č.mn. r. muž. živ. mají koncovku </a:t>
            </a:r>
            <a:r>
              <a:rPr lang="cs-CZ" sz="3000" b="1" smtClean="0"/>
              <a:t>měkké -í</a:t>
            </a:r>
            <a:r>
              <a:rPr lang="cs-CZ" sz="3000" smtClean="0"/>
              <a:t>. a v 7.p.č.mn. všech rodů je koncovka </a:t>
            </a:r>
            <a:r>
              <a:rPr lang="cs-CZ" sz="3000" b="1" smtClean="0"/>
              <a:t>-ými.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V koncovkách příd. jmen </a:t>
            </a:r>
            <a:r>
              <a:rPr lang="cs-CZ" sz="3000" b="1" smtClean="0"/>
              <a:t>měkkých</a:t>
            </a:r>
            <a:r>
              <a:rPr lang="cs-CZ" sz="3000" smtClean="0"/>
              <a:t> je vždy      </a:t>
            </a:r>
            <a:r>
              <a:rPr lang="cs-CZ" sz="3000" b="1" smtClean="0"/>
              <a:t>měkké</a:t>
            </a:r>
            <a:r>
              <a:rPr lang="cs-CZ" sz="3000" smtClean="0"/>
              <a:t>   </a:t>
            </a:r>
            <a:r>
              <a:rPr lang="cs-CZ" sz="3000" b="1" smtClean="0"/>
              <a:t>-í</a:t>
            </a:r>
            <a:r>
              <a:rPr lang="cs-CZ" sz="3000" smtClean="0"/>
              <a:t>.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V koncovkách pří. jmen </a:t>
            </a:r>
            <a:r>
              <a:rPr lang="cs-CZ" sz="3000" b="1" smtClean="0"/>
              <a:t>přivlastňovacích</a:t>
            </a:r>
            <a:r>
              <a:rPr lang="cs-CZ" sz="3000" smtClean="0"/>
              <a:t> píšeme </a:t>
            </a:r>
            <a:r>
              <a:rPr lang="cs-CZ" sz="3000" b="1" smtClean="0"/>
              <a:t>tvrdé -ý</a:t>
            </a:r>
            <a:r>
              <a:rPr lang="cs-CZ" sz="3000" smtClean="0"/>
              <a:t>. Pouze v 1. a 5. p. č.mn. r. muž.živ. je koncovka </a:t>
            </a:r>
            <a:r>
              <a:rPr lang="cs-CZ" sz="3000" b="1" smtClean="0"/>
              <a:t>měkké -i</a:t>
            </a:r>
            <a:r>
              <a:rPr lang="cs-CZ" sz="3000" smtClean="0"/>
              <a:t>. Koncovka </a:t>
            </a:r>
            <a:r>
              <a:rPr lang="cs-CZ" sz="3000" b="1" smtClean="0"/>
              <a:t>-ými </a:t>
            </a:r>
            <a:r>
              <a:rPr lang="cs-CZ" sz="3000" smtClean="0"/>
              <a:t>je v 7.p.č.mn. všech tří rodů.</a:t>
            </a:r>
          </a:p>
          <a:p>
            <a:pPr>
              <a:lnSpc>
                <a:spcPct val="90000"/>
              </a:lnSpc>
            </a:pPr>
            <a:endParaRPr lang="cs-CZ" sz="3000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z="30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 koncovky  podle  vzorů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 </a:t>
            </a:r>
            <a:r>
              <a:rPr lang="cs-CZ" dirty="0" err="1" smtClean="0"/>
              <a:t>mal</a:t>
            </a:r>
            <a:r>
              <a:rPr lang="cs-CZ" dirty="0" smtClean="0"/>
              <a:t>-ch myškách        znám-  malíři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živ-  plot                        motýl-  křídla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 nov-m  autem            nov-  spolupracovníci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bíl</a:t>
            </a:r>
            <a:r>
              <a:rPr lang="cs-CZ" dirty="0" smtClean="0"/>
              <a:t>-  závoj                       </a:t>
            </a:r>
            <a:r>
              <a:rPr lang="cs-CZ" dirty="0" err="1" smtClean="0"/>
              <a:t>ciz</a:t>
            </a:r>
            <a:r>
              <a:rPr lang="cs-CZ" dirty="0" smtClean="0"/>
              <a:t>-  žena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hověz</a:t>
            </a:r>
            <a:r>
              <a:rPr lang="cs-CZ" dirty="0" smtClean="0"/>
              <a:t>-  maso                s vesel-m-  dětmi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směl-  vojáci                 </a:t>
            </a:r>
            <a:r>
              <a:rPr lang="cs-CZ" dirty="0" err="1" smtClean="0"/>
              <a:t>kovov</a:t>
            </a:r>
            <a:r>
              <a:rPr lang="cs-CZ" dirty="0" smtClean="0"/>
              <a:t>-  lesk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Jakubov</a:t>
            </a:r>
            <a:r>
              <a:rPr lang="cs-CZ" dirty="0" smtClean="0"/>
              <a:t>-  bratři            </a:t>
            </a:r>
            <a:r>
              <a:rPr lang="cs-CZ" dirty="0" err="1" smtClean="0"/>
              <a:t>Milanov</a:t>
            </a:r>
            <a:r>
              <a:rPr lang="cs-CZ" dirty="0" smtClean="0"/>
              <a:t>-  sestry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 mil-m  lidem              </a:t>
            </a:r>
            <a:r>
              <a:rPr lang="cs-CZ" dirty="0" err="1" smtClean="0"/>
              <a:t>Smetanov</a:t>
            </a:r>
            <a:r>
              <a:rPr lang="cs-CZ" dirty="0" smtClean="0"/>
              <a:t>-  opery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včel-  med                     </a:t>
            </a:r>
            <a:r>
              <a:rPr lang="cs-CZ" dirty="0" err="1" smtClean="0"/>
              <a:t>kruhov</a:t>
            </a:r>
            <a:r>
              <a:rPr lang="cs-CZ" dirty="0" smtClean="0"/>
              <a:t>-  záhon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Petrov-  křečci               </a:t>
            </a:r>
            <a:r>
              <a:rPr lang="cs-CZ" dirty="0" err="1" smtClean="0"/>
              <a:t>perliv</a:t>
            </a:r>
            <a:r>
              <a:rPr lang="cs-CZ" dirty="0" smtClean="0"/>
              <a:t>-  nápoj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o </a:t>
            </a:r>
            <a:r>
              <a:rPr lang="cs-CZ" dirty="0" smtClean="0"/>
              <a:t>mal</a:t>
            </a:r>
            <a:r>
              <a:rPr lang="cs-CZ" dirty="0">
                <a:solidFill>
                  <a:srgbClr val="FF0000"/>
                </a:solidFill>
              </a:rPr>
              <a:t>ý</a:t>
            </a:r>
            <a:r>
              <a:rPr lang="cs-CZ" dirty="0" smtClean="0"/>
              <a:t>ch </a:t>
            </a:r>
            <a:r>
              <a:rPr lang="cs-CZ" dirty="0"/>
              <a:t>myškách       </a:t>
            </a:r>
            <a:r>
              <a:rPr lang="cs-CZ" dirty="0" smtClean="0"/>
              <a:t>   znám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malíři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živ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plot                     </a:t>
            </a:r>
            <a:r>
              <a:rPr lang="cs-CZ" dirty="0" smtClean="0"/>
              <a:t>     motýl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křídla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s </a:t>
            </a:r>
            <a:r>
              <a:rPr lang="cs-CZ" dirty="0" smtClean="0">
                <a:solidFill>
                  <a:schemeClr val="tx1"/>
                </a:solidFill>
              </a:rPr>
              <a:t>nov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m </a:t>
            </a:r>
            <a:r>
              <a:rPr lang="cs-CZ" dirty="0" smtClean="0"/>
              <a:t> </a:t>
            </a:r>
            <a:r>
              <a:rPr lang="cs-CZ" dirty="0"/>
              <a:t>autem          </a:t>
            </a:r>
            <a:r>
              <a:rPr lang="cs-CZ" dirty="0" smtClean="0"/>
              <a:t>    nov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spolupracovníci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bíl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závoj                    </a:t>
            </a:r>
            <a:r>
              <a:rPr lang="cs-CZ" dirty="0" smtClean="0"/>
              <a:t>     ciz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žena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hověz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maso             </a:t>
            </a:r>
            <a:r>
              <a:rPr lang="cs-CZ" dirty="0" smtClean="0"/>
              <a:t>      </a:t>
            </a:r>
            <a:r>
              <a:rPr lang="cs-CZ" dirty="0"/>
              <a:t>s </a:t>
            </a:r>
            <a:r>
              <a:rPr lang="cs-CZ" dirty="0" smtClean="0"/>
              <a:t>vesel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dětmi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směl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vojáci              </a:t>
            </a:r>
            <a:r>
              <a:rPr lang="cs-CZ" dirty="0" smtClean="0"/>
              <a:t>      kovov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lesk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Jakubov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bratři         </a:t>
            </a:r>
            <a:r>
              <a:rPr lang="cs-CZ" dirty="0" smtClean="0"/>
              <a:t>      Milanov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</a:t>
            </a:r>
            <a:r>
              <a:rPr lang="cs-CZ" dirty="0"/>
              <a:t>sestry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k </a:t>
            </a:r>
            <a:r>
              <a:rPr lang="cs-CZ" dirty="0" smtClean="0"/>
              <a:t>mil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  </a:t>
            </a:r>
            <a:r>
              <a:rPr lang="cs-CZ" dirty="0"/>
              <a:t>lidem           </a:t>
            </a:r>
            <a:r>
              <a:rPr lang="cs-CZ" dirty="0" smtClean="0"/>
              <a:t>     Smetanov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</a:t>
            </a:r>
            <a:r>
              <a:rPr lang="cs-CZ" dirty="0"/>
              <a:t>opery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včel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 </a:t>
            </a:r>
            <a:r>
              <a:rPr lang="cs-CZ" dirty="0"/>
              <a:t>med                   </a:t>
            </a:r>
            <a:r>
              <a:rPr lang="cs-CZ" dirty="0" smtClean="0"/>
              <a:t>    kruhov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záhon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Petrov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křečci            </a:t>
            </a:r>
            <a:r>
              <a:rPr lang="cs-CZ" dirty="0" smtClean="0"/>
              <a:t>     perliv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nápoj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3555" name="Picture 6" descr="C:\Users\0MGM\AppData\Local\Microsoft\Windows\Temporary Internet Files\Content.IE5\1KSUHWV9\MC9004108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3054350"/>
            <a:ext cx="2087562" cy="344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STUPŇOVÁNÍ  PŘÍDAVNÝCH  JMEN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Některá přídavná jména mohou vyjádřit        </a:t>
            </a:r>
            <a:r>
              <a:rPr lang="cs-CZ" b="1" u="sng" smtClean="0"/>
              <a:t>trojí  stupeň  vlastnosti</a:t>
            </a:r>
          </a:p>
          <a:p>
            <a:endParaRPr lang="cs-CZ" b="1" smtClean="0"/>
          </a:p>
          <a:p>
            <a:r>
              <a:rPr lang="cs-CZ" smtClean="0"/>
              <a:t>1.stupeň    chytrý             krátký        měkký</a:t>
            </a:r>
          </a:p>
          <a:p>
            <a:r>
              <a:rPr lang="cs-CZ" smtClean="0"/>
              <a:t>2.stupeň    chytř</a:t>
            </a:r>
            <a:r>
              <a:rPr lang="cs-CZ" b="1" smtClean="0"/>
              <a:t>ejší </a:t>
            </a:r>
            <a:r>
              <a:rPr lang="cs-CZ" smtClean="0"/>
              <a:t>        krat</a:t>
            </a:r>
            <a:r>
              <a:rPr lang="cs-CZ" b="1" smtClean="0"/>
              <a:t>ší</a:t>
            </a:r>
            <a:r>
              <a:rPr lang="cs-CZ" smtClean="0"/>
              <a:t>         měkč</a:t>
            </a:r>
            <a:r>
              <a:rPr lang="cs-CZ" b="1" smtClean="0"/>
              <a:t>í</a:t>
            </a:r>
          </a:p>
          <a:p>
            <a:r>
              <a:rPr lang="cs-CZ" smtClean="0"/>
              <a:t>3.stupeň    </a:t>
            </a:r>
            <a:r>
              <a:rPr lang="cs-CZ" b="1" smtClean="0"/>
              <a:t>nej</a:t>
            </a:r>
            <a:r>
              <a:rPr lang="cs-CZ" smtClean="0"/>
              <a:t>chytř</a:t>
            </a:r>
            <a:r>
              <a:rPr lang="cs-CZ" b="1" smtClean="0"/>
              <a:t>ejší</a:t>
            </a:r>
            <a:r>
              <a:rPr lang="cs-CZ" smtClean="0"/>
              <a:t>    </a:t>
            </a:r>
            <a:r>
              <a:rPr lang="cs-CZ" b="1" smtClean="0"/>
              <a:t>nej</a:t>
            </a:r>
            <a:r>
              <a:rPr lang="cs-CZ" smtClean="0"/>
              <a:t>krat</a:t>
            </a:r>
            <a:r>
              <a:rPr lang="cs-CZ" b="1" smtClean="0"/>
              <a:t>ší</a:t>
            </a:r>
            <a:r>
              <a:rPr lang="cs-CZ" smtClean="0"/>
              <a:t>   </a:t>
            </a:r>
            <a:r>
              <a:rPr lang="cs-CZ" b="1" smtClean="0"/>
              <a:t>nej</a:t>
            </a:r>
            <a:r>
              <a:rPr lang="cs-CZ" smtClean="0"/>
              <a:t>měkč</a:t>
            </a:r>
            <a:r>
              <a:rPr lang="cs-CZ" b="1" smtClean="0"/>
              <a:t>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UTVOŘ  2. A  3. STUPEŇ PŘÍDAVNÝCH  JMEN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vzor :   milý, milejší, nejmilejší</a:t>
            </a:r>
          </a:p>
          <a:p>
            <a:endParaRPr lang="cs-CZ" smtClean="0"/>
          </a:p>
          <a:p>
            <a:r>
              <a:rPr lang="cs-CZ" smtClean="0"/>
              <a:t>slavný, světlý, útulný, vzdálený, nový, šikovný,</a:t>
            </a:r>
          </a:p>
          <a:p>
            <a:r>
              <a:rPr lang="cs-CZ" smtClean="0"/>
              <a:t>ostrý, pracovitý, pohodlný, veselý, drzý, hladový</a:t>
            </a:r>
          </a:p>
          <a:p>
            <a:r>
              <a:rPr lang="cs-CZ" smtClean="0"/>
              <a:t>smělý, živý, hotový, suchý, hluboký, mladý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Ilustrace : office.microsoft.com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6627" name="Picture 3" descr="C:\Users\0MGM\AppData\Local\Microsoft\Windows\Temporary Internet Files\Content.IE5\TX3GLX7J\MC9004404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3284538"/>
            <a:ext cx="2147887" cy="310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230</TotalTime>
  <Words>454</Words>
  <Application>Microsoft Office PowerPoint</Application>
  <PresentationFormat>On-screen Show (4:3)</PresentationFormat>
  <Paragraphs>88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8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22</cp:revision>
  <dcterms:created xsi:type="dcterms:W3CDTF">2013-02-18T19:01:00Z</dcterms:created>
  <dcterms:modified xsi:type="dcterms:W3CDTF">2013-05-22T19:04:53Z</dcterms:modified>
</cp:coreProperties>
</file>