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65" r:id="rId2"/>
    <p:sldId id="258" r:id="rId3"/>
    <p:sldId id="261" r:id="rId4"/>
    <p:sldId id="262" r:id="rId5"/>
    <p:sldId id="263" r:id="rId6"/>
    <p:sldId id="264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E0240-F227-4137-8F2B-33F169BF0C72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E8905-B9EE-4B35-9CBF-CCDF8383B4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36825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E0240-F227-4137-8F2B-33F169BF0C72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E8905-B9EE-4B35-9CBF-CCDF8383B4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29181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E0240-F227-4137-8F2B-33F169BF0C72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E8905-B9EE-4B35-9CBF-CCDF8383B4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99119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E0240-F227-4137-8F2B-33F169BF0C72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E8905-B9EE-4B35-9CBF-CCDF8383B4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11598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E0240-F227-4137-8F2B-33F169BF0C72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E8905-B9EE-4B35-9CBF-CCDF8383B4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2952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E0240-F227-4137-8F2B-33F169BF0C72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E8905-B9EE-4B35-9CBF-CCDF8383B4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49902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E0240-F227-4137-8F2B-33F169BF0C72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E8905-B9EE-4B35-9CBF-CCDF8383B4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39987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E0240-F227-4137-8F2B-33F169BF0C72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E8905-B9EE-4B35-9CBF-CCDF8383B4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83828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E0240-F227-4137-8F2B-33F169BF0C72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E8905-B9EE-4B35-9CBF-CCDF8383B4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73452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E0240-F227-4137-8F2B-33F169BF0C72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E8905-B9EE-4B35-9CBF-CCDF8383B4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8653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E0240-F227-4137-8F2B-33F169BF0C72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E8905-B9EE-4B35-9CBF-CCDF8383B4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13743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9E0240-F227-4137-8F2B-33F169BF0C72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CE8905-B9EE-4B35-9CBF-CCDF8383B4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91329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13" Type="http://schemas.openxmlformats.org/officeDocument/2006/relationships/image" Target="../media/image21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12" Type="http://schemas.openxmlformats.org/officeDocument/2006/relationships/image" Target="../media/image20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11" Type="http://schemas.openxmlformats.org/officeDocument/2006/relationships/image" Target="../media/image19.png"/><Relationship Id="rId5" Type="http://schemas.openxmlformats.org/officeDocument/2006/relationships/image" Target="../media/image13.png"/><Relationship Id="rId10" Type="http://schemas.openxmlformats.org/officeDocument/2006/relationships/image" Target="../media/image18.png"/><Relationship Id="rId4" Type="http://schemas.openxmlformats.org/officeDocument/2006/relationships/image" Target="../media/image12.png"/><Relationship Id="rId9" Type="http://schemas.openxmlformats.org/officeDocument/2006/relationships/image" Target="../media/image17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13" Type="http://schemas.openxmlformats.org/officeDocument/2006/relationships/image" Target="../media/image33.pn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12" Type="http://schemas.openxmlformats.org/officeDocument/2006/relationships/image" Target="../media/image32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png"/><Relationship Id="rId11" Type="http://schemas.openxmlformats.org/officeDocument/2006/relationships/image" Target="../media/image31.png"/><Relationship Id="rId5" Type="http://schemas.openxmlformats.org/officeDocument/2006/relationships/image" Target="../media/image25.png"/><Relationship Id="rId10" Type="http://schemas.openxmlformats.org/officeDocument/2006/relationships/image" Target="../media/image30.png"/><Relationship Id="rId4" Type="http://schemas.openxmlformats.org/officeDocument/2006/relationships/image" Target="../media/image24.png"/><Relationship Id="rId9" Type="http://schemas.openxmlformats.org/officeDocument/2006/relationships/image" Target="../media/image2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13" Type="http://schemas.openxmlformats.org/officeDocument/2006/relationships/image" Target="../media/image45.png"/><Relationship Id="rId3" Type="http://schemas.openxmlformats.org/officeDocument/2006/relationships/image" Target="../media/image35.png"/><Relationship Id="rId7" Type="http://schemas.openxmlformats.org/officeDocument/2006/relationships/image" Target="../media/image39.png"/><Relationship Id="rId12" Type="http://schemas.openxmlformats.org/officeDocument/2006/relationships/image" Target="../media/image44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.png"/><Relationship Id="rId11" Type="http://schemas.openxmlformats.org/officeDocument/2006/relationships/image" Target="../media/image43.png"/><Relationship Id="rId5" Type="http://schemas.openxmlformats.org/officeDocument/2006/relationships/image" Target="../media/image37.png"/><Relationship Id="rId15" Type="http://schemas.openxmlformats.org/officeDocument/2006/relationships/image" Target="../media/image47.png"/><Relationship Id="rId10" Type="http://schemas.openxmlformats.org/officeDocument/2006/relationships/image" Target="../media/image42.png"/><Relationship Id="rId4" Type="http://schemas.openxmlformats.org/officeDocument/2006/relationships/image" Target="../media/image36.png"/><Relationship Id="rId9" Type="http://schemas.openxmlformats.org/officeDocument/2006/relationships/image" Target="../media/image41.png"/><Relationship Id="rId14" Type="http://schemas.openxmlformats.org/officeDocument/2006/relationships/image" Target="../media/image4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055" y="234643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055" y="1916832"/>
            <a:ext cx="8229600" cy="428360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Škola: 		Základní škola a Mateřská škola, 				Kostelní 560, Svoboda n. Úpou,</a:t>
            </a:r>
          </a:p>
          <a:p>
            <a:pPr marL="0" indent="0">
              <a:buNone/>
            </a:pPr>
            <a:r>
              <a:rPr lang="cs-CZ" sz="2400" dirty="0" smtClean="0"/>
              <a:t>			okres Trutnov </a:t>
            </a:r>
          </a:p>
          <a:p>
            <a:r>
              <a:rPr lang="cs-CZ" sz="2400" dirty="0" smtClean="0"/>
              <a:t>Autor: 		Mgr. Hana </a:t>
            </a:r>
            <a:r>
              <a:rPr lang="cs-CZ" sz="2400" dirty="0" err="1" smtClean="0"/>
              <a:t>Klomínská</a:t>
            </a:r>
            <a:endParaRPr lang="cs-CZ" sz="2400" dirty="0" smtClean="0"/>
          </a:p>
          <a:p>
            <a:r>
              <a:rPr lang="cs-CZ" sz="2400" dirty="0" smtClean="0"/>
              <a:t>Datum:  		březen 2013</a:t>
            </a:r>
          </a:p>
          <a:p>
            <a:r>
              <a:rPr lang="cs-CZ" sz="2400" dirty="0" smtClean="0"/>
              <a:t>Název: 		VY_12_INOVACE_1.2.1_ ČJ1,2_1</a:t>
            </a:r>
          </a:p>
          <a:p>
            <a:r>
              <a:rPr lang="cs-CZ" sz="2400" dirty="0" smtClean="0"/>
              <a:t>Téma:		Počáteční čtení slabik. 		</a:t>
            </a:r>
          </a:p>
          <a:p>
            <a:r>
              <a:rPr lang="cs-CZ" sz="2400" dirty="0" smtClean="0"/>
              <a:t>Ročník:		1. – 2.</a:t>
            </a:r>
          </a:p>
          <a:p>
            <a:r>
              <a:rPr lang="cs-CZ" sz="2400" dirty="0" smtClean="0"/>
              <a:t>Číslo projektu:	CZ.1.07/1.4.00/21.3068</a:t>
            </a:r>
          </a:p>
        </p:txBody>
      </p:sp>
      <p:pic>
        <p:nvPicPr>
          <p:cNvPr id="4" name="Zástupný symbol pro obsah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404664"/>
            <a:ext cx="5270303" cy="972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1209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/>
              <a:t>Anotace: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2400" dirty="0" smtClean="0">
                <a:latin typeface="Arial" charset="0"/>
              </a:rPr>
              <a:t>Tento materiál slouží k procvičení analýzy a syntézy slabik v době, kdy žáci umí číst samohlásky a souhlásky m, l, s, p. Žáci přiřazují slabiky k obrázkům nebo je skládají z písmen. Lze ho použít pro interaktivní tabuli i jako pracovní list.</a:t>
            </a:r>
          </a:p>
          <a:p>
            <a:pPr marL="0" indent="0" algn="just">
              <a:buNone/>
            </a:pPr>
            <a:endParaRPr lang="cs-CZ" sz="2400" dirty="0">
              <a:latin typeface="Arial" charset="0"/>
            </a:endParaRPr>
          </a:p>
          <a:p>
            <a:pPr algn="just"/>
            <a:r>
              <a:rPr lang="cs-CZ" sz="2400" dirty="0" smtClean="0">
                <a:latin typeface="Arial" charset="0"/>
              </a:rPr>
              <a:t>Žák rozlišuje zvukovou a grafickou podobu první slabiky ve slově.</a:t>
            </a:r>
          </a:p>
          <a:p>
            <a:pPr marL="0" indent="0">
              <a:buNone/>
            </a:pPr>
            <a:endParaRPr lang="cs-CZ" sz="2400" dirty="0" smtClean="0">
              <a:latin typeface="Arial" charset="0"/>
            </a:endParaRPr>
          </a:p>
          <a:p>
            <a:pPr algn="just"/>
            <a:r>
              <a:rPr lang="cs-CZ" sz="2400" dirty="0" smtClean="0">
                <a:latin typeface="Arial" charset="0"/>
              </a:rPr>
              <a:t>Vyslov nahlas slovo, slož první slabiku a přečti. Potom čti nahlas postupně i na přeskáčku.</a:t>
            </a:r>
            <a:endParaRPr lang="cs-CZ" sz="2400" b="1" dirty="0" smtClean="0">
              <a:latin typeface="Arial" charset="0"/>
            </a:endParaRPr>
          </a:p>
          <a:p>
            <a:endParaRPr lang="cs-CZ" sz="2400" dirty="0" smtClean="0">
              <a:latin typeface="Arial" charset="0"/>
            </a:endParaRPr>
          </a:p>
          <a:p>
            <a:endParaRPr lang="cs-CZ" sz="2400" dirty="0" smtClean="0"/>
          </a:p>
          <a:p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78277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34541"/>
            <a:ext cx="8229600" cy="432197"/>
          </a:xfrm>
        </p:spPr>
        <p:txBody>
          <a:bodyPr/>
          <a:lstStyle/>
          <a:p>
            <a:pPr eaLnBrk="1" hangingPunct="1"/>
            <a:r>
              <a:rPr lang="cs-CZ" sz="1600" dirty="0" smtClean="0"/>
              <a:t>Slova s počátečními slabikami  </a:t>
            </a:r>
            <a:r>
              <a:rPr lang="cs-CZ" sz="1600" dirty="0" err="1" smtClean="0"/>
              <a:t>ma</a:t>
            </a:r>
            <a:r>
              <a:rPr lang="cs-CZ" sz="1600" dirty="0" smtClean="0"/>
              <a:t>,  </a:t>
            </a:r>
            <a:r>
              <a:rPr lang="cs-CZ" sz="1600" dirty="0" err="1" smtClean="0"/>
              <a:t>me</a:t>
            </a:r>
            <a:r>
              <a:rPr lang="cs-CZ" sz="1600" dirty="0" smtClean="0"/>
              <a:t>, mi,  </a:t>
            </a:r>
            <a:r>
              <a:rPr lang="cs-CZ" sz="1600" dirty="0" err="1" smtClean="0"/>
              <a:t>mo</a:t>
            </a:r>
            <a:r>
              <a:rPr lang="cs-CZ" sz="1600" dirty="0" smtClean="0"/>
              <a:t>, mu.</a:t>
            </a:r>
          </a:p>
        </p:txBody>
      </p:sp>
      <p:pic>
        <p:nvPicPr>
          <p:cNvPr id="3075" name="Picture 4" descr="modrý motýl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403351" y="513160"/>
            <a:ext cx="1007534" cy="595313"/>
          </a:xfrm>
          <a:noFill/>
        </p:spPr>
      </p:pic>
      <p:pic>
        <p:nvPicPr>
          <p:cNvPr id="3076" name="Picture 5" descr="mušká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718" y="1214438"/>
            <a:ext cx="910167" cy="5941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6" descr="mašl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717" y="1970485"/>
            <a:ext cx="910168" cy="428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7" descr="míč- nafukovací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8342" y="2592549"/>
            <a:ext cx="814918" cy="5072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0" name="Picture 9" descr="modlí se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8278" y="3188685"/>
            <a:ext cx="814919" cy="6500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1" name="Picture 10" descr="pán - muž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8277" y="3909329"/>
            <a:ext cx="717357" cy="7060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2" name="Picture 11" descr="meloun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0652" y="4726426"/>
            <a:ext cx="814919" cy="5405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3" name="Picture 12" descr="máslo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5965" y="5420916"/>
            <a:ext cx="814919" cy="600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84" name="Text Box 15"/>
          <p:cNvSpPr txBox="1">
            <a:spLocks noChangeArrowheads="1"/>
          </p:cNvSpPr>
          <p:nvPr/>
        </p:nvSpPr>
        <p:spPr bwMode="auto">
          <a:xfrm>
            <a:off x="4283968" y="548680"/>
            <a:ext cx="258917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800" dirty="0">
                <a:latin typeface="Arial" charset="0"/>
              </a:rPr>
              <a:t> 		</a:t>
            </a:r>
          </a:p>
          <a:p>
            <a:pPr eaLnBrk="1" hangingPunct="1"/>
            <a:endParaRPr lang="cs-CZ" sz="800" dirty="0">
              <a:latin typeface="Arial" charset="0"/>
            </a:endParaRPr>
          </a:p>
          <a:p>
            <a:pPr eaLnBrk="1" hangingPunct="1"/>
            <a:r>
              <a:rPr lang="cs-CZ" sz="800" dirty="0">
                <a:latin typeface="Arial" charset="0"/>
              </a:rPr>
              <a:t>	</a:t>
            </a:r>
            <a:r>
              <a:rPr lang="cs-CZ" sz="2000" dirty="0"/>
              <a:t>MO  </a:t>
            </a:r>
            <a:r>
              <a:rPr lang="cs-CZ" sz="2000" dirty="0" smtClean="0"/>
              <a:t> </a:t>
            </a:r>
            <a:r>
              <a:rPr lang="cs-CZ" sz="2000" dirty="0" err="1" smtClean="0"/>
              <a:t>Mo</a:t>
            </a:r>
            <a:r>
              <a:rPr lang="cs-CZ" sz="2000" dirty="0" smtClean="0"/>
              <a:t>   </a:t>
            </a:r>
            <a:r>
              <a:rPr lang="cs-CZ" sz="2000" dirty="0" err="1" smtClean="0"/>
              <a:t>mo</a:t>
            </a:r>
            <a:endParaRPr lang="cs-CZ" sz="2000" dirty="0"/>
          </a:p>
        </p:txBody>
      </p:sp>
      <p:sp>
        <p:nvSpPr>
          <p:cNvPr id="3085" name="Text Box 16"/>
          <p:cNvSpPr txBox="1">
            <a:spLocks noChangeArrowheads="1"/>
          </p:cNvSpPr>
          <p:nvPr/>
        </p:nvSpPr>
        <p:spPr bwMode="auto">
          <a:xfrm>
            <a:off x="4316198" y="1263259"/>
            <a:ext cx="3265387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cs-CZ" sz="1200" dirty="0">
              <a:latin typeface="Arial" charset="0"/>
            </a:endParaRPr>
          </a:p>
          <a:p>
            <a:pPr eaLnBrk="1" hangingPunct="1"/>
            <a:r>
              <a:rPr lang="cs-CZ" sz="1200" dirty="0">
                <a:latin typeface="Arial" charset="0"/>
              </a:rPr>
              <a:t>	</a:t>
            </a:r>
            <a:r>
              <a:rPr lang="cs-CZ" sz="2000" dirty="0"/>
              <a:t>MU   </a:t>
            </a:r>
            <a:r>
              <a:rPr lang="cs-CZ" sz="2000" dirty="0" err="1"/>
              <a:t>Mu</a:t>
            </a:r>
            <a:r>
              <a:rPr lang="cs-CZ" sz="2000" dirty="0"/>
              <a:t>   </a:t>
            </a:r>
            <a:r>
              <a:rPr lang="cs-CZ" sz="2000" dirty="0" err="1"/>
              <a:t>mu</a:t>
            </a:r>
            <a:endParaRPr lang="cs-CZ" sz="2000" dirty="0"/>
          </a:p>
        </p:txBody>
      </p:sp>
      <p:sp>
        <p:nvSpPr>
          <p:cNvPr id="3086" name="Text Box 17"/>
          <p:cNvSpPr txBox="1">
            <a:spLocks noChangeArrowheads="1"/>
          </p:cNvSpPr>
          <p:nvPr/>
        </p:nvSpPr>
        <p:spPr bwMode="auto">
          <a:xfrm>
            <a:off x="4316198" y="1808560"/>
            <a:ext cx="3315171" cy="6771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cs-CZ" sz="1800" dirty="0">
              <a:latin typeface="Arial" charset="0"/>
            </a:endParaRPr>
          </a:p>
          <a:p>
            <a:pPr eaLnBrk="1" hangingPunct="1"/>
            <a:r>
              <a:rPr lang="cs-CZ" sz="1200" dirty="0">
                <a:latin typeface="Arial" charset="0"/>
              </a:rPr>
              <a:t>	</a:t>
            </a:r>
            <a:r>
              <a:rPr lang="cs-CZ" sz="2000" dirty="0"/>
              <a:t>MA    </a:t>
            </a:r>
            <a:r>
              <a:rPr lang="cs-CZ" sz="2000" dirty="0" err="1"/>
              <a:t>Ma</a:t>
            </a:r>
            <a:r>
              <a:rPr lang="cs-CZ" sz="2000" dirty="0"/>
              <a:t>   </a:t>
            </a:r>
            <a:r>
              <a:rPr lang="cs-CZ" sz="2000" dirty="0" err="1" smtClean="0"/>
              <a:t>ma</a:t>
            </a:r>
            <a:r>
              <a:rPr lang="cs-CZ" sz="2000" dirty="0" smtClean="0"/>
              <a:t> </a:t>
            </a:r>
            <a:endParaRPr lang="cs-CZ" sz="2000" dirty="0"/>
          </a:p>
        </p:txBody>
      </p:sp>
      <p:sp>
        <p:nvSpPr>
          <p:cNvPr id="3087" name="Text Box 19"/>
          <p:cNvSpPr txBox="1">
            <a:spLocks noChangeArrowheads="1"/>
          </p:cNvSpPr>
          <p:nvPr/>
        </p:nvSpPr>
        <p:spPr bwMode="auto">
          <a:xfrm>
            <a:off x="4316198" y="2741022"/>
            <a:ext cx="3024336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1200" dirty="0" smtClean="0">
                <a:latin typeface="Arial" charset="0"/>
              </a:rPr>
              <a:t>	</a:t>
            </a:r>
            <a:r>
              <a:rPr lang="cs-CZ" sz="2000" dirty="0" smtClean="0"/>
              <a:t>MÍ     </a:t>
            </a:r>
            <a:r>
              <a:rPr lang="cs-CZ" sz="2000" dirty="0" err="1"/>
              <a:t>Mí</a:t>
            </a:r>
            <a:r>
              <a:rPr lang="cs-CZ" sz="2000" dirty="0"/>
              <a:t>     </a:t>
            </a:r>
            <a:r>
              <a:rPr lang="cs-CZ" sz="2000" dirty="0" err="1"/>
              <a:t>mí</a:t>
            </a:r>
            <a:endParaRPr lang="cs-CZ" sz="2000" dirty="0"/>
          </a:p>
        </p:txBody>
      </p:sp>
      <p:sp>
        <p:nvSpPr>
          <p:cNvPr id="3088" name="Text Box 20"/>
          <p:cNvSpPr txBox="1">
            <a:spLocks noChangeArrowheads="1"/>
          </p:cNvSpPr>
          <p:nvPr/>
        </p:nvSpPr>
        <p:spPr bwMode="auto">
          <a:xfrm>
            <a:off x="3898900" y="3175305"/>
            <a:ext cx="4224867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cs-CZ" sz="1200" dirty="0">
              <a:latin typeface="Arial" charset="0"/>
            </a:endParaRPr>
          </a:p>
          <a:p>
            <a:pPr eaLnBrk="1" hangingPunct="1"/>
            <a:r>
              <a:rPr lang="cs-CZ" sz="1200" dirty="0">
                <a:latin typeface="Arial" charset="0"/>
              </a:rPr>
              <a:t>	</a:t>
            </a:r>
            <a:endParaRPr lang="cs-CZ" sz="1200" dirty="0"/>
          </a:p>
        </p:txBody>
      </p:sp>
      <p:sp>
        <p:nvSpPr>
          <p:cNvPr id="3089" name="Text Box 21"/>
          <p:cNvSpPr txBox="1">
            <a:spLocks noChangeArrowheads="1"/>
          </p:cNvSpPr>
          <p:nvPr/>
        </p:nvSpPr>
        <p:spPr bwMode="auto">
          <a:xfrm>
            <a:off x="3776133" y="4092179"/>
            <a:ext cx="44450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cs-CZ" sz="1800">
              <a:latin typeface="Arial" charset="0"/>
            </a:endParaRPr>
          </a:p>
        </p:txBody>
      </p:sp>
      <p:sp>
        <p:nvSpPr>
          <p:cNvPr id="3090" name="Text Box 23"/>
          <p:cNvSpPr txBox="1">
            <a:spLocks noChangeArrowheads="1"/>
          </p:cNvSpPr>
          <p:nvPr/>
        </p:nvSpPr>
        <p:spPr bwMode="auto">
          <a:xfrm>
            <a:off x="4163442" y="3237024"/>
            <a:ext cx="3265388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cs-CZ" sz="1200" dirty="0">
              <a:latin typeface="Arial" charset="0"/>
            </a:endParaRPr>
          </a:p>
          <a:p>
            <a:pPr eaLnBrk="1" hangingPunct="1"/>
            <a:r>
              <a:rPr lang="cs-CZ" sz="1200" dirty="0">
                <a:latin typeface="Arial" charset="0"/>
              </a:rPr>
              <a:t>	</a:t>
            </a:r>
            <a:r>
              <a:rPr lang="cs-CZ" sz="1200" dirty="0" smtClean="0">
                <a:latin typeface="Arial" charset="0"/>
              </a:rPr>
              <a:t>   </a:t>
            </a:r>
            <a:r>
              <a:rPr lang="cs-CZ" sz="2000" dirty="0" smtClean="0"/>
              <a:t>MO   </a:t>
            </a:r>
            <a:r>
              <a:rPr lang="cs-CZ" sz="2000" dirty="0" err="1"/>
              <a:t>Mo</a:t>
            </a:r>
            <a:r>
              <a:rPr lang="cs-CZ" sz="2000" dirty="0"/>
              <a:t>   </a:t>
            </a:r>
            <a:r>
              <a:rPr lang="cs-CZ" sz="2000" dirty="0" smtClean="0"/>
              <a:t> </a:t>
            </a:r>
            <a:r>
              <a:rPr lang="cs-CZ" sz="2000" dirty="0" err="1" smtClean="0"/>
              <a:t>mo</a:t>
            </a:r>
            <a:endParaRPr lang="cs-CZ" sz="2000" dirty="0"/>
          </a:p>
        </p:txBody>
      </p:sp>
      <p:sp>
        <p:nvSpPr>
          <p:cNvPr id="3091" name="Text Box 24"/>
          <p:cNvSpPr txBox="1">
            <a:spLocks noChangeArrowheads="1"/>
          </p:cNvSpPr>
          <p:nvPr/>
        </p:nvSpPr>
        <p:spPr bwMode="auto">
          <a:xfrm>
            <a:off x="4316198" y="3826887"/>
            <a:ext cx="2912549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cs-CZ" sz="2000" dirty="0">
              <a:latin typeface="Arial" charset="0"/>
            </a:endParaRPr>
          </a:p>
          <a:p>
            <a:pPr eaLnBrk="1" hangingPunct="1"/>
            <a:r>
              <a:rPr lang="cs-CZ" sz="2000" dirty="0">
                <a:latin typeface="Arial" charset="0"/>
              </a:rPr>
              <a:t>	</a:t>
            </a:r>
            <a:r>
              <a:rPr lang="cs-CZ" sz="2000" dirty="0"/>
              <a:t>MU   </a:t>
            </a:r>
            <a:r>
              <a:rPr lang="cs-CZ" sz="2000" dirty="0" err="1"/>
              <a:t>Mu</a:t>
            </a:r>
            <a:r>
              <a:rPr lang="cs-CZ" sz="2000" dirty="0"/>
              <a:t>   </a:t>
            </a:r>
            <a:r>
              <a:rPr lang="cs-CZ" sz="2000" dirty="0" err="1"/>
              <a:t>mu</a:t>
            </a:r>
            <a:endParaRPr lang="cs-CZ" sz="2000" dirty="0"/>
          </a:p>
        </p:txBody>
      </p:sp>
      <p:sp>
        <p:nvSpPr>
          <p:cNvPr id="3092" name="Text Box 25"/>
          <p:cNvSpPr txBox="1">
            <a:spLocks noChangeArrowheads="1"/>
          </p:cNvSpPr>
          <p:nvPr/>
        </p:nvSpPr>
        <p:spPr bwMode="auto">
          <a:xfrm>
            <a:off x="4283968" y="4615369"/>
            <a:ext cx="2640806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cs-CZ" sz="1200" dirty="0">
              <a:latin typeface="Arial" charset="0"/>
            </a:endParaRPr>
          </a:p>
          <a:p>
            <a:pPr eaLnBrk="1" hangingPunct="1"/>
            <a:r>
              <a:rPr lang="cs-CZ" sz="1200" dirty="0">
                <a:latin typeface="Arial" charset="0"/>
              </a:rPr>
              <a:t>	</a:t>
            </a:r>
            <a:r>
              <a:rPr lang="cs-CZ" sz="2000" dirty="0"/>
              <a:t>ME   </a:t>
            </a:r>
            <a:r>
              <a:rPr lang="cs-CZ" sz="2000" dirty="0" err="1"/>
              <a:t>Me</a:t>
            </a:r>
            <a:r>
              <a:rPr lang="cs-CZ" sz="2000" dirty="0"/>
              <a:t>   </a:t>
            </a:r>
            <a:r>
              <a:rPr lang="cs-CZ" sz="2000" dirty="0" err="1"/>
              <a:t>me</a:t>
            </a:r>
            <a:endParaRPr lang="cs-CZ" sz="2000" dirty="0"/>
          </a:p>
        </p:txBody>
      </p:sp>
      <p:sp>
        <p:nvSpPr>
          <p:cNvPr id="3093" name="Text Box 26"/>
          <p:cNvSpPr txBox="1">
            <a:spLocks noChangeArrowheads="1"/>
          </p:cNvSpPr>
          <p:nvPr/>
        </p:nvSpPr>
        <p:spPr bwMode="auto">
          <a:xfrm>
            <a:off x="4316198" y="5520898"/>
            <a:ext cx="4028017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1200" dirty="0">
                <a:latin typeface="Arial" charset="0"/>
              </a:rPr>
              <a:t>	</a:t>
            </a:r>
            <a:r>
              <a:rPr lang="cs-CZ" sz="2000" dirty="0"/>
              <a:t>MÁ  </a:t>
            </a:r>
            <a:r>
              <a:rPr lang="cs-CZ" sz="2000" dirty="0" err="1"/>
              <a:t>Má</a:t>
            </a:r>
            <a:r>
              <a:rPr lang="cs-CZ" sz="2000" dirty="0"/>
              <a:t>  </a:t>
            </a:r>
            <a:r>
              <a:rPr lang="cs-CZ" sz="2000" dirty="0" smtClean="0"/>
              <a:t>  </a:t>
            </a:r>
            <a:r>
              <a:rPr lang="cs-CZ" sz="2000" dirty="0" err="1" smtClean="0"/>
              <a:t>má</a:t>
            </a:r>
            <a:endParaRPr lang="cs-CZ" sz="2000" dirty="0"/>
          </a:p>
        </p:txBody>
      </p:sp>
      <p:cxnSp>
        <p:nvCxnSpPr>
          <p:cNvPr id="3" name="Přímá spojnice 2"/>
          <p:cNvCxnSpPr/>
          <p:nvPr/>
        </p:nvCxnSpPr>
        <p:spPr>
          <a:xfrm>
            <a:off x="611560" y="6020991"/>
            <a:ext cx="784887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ovéPole 3"/>
          <p:cNvSpPr txBox="1"/>
          <p:nvPr/>
        </p:nvSpPr>
        <p:spPr>
          <a:xfrm>
            <a:off x="611560" y="6237312"/>
            <a:ext cx="78488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me</a:t>
            </a:r>
            <a:r>
              <a:rPr lang="cs-CZ" sz="2000" dirty="0" smtClean="0"/>
              <a:t>	</a:t>
            </a:r>
            <a:r>
              <a:rPr lang="cs-CZ" sz="2000" dirty="0" err="1" smtClean="0"/>
              <a:t>ma</a:t>
            </a:r>
            <a:r>
              <a:rPr lang="cs-CZ" sz="2000" dirty="0" smtClean="0"/>
              <a:t>	</a:t>
            </a:r>
            <a:r>
              <a:rPr lang="cs-CZ" sz="2000" dirty="0" err="1" smtClean="0"/>
              <a:t>mo</a:t>
            </a:r>
            <a:r>
              <a:rPr lang="cs-CZ" sz="2000" dirty="0" smtClean="0"/>
              <a:t>	mí	</a:t>
            </a:r>
            <a:r>
              <a:rPr lang="cs-CZ" sz="2000" dirty="0" err="1" smtClean="0"/>
              <a:t>mů</a:t>
            </a:r>
            <a:r>
              <a:rPr lang="cs-CZ" sz="2000" dirty="0" smtClean="0"/>
              <a:t>	mé	má	mi	</a:t>
            </a:r>
            <a:r>
              <a:rPr lang="cs-CZ" sz="2000" dirty="0" err="1" smtClean="0"/>
              <a:t>mó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006775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1000"/>
                                        <p:tgtEl>
                                          <p:spTgt spid="30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1000"/>
                                        <p:tgtEl>
                                          <p:spTgt spid="3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1000"/>
                                        <p:tgtEl>
                                          <p:spTgt spid="30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"/>
                            </p:stCondLst>
                            <p:childTnLst>
                              <p:par>
                                <p:cTn id="4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1000"/>
                                        <p:tgtEl>
                                          <p:spTgt spid="30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000"/>
                            </p:stCondLst>
                            <p:childTnLst>
                              <p:par>
                                <p:cTn id="5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75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1000"/>
                                        <p:tgtEl>
                                          <p:spTgt spid="30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000"/>
                            </p:stCondLst>
                            <p:childTnLst>
                              <p:par>
                                <p:cTn id="5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75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1000"/>
                                        <p:tgtEl>
                                          <p:spTgt spid="30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000"/>
                            </p:stCondLst>
                            <p:childTnLst>
                              <p:par>
                                <p:cTn id="6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75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1000"/>
                                        <p:tgtEl>
                                          <p:spTgt spid="30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000"/>
                            </p:stCondLst>
                            <p:childTnLst>
                              <p:par>
                                <p:cTn id="77" presetID="14" presetClass="entr" presetSubtype="1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9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84" grpId="0"/>
      <p:bldP spid="3085" grpId="0"/>
      <p:bldP spid="3086" grpId="0"/>
      <p:bldP spid="3087" grpId="0"/>
      <p:bldP spid="3090" grpId="0"/>
      <p:bldP spid="3091" grpId="0"/>
      <p:bldP spid="3092" grpId="0"/>
      <p:bldP spid="3093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5035"/>
            <a:ext cx="8229600" cy="291703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1600" dirty="0" smtClean="0"/>
              <a:t>Slova s počátečními slabikami la, </a:t>
            </a:r>
            <a:r>
              <a:rPr lang="cs-CZ" sz="1600" dirty="0" err="1" smtClean="0"/>
              <a:t>le</a:t>
            </a:r>
            <a:r>
              <a:rPr lang="cs-CZ" sz="1600" dirty="0" smtClean="0"/>
              <a:t>, </a:t>
            </a:r>
            <a:r>
              <a:rPr lang="cs-CZ" sz="1600" dirty="0" err="1" smtClean="0"/>
              <a:t>li</a:t>
            </a:r>
            <a:r>
              <a:rPr lang="cs-CZ" sz="1600" dirty="0" smtClean="0"/>
              <a:t>, </a:t>
            </a:r>
            <a:r>
              <a:rPr lang="cs-CZ" sz="1600" dirty="0" err="1" smtClean="0"/>
              <a:t>lo</a:t>
            </a:r>
            <a:r>
              <a:rPr lang="cs-CZ" sz="1600" dirty="0" smtClean="0"/>
              <a:t>, </a:t>
            </a:r>
            <a:r>
              <a:rPr lang="cs-CZ" sz="1600" dirty="0" err="1" smtClean="0"/>
              <a:t>lu</a:t>
            </a:r>
            <a:r>
              <a:rPr lang="cs-CZ" sz="1600" dirty="0" smtClean="0"/>
              <a:t>. </a:t>
            </a:r>
          </a:p>
        </p:txBody>
      </p:sp>
      <p:pic>
        <p:nvPicPr>
          <p:cNvPr id="4099" name="Picture 7" descr="labuť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36223" y="716161"/>
            <a:ext cx="819149" cy="594122"/>
          </a:xfrm>
          <a:noFill/>
        </p:spPr>
      </p:pic>
      <p:sp>
        <p:nvSpPr>
          <p:cNvPr id="4100" name="Text Box 8"/>
          <p:cNvSpPr txBox="1">
            <a:spLocks noChangeArrowheads="1"/>
          </p:cNvSpPr>
          <p:nvPr/>
        </p:nvSpPr>
        <p:spPr bwMode="auto">
          <a:xfrm>
            <a:off x="2529418" y="1013222"/>
            <a:ext cx="46355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cs-CZ" sz="1800">
              <a:latin typeface="Arial" charset="0"/>
            </a:endParaRPr>
          </a:p>
        </p:txBody>
      </p:sp>
      <p:sp>
        <p:nvSpPr>
          <p:cNvPr id="4101" name="Text Box 9"/>
          <p:cNvSpPr txBox="1">
            <a:spLocks noChangeArrowheads="1"/>
          </p:cNvSpPr>
          <p:nvPr/>
        </p:nvSpPr>
        <p:spPr bwMode="auto">
          <a:xfrm>
            <a:off x="3420534" y="837010"/>
            <a:ext cx="1919817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2400" dirty="0" err="1"/>
              <a:t>Li</a:t>
            </a:r>
            <a:r>
              <a:rPr lang="cs-CZ" sz="2400" dirty="0"/>
              <a:t>	</a:t>
            </a:r>
            <a:r>
              <a:rPr lang="cs-CZ" sz="2400" dirty="0" smtClean="0"/>
              <a:t>     la</a:t>
            </a:r>
            <a:endParaRPr lang="cs-CZ" sz="2400" dirty="0"/>
          </a:p>
        </p:txBody>
      </p:sp>
      <p:sp>
        <p:nvSpPr>
          <p:cNvPr id="4102" name="Text Box 10"/>
          <p:cNvSpPr txBox="1">
            <a:spLocks noChangeArrowheads="1"/>
          </p:cNvSpPr>
          <p:nvPr/>
        </p:nvSpPr>
        <p:spPr bwMode="auto">
          <a:xfrm>
            <a:off x="6754284" y="798910"/>
            <a:ext cx="18473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cs-CZ" sz="1800">
              <a:latin typeface="Arial" charset="0"/>
            </a:endParaRPr>
          </a:p>
        </p:txBody>
      </p:sp>
      <p:pic>
        <p:nvPicPr>
          <p:cNvPr id="4103" name="Picture 11" descr="lišk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8301" y="679847"/>
            <a:ext cx="876300" cy="68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4" name="Text Box 12"/>
          <p:cNvSpPr txBox="1">
            <a:spLocks noChangeArrowheads="1"/>
          </p:cNvSpPr>
          <p:nvPr/>
        </p:nvSpPr>
        <p:spPr bwMode="auto">
          <a:xfrm>
            <a:off x="1665817" y="1553766"/>
            <a:ext cx="24878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1800">
                <a:latin typeface="Arial" charset="0"/>
              </a:rPr>
              <a:t> </a:t>
            </a:r>
          </a:p>
        </p:txBody>
      </p:sp>
      <p:pic>
        <p:nvPicPr>
          <p:cNvPr id="4105" name="Picture 15" descr="lenochod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1817" y="1651397"/>
            <a:ext cx="1344083" cy="514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6" name="Text Box 17"/>
          <p:cNvSpPr txBox="1">
            <a:spLocks noChangeArrowheads="1"/>
          </p:cNvSpPr>
          <p:nvPr/>
        </p:nvSpPr>
        <p:spPr bwMode="auto">
          <a:xfrm>
            <a:off x="3420534" y="1229917"/>
            <a:ext cx="1824567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2400" dirty="0" err="1"/>
              <a:t>Lo</a:t>
            </a:r>
            <a:r>
              <a:rPr lang="cs-CZ" sz="2400" dirty="0"/>
              <a:t>	</a:t>
            </a:r>
            <a:r>
              <a:rPr lang="cs-CZ" sz="2400" dirty="0" smtClean="0"/>
              <a:t>     </a:t>
            </a:r>
            <a:r>
              <a:rPr lang="cs-CZ" sz="2400" dirty="0" err="1" smtClean="0"/>
              <a:t>le</a:t>
            </a:r>
            <a:r>
              <a:rPr lang="cs-CZ" sz="2400" dirty="0" smtClean="0">
                <a:latin typeface="Arial" charset="0"/>
              </a:rPr>
              <a:t> </a:t>
            </a:r>
            <a:r>
              <a:rPr lang="cs-CZ" sz="2400" dirty="0">
                <a:latin typeface="Arial" charset="0"/>
              </a:rPr>
              <a:t>			</a:t>
            </a:r>
          </a:p>
        </p:txBody>
      </p:sp>
      <p:sp>
        <p:nvSpPr>
          <p:cNvPr id="4107" name="Text Box 18"/>
          <p:cNvSpPr txBox="1">
            <a:spLocks noChangeArrowheads="1"/>
          </p:cNvSpPr>
          <p:nvPr/>
        </p:nvSpPr>
        <p:spPr bwMode="auto">
          <a:xfrm>
            <a:off x="1761067" y="1608535"/>
            <a:ext cx="18473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cs-CZ" sz="1800">
              <a:latin typeface="Arial" charset="0"/>
            </a:endParaRPr>
          </a:p>
        </p:txBody>
      </p:sp>
      <p:sp>
        <p:nvSpPr>
          <p:cNvPr id="4108" name="Text Box 19"/>
          <p:cNvSpPr txBox="1">
            <a:spLocks noChangeArrowheads="1"/>
          </p:cNvSpPr>
          <p:nvPr/>
        </p:nvSpPr>
        <p:spPr bwMode="auto">
          <a:xfrm>
            <a:off x="1761067" y="1770460"/>
            <a:ext cx="18473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cs-CZ" sz="1800">
              <a:latin typeface="Arial" charset="0"/>
            </a:endParaRPr>
          </a:p>
        </p:txBody>
      </p:sp>
      <p:pic>
        <p:nvPicPr>
          <p:cNvPr id="4109" name="Picture 20" descr="lilek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717" y="1538287"/>
            <a:ext cx="762000" cy="671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10" name="Text Box 21"/>
          <p:cNvSpPr txBox="1">
            <a:spLocks noChangeArrowheads="1"/>
          </p:cNvSpPr>
          <p:nvPr/>
        </p:nvSpPr>
        <p:spPr bwMode="auto">
          <a:xfrm>
            <a:off x="3420533" y="1608535"/>
            <a:ext cx="2015067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2400" dirty="0"/>
              <a:t>La	</a:t>
            </a:r>
            <a:r>
              <a:rPr lang="cs-CZ" sz="2400" dirty="0" smtClean="0"/>
              <a:t>     </a:t>
            </a:r>
            <a:r>
              <a:rPr lang="cs-CZ" sz="2400" dirty="0" err="1" smtClean="0"/>
              <a:t>lo</a:t>
            </a:r>
            <a:endParaRPr lang="cs-CZ" sz="2400" dirty="0"/>
          </a:p>
        </p:txBody>
      </p:sp>
      <p:sp>
        <p:nvSpPr>
          <p:cNvPr id="4111" name="Text Box 22"/>
          <p:cNvSpPr txBox="1">
            <a:spLocks noChangeArrowheads="1"/>
          </p:cNvSpPr>
          <p:nvPr/>
        </p:nvSpPr>
        <p:spPr bwMode="auto">
          <a:xfrm>
            <a:off x="3420533" y="1985963"/>
            <a:ext cx="2015067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2400" dirty="0" err="1"/>
              <a:t>Lu</a:t>
            </a:r>
            <a:r>
              <a:rPr lang="cs-CZ" sz="2400" dirty="0"/>
              <a:t>	</a:t>
            </a:r>
            <a:r>
              <a:rPr lang="cs-CZ" sz="2400" dirty="0" smtClean="0"/>
              <a:t>     </a:t>
            </a:r>
            <a:r>
              <a:rPr lang="cs-CZ" sz="2400" dirty="0" err="1" smtClean="0"/>
              <a:t>li</a:t>
            </a:r>
            <a:endParaRPr lang="cs-CZ" sz="2400" dirty="0"/>
          </a:p>
        </p:txBody>
      </p:sp>
      <p:sp>
        <p:nvSpPr>
          <p:cNvPr id="4112" name="Text Box 23"/>
          <p:cNvSpPr txBox="1">
            <a:spLocks noChangeArrowheads="1"/>
          </p:cNvSpPr>
          <p:nvPr/>
        </p:nvSpPr>
        <p:spPr bwMode="auto">
          <a:xfrm>
            <a:off x="1761067" y="2525316"/>
            <a:ext cx="18473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cs-CZ" sz="1800">
              <a:latin typeface="Arial" charset="0"/>
            </a:endParaRPr>
          </a:p>
        </p:txBody>
      </p:sp>
      <p:pic>
        <p:nvPicPr>
          <p:cNvPr id="4113" name="Picture 24" descr="loď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351" y="2349104"/>
            <a:ext cx="1079500" cy="600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14" name="Text Box 25"/>
          <p:cNvSpPr txBox="1">
            <a:spLocks noChangeArrowheads="1"/>
          </p:cNvSpPr>
          <p:nvPr/>
        </p:nvSpPr>
        <p:spPr bwMode="auto">
          <a:xfrm>
            <a:off x="7330018" y="2471738"/>
            <a:ext cx="18473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cs-CZ" sz="1800">
              <a:latin typeface="Arial" charset="0"/>
            </a:endParaRPr>
          </a:p>
        </p:txBody>
      </p:sp>
      <p:pic>
        <p:nvPicPr>
          <p:cNvPr id="4115" name="Picture 26" descr="limonáda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8301" y="2349103"/>
            <a:ext cx="1022351" cy="5941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16" name="Text Box 27"/>
          <p:cNvSpPr txBox="1">
            <a:spLocks noChangeArrowheads="1"/>
          </p:cNvSpPr>
          <p:nvPr/>
        </p:nvSpPr>
        <p:spPr bwMode="auto">
          <a:xfrm>
            <a:off x="3420533" y="2403872"/>
            <a:ext cx="2015067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2400" dirty="0" err="1"/>
              <a:t>Lé</a:t>
            </a:r>
            <a:r>
              <a:rPr lang="cs-CZ" sz="2400" dirty="0"/>
              <a:t>	</a:t>
            </a:r>
            <a:r>
              <a:rPr lang="cs-CZ" sz="2400" dirty="0" smtClean="0"/>
              <a:t>     </a:t>
            </a:r>
            <a:r>
              <a:rPr lang="cs-CZ" sz="2400" dirty="0" err="1" smtClean="0"/>
              <a:t>lí</a:t>
            </a:r>
            <a:endParaRPr lang="cs-CZ" sz="2400" dirty="0"/>
          </a:p>
        </p:txBody>
      </p:sp>
      <p:sp>
        <p:nvSpPr>
          <p:cNvPr id="4117" name="Text Box 28"/>
          <p:cNvSpPr txBox="1">
            <a:spLocks noChangeArrowheads="1"/>
          </p:cNvSpPr>
          <p:nvPr/>
        </p:nvSpPr>
        <p:spPr bwMode="auto">
          <a:xfrm>
            <a:off x="3420534" y="2889648"/>
            <a:ext cx="2112433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cs-CZ" sz="1800">
              <a:latin typeface="Arial" charset="0"/>
            </a:endParaRPr>
          </a:p>
        </p:txBody>
      </p:sp>
      <p:sp>
        <p:nvSpPr>
          <p:cNvPr id="4118" name="Text Box 29"/>
          <p:cNvSpPr txBox="1">
            <a:spLocks noChangeArrowheads="1"/>
          </p:cNvSpPr>
          <p:nvPr/>
        </p:nvSpPr>
        <p:spPr bwMode="auto">
          <a:xfrm>
            <a:off x="1761067" y="3175398"/>
            <a:ext cx="18473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cs-CZ" sz="1800">
              <a:latin typeface="Arial" charset="0"/>
            </a:endParaRPr>
          </a:p>
        </p:txBody>
      </p:sp>
      <p:pic>
        <p:nvPicPr>
          <p:cNvPr id="4119" name="Picture 30" descr="led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351" y="3105151"/>
            <a:ext cx="1056216" cy="6798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20" name="Text Box 31"/>
          <p:cNvSpPr txBox="1">
            <a:spLocks noChangeArrowheads="1"/>
          </p:cNvSpPr>
          <p:nvPr/>
        </p:nvSpPr>
        <p:spPr bwMode="auto">
          <a:xfrm>
            <a:off x="3420533" y="2794397"/>
            <a:ext cx="2015067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2400" dirty="0" err="1"/>
              <a:t>Lo</a:t>
            </a:r>
            <a:r>
              <a:rPr lang="cs-CZ" sz="2400" dirty="0"/>
              <a:t>	</a:t>
            </a:r>
            <a:r>
              <a:rPr lang="cs-CZ" sz="2400" dirty="0" smtClean="0"/>
              <a:t>     </a:t>
            </a:r>
            <a:r>
              <a:rPr lang="cs-CZ" sz="2400" dirty="0" err="1" smtClean="0"/>
              <a:t>lá</a:t>
            </a:r>
            <a:endParaRPr lang="cs-CZ" sz="2400" dirty="0"/>
          </a:p>
        </p:txBody>
      </p:sp>
      <p:sp>
        <p:nvSpPr>
          <p:cNvPr id="4121" name="Text Box 32"/>
          <p:cNvSpPr txBox="1">
            <a:spLocks noChangeArrowheads="1"/>
          </p:cNvSpPr>
          <p:nvPr/>
        </p:nvSpPr>
        <p:spPr bwMode="auto">
          <a:xfrm>
            <a:off x="3515785" y="3173016"/>
            <a:ext cx="1729316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cs-CZ" sz="2400">
              <a:latin typeface="Arial" charset="0"/>
            </a:endParaRPr>
          </a:p>
        </p:txBody>
      </p:sp>
      <p:sp>
        <p:nvSpPr>
          <p:cNvPr id="4122" name="Text Box 33"/>
          <p:cNvSpPr txBox="1">
            <a:spLocks noChangeArrowheads="1"/>
          </p:cNvSpPr>
          <p:nvPr/>
        </p:nvSpPr>
        <p:spPr bwMode="auto">
          <a:xfrm>
            <a:off x="3420533" y="3227785"/>
            <a:ext cx="223520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2400" dirty="0" err="1"/>
              <a:t>Le</a:t>
            </a:r>
            <a:r>
              <a:rPr lang="cs-CZ" sz="2400" dirty="0"/>
              <a:t>	</a:t>
            </a:r>
            <a:r>
              <a:rPr lang="cs-CZ" sz="2400" dirty="0" smtClean="0"/>
              <a:t>     </a:t>
            </a:r>
            <a:r>
              <a:rPr lang="cs-CZ" sz="2400" dirty="0" err="1" smtClean="0"/>
              <a:t>lů</a:t>
            </a:r>
            <a:endParaRPr lang="cs-CZ" sz="2400" dirty="0"/>
          </a:p>
        </p:txBody>
      </p:sp>
      <p:sp>
        <p:nvSpPr>
          <p:cNvPr id="4123" name="Text Box 34"/>
          <p:cNvSpPr txBox="1">
            <a:spLocks noChangeArrowheads="1"/>
          </p:cNvSpPr>
          <p:nvPr/>
        </p:nvSpPr>
        <p:spPr bwMode="auto">
          <a:xfrm>
            <a:off x="7137400" y="3227785"/>
            <a:ext cx="18473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cs-CZ" sz="1800">
              <a:latin typeface="Arial" charset="0"/>
            </a:endParaRPr>
          </a:p>
        </p:txBody>
      </p:sp>
      <p:pic>
        <p:nvPicPr>
          <p:cNvPr id="4124" name="Picture 35" descr="louka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9184" y="3105150"/>
            <a:ext cx="1079501" cy="6655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25" name="Text Box 36"/>
          <p:cNvSpPr txBox="1">
            <a:spLocks noChangeArrowheads="1"/>
          </p:cNvSpPr>
          <p:nvPr/>
        </p:nvSpPr>
        <p:spPr bwMode="auto">
          <a:xfrm>
            <a:off x="3420534" y="3658791"/>
            <a:ext cx="2207684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2400" dirty="0" err="1"/>
              <a:t>Lá</a:t>
            </a:r>
            <a:r>
              <a:rPr lang="cs-CZ" sz="2400" dirty="0"/>
              <a:t>	</a:t>
            </a:r>
            <a:r>
              <a:rPr lang="cs-CZ" sz="2400" dirty="0" smtClean="0"/>
              <a:t>     </a:t>
            </a:r>
            <a:r>
              <a:rPr lang="cs-CZ" sz="2400" dirty="0" err="1" smtClean="0"/>
              <a:t>lu</a:t>
            </a:r>
            <a:endParaRPr lang="cs-CZ" sz="2400" dirty="0"/>
          </a:p>
        </p:txBody>
      </p:sp>
      <p:sp>
        <p:nvSpPr>
          <p:cNvPr id="4126" name="Text Box 37"/>
          <p:cNvSpPr txBox="1">
            <a:spLocks noChangeArrowheads="1"/>
          </p:cNvSpPr>
          <p:nvPr/>
        </p:nvSpPr>
        <p:spPr bwMode="auto">
          <a:xfrm>
            <a:off x="1665818" y="4199335"/>
            <a:ext cx="18473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cs-CZ" sz="1800">
              <a:latin typeface="Arial" charset="0"/>
            </a:endParaRPr>
          </a:p>
        </p:txBody>
      </p:sp>
      <p:pic>
        <p:nvPicPr>
          <p:cNvPr id="4127" name="Picture 38" descr="lama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717" y="4023122"/>
            <a:ext cx="839035" cy="557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28" name="Text Box 39"/>
          <p:cNvSpPr txBox="1">
            <a:spLocks noChangeArrowheads="1"/>
          </p:cNvSpPr>
          <p:nvPr/>
        </p:nvSpPr>
        <p:spPr bwMode="auto">
          <a:xfrm>
            <a:off x="3420534" y="4090988"/>
            <a:ext cx="601133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cs-CZ" sz="2400">
              <a:latin typeface="Arial" charset="0"/>
            </a:endParaRPr>
          </a:p>
        </p:txBody>
      </p:sp>
      <p:sp>
        <p:nvSpPr>
          <p:cNvPr id="4129" name="Text Box 40"/>
          <p:cNvSpPr txBox="1">
            <a:spLocks noChangeArrowheads="1"/>
          </p:cNvSpPr>
          <p:nvPr/>
        </p:nvSpPr>
        <p:spPr bwMode="auto">
          <a:xfrm>
            <a:off x="3420534" y="4144566"/>
            <a:ext cx="2207684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2400" dirty="0"/>
              <a:t>La	</a:t>
            </a:r>
            <a:r>
              <a:rPr lang="cs-CZ" sz="2400" dirty="0" smtClean="0"/>
              <a:t>     </a:t>
            </a:r>
            <a:r>
              <a:rPr lang="cs-CZ" sz="2400" dirty="0" err="1" smtClean="0"/>
              <a:t>lou</a:t>
            </a:r>
            <a:endParaRPr lang="cs-CZ" sz="2400" dirty="0"/>
          </a:p>
        </p:txBody>
      </p:sp>
      <p:sp>
        <p:nvSpPr>
          <p:cNvPr id="4130" name="Text Box 41"/>
          <p:cNvSpPr txBox="1">
            <a:spLocks noChangeArrowheads="1"/>
          </p:cNvSpPr>
          <p:nvPr/>
        </p:nvSpPr>
        <p:spPr bwMode="auto">
          <a:xfrm>
            <a:off x="6944784" y="4146948"/>
            <a:ext cx="18473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cs-CZ" sz="1800">
              <a:latin typeface="Arial" charset="0"/>
            </a:endParaRPr>
          </a:p>
        </p:txBody>
      </p:sp>
      <p:pic>
        <p:nvPicPr>
          <p:cNvPr id="4131" name="Picture 42" descr="lev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9185" y="3914776"/>
            <a:ext cx="1079500" cy="5941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32" name="Text Box 43"/>
          <p:cNvSpPr txBox="1">
            <a:spLocks noChangeArrowheads="1"/>
          </p:cNvSpPr>
          <p:nvPr/>
        </p:nvSpPr>
        <p:spPr bwMode="auto">
          <a:xfrm>
            <a:off x="1665818" y="4901804"/>
            <a:ext cx="18473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cs-CZ" sz="1800">
              <a:latin typeface="Arial" charset="0"/>
            </a:endParaRPr>
          </a:p>
        </p:txBody>
      </p:sp>
      <p:pic>
        <p:nvPicPr>
          <p:cNvPr id="4133" name="Picture 44" descr="lízátko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4067" y="4832747"/>
            <a:ext cx="537634" cy="595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34" name="Text Box 45"/>
          <p:cNvSpPr txBox="1">
            <a:spLocks noChangeArrowheads="1"/>
          </p:cNvSpPr>
          <p:nvPr/>
        </p:nvSpPr>
        <p:spPr bwMode="auto">
          <a:xfrm>
            <a:off x="7042151" y="4848225"/>
            <a:ext cx="18473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cs-CZ" sz="1800">
              <a:latin typeface="Arial" charset="0"/>
            </a:endParaRPr>
          </a:p>
        </p:txBody>
      </p:sp>
      <p:pic>
        <p:nvPicPr>
          <p:cNvPr id="4135" name="Picture 46" descr="lahev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9685" y="4725592"/>
            <a:ext cx="450080" cy="6500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36" name="Text Box 47"/>
          <p:cNvSpPr txBox="1">
            <a:spLocks noChangeArrowheads="1"/>
          </p:cNvSpPr>
          <p:nvPr/>
        </p:nvSpPr>
        <p:spPr bwMode="auto">
          <a:xfrm>
            <a:off x="3454399" y="4618435"/>
            <a:ext cx="1947333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2400" dirty="0" err="1"/>
              <a:t>Lé</a:t>
            </a:r>
            <a:r>
              <a:rPr lang="cs-CZ" sz="2400" dirty="0"/>
              <a:t>	</a:t>
            </a:r>
            <a:r>
              <a:rPr lang="cs-CZ" sz="2400" dirty="0" smtClean="0"/>
              <a:t>     </a:t>
            </a:r>
            <a:r>
              <a:rPr lang="cs-CZ" sz="2400" dirty="0" err="1" smtClean="0"/>
              <a:t>lá</a:t>
            </a:r>
            <a:endParaRPr lang="cs-CZ" sz="2400" dirty="0"/>
          </a:p>
        </p:txBody>
      </p:sp>
      <p:sp>
        <p:nvSpPr>
          <p:cNvPr id="4137" name="Text Box 48"/>
          <p:cNvSpPr txBox="1">
            <a:spLocks noChangeArrowheads="1"/>
          </p:cNvSpPr>
          <p:nvPr/>
        </p:nvSpPr>
        <p:spPr bwMode="auto">
          <a:xfrm>
            <a:off x="3488268" y="5049441"/>
            <a:ext cx="1782233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2400" dirty="0" err="1"/>
              <a:t>Lí</a:t>
            </a:r>
            <a:r>
              <a:rPr lang="cs-CZ" sz="2400" dirty="0"/>
              <a:t>	</a:t>
            </a:r>
            <a:r>
              <a:rPr lang="cs-CZ" sz="2400" dirty="0" smtClean="0"/>
              <a:t>     </a:t>
            </a:r>
            <a:r>
              <a:rPr lang="cs-CZ" sz="2400" dirty="0" err="1" smtClean="0"/>
              <a:t>le</a:t>
            </a:r>
            <a:endParaRPr lang="cs-CZ" sz="2400" dirty="0"/>
          </a:p>
        </p:txBody>
      </p:sp>
      <p:sp>
        <p:nvSpPr>
          <p:cNvPr id="4139" name="Text Box 50"/>
          <p:cNvSpPr txBox="1">
            <a:spLocks noChangeArrowheads="1"/>
          </p:cNvSpPr>
          <p:nvPr/>
        </p:nvSpPr>
        <p:spPr bwMode="auto">
          <a:xfrm>
            <a:off x="635000" y="5589985"/>
            <a:ext cx="999067" cy="2154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800">
                <a:latin typeface="Arial" charset="0"/>
              </a:rPr>
              <a:t>Procvičuj:</a:t>
            </a:r>
          </a:p>
        </p:txBody>
      </p:sp>
      <p:sp>
        <p:nvSpPr>
          <p:cNvPr id="4140" name="Text Box 51"/>
          <p:cNvSpPr txBox="1">
            <a:spLocks noChangeArrowheads="1"/>
          </p:cNvSpPr>
          <p:nvPr/>
        </p:nvSpPr>
        <p:spPr bwMode="auto">
          <a:xfrm>
            <a:off x="1438777" y="5751910"/>
            <a:ext cx="6973358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1800" dirty="0" err="1"/>
              <a:t>me</a:t>
            </a:r>
            <a:r>
              <a:rPr lang="cs-CZ" sz="1800" dirty="0"/>
              <a:t>	</a:t>
            </a:r>
            <a:r>
              <a:rPr lang="cs-CZ" sz="1800" dirty="0" err="1"/>
              <a:t>lo</a:t>
            </a:r>
            <a:r>
              <a:rPr lang="cs-CZ" sz="1800" dirty="0"/>
              <a:t>	mu	 la	   </a:t>
            </a:r>
            <a:r>
              <a:rPr lang="cs-CZ" sz="1800" dirty="0" err="1"/>
              <a:t>lí</a:t>
            </a:r>
            <a:r>
              <a:rPr lang="cs-CZ" sz="1800" dirty="0"/>
              <a:t>	má	</a:t>
            </a:r>
            <a:r>
              <a:rPr lang="cs-CZ" sz="1800" dirty="0" err="1"/>
              <a:t>le</a:t>
            </a:r>
            <a:endParaRPr lang="cs-CZ" sz="1800" dirty="0"/>
          </a:p>
          <a:p>
            <a:pPr eaLnBrk="1" hangingPunct="1"/>
            <a:r>
              <a:rPr lang="cs-CZ" sz="1800" dirty="0" err="1"/>
              <a:t>Mů</a:t>
            </a:r>
            <a:r>
              <a:rPr lang="cs-CZ" sz="1800" dirty="0"/>
              <a:t>	</a:t>
            </a:r>
            <a:r>
              <a:rPr lang="cs-CZ" sz="1800" dirty="0" err="1"/>
              <a:t>lu</a:t>
            </a:r>
            <a:r>
              <a:rPr lang="cs-CZ" sz="1800" dirty="0"/>
              <a:t>	  </a:t>
            </a:r>
            <a:r>
              <a:rPr lang="cs-CZ" sz="1800" dirty="0" err="1"/>
              <a:t>lá</a:t>
            </a:r>
            <a:r>
              <a:rPr lang="cs-CZ" sz="1800" dirty="0"/>
              <a:t>	mi	</a:t>
            </a:r>
            <a:r>
              <a:rPr lang="cs-CZ" sz="1800" dirty="0" err="1"/>
              <a:t>ma</a:t>
            </a:r>
            <a:r>
              <a:rPr lang="cs-CZ" sz="1800" dirty="0"/>
              <a:t>	  </a:t>
            </a:r>
            <a:r>
              <a:rPr lang="cs-CZ" sz="1800" dirty="0" err="1"/>
              <a:t>lů</a:t>
            </a:r>
            <a:r>
              <a:rPr lang="cs-CZ" sz="1800" dirty="0"/>
              <a:t>	</a:t>
            </a:r>
            <a:r>
              <a:rPr lang="cs-CZ" sz="1800" dirty="0" err="1"/>
              <a:t>li</a:t>
            </a:r>
            <a:endParaRPr lang="cs-CZ" sz="1800" dirty="0"/>
          </a:p>
        </p:txBody>
      </p:sp>
      <p:cxnSp>
        <p:nvCxnSpPr>
          <p:cNvPr id="3" name="Přímá spojnice 2"/>
          <p:cNvCxnSpPr/>
          <p:nvPr/>
        </p:nvCxnSpPr>
        <p:spPr>
          <a:xfrm flipV="1">
            <a:off x="660927" y="5511106"/>
            <a:ext cx="7609408" cy="8304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30234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500"/>
                            </p:stCondLst>
                            <p:childTnLst>
                              <p:par>
                                <p:cTn id="2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3000"/>
                            </p:stCondLst>
                            <p:childTnLst>
                              <p:par>
                                <p:cTn id="3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500"/>
                            </p:stCondLst>
                            <p:childTnLst>
                              <p:par>
                                <p:cTn id="3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4000"/>
                            </p:stCondLst>
                            <p:childTnLst>
                              <p:par>
                                <p:cTn id="4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4500"/>
                            </p:stCondLst>
                            <p:childTnLst>
                              <p:par>
                                <p:cTn id="4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4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0"/>
                            </p:stCondLst>
                            <p:childTnLst>
                              <p:par>
                                <p:cTn id="4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4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000"/>
                            </p:stCondLst>
                            <p:childTnLst>
                              <p:par>
                                <p:cTn id="57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9" dur="10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000"/>
                            </p:stCondLst>
                            <p:childTnLst>
                              <p:par>
                                <p:cTn id="61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3" dur="1000"/>
                                        <p:tgtEl>
                                          <p:spTgt spid="4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4000"/>
                            </p:stCondLst>
                            <p:childTnLst>
                              <p:par>
                                <p:cTn id="65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1000"/>
                                        <p:tgtEl>
                                          <p:spTgt spid="4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6000"/>
                            </p:stCondLst>
                            <p:childTnLst>
                              <p:par>
                                <p:cTn id="69" presetID="16" presetClass="entr" presetSubtype="2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1" dur="1000"/>
                                        <p:tgtEl>
                                          <p:spTgt spid="41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8000"/>
                            </p:stCondLst>
                            <p:childTnLst>
                              <p:par>
                                <p:cTn id="73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5" dur="1000"/>
                                        <p:tgtEl>
                                          <p:spTgt spid="4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9000"/>
                            </p:stCondLst>
                            <p:childTnLst>
                              <p:par>
                                <p:cTn id="77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9" dur="1250"/>
                                        <p:tgtEl>
                                          <p:spTgt spid="4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10250"/>
                            </p:stCondLst>
                            <p:childTnLst>
                              <p:par>
                                <p:cTn id="81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3" dur="1250"/>
                                        <p:tgtEl>
                                          <p:spTgt spid="4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12500"/>
                            </p:stCondLst>
                            <p:childTnLst>
                              <p:par>
                                <p:cTn id="85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7" dur="1000"/>
                                        <p:tgtEl>
                                          <p:spTgt spid="4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14500"/>
                            </p:stCondLst>
                            <p:childTnLst>
                              <p:par>
                                <p:cTn id="89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1" dur="1000"/>
                                        <p:tgtEl>
                                          <p:spTgt spid="4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16500"/>
                            </p:stCondLst>
                            <p:childTnLst>
                              <p:par>
                                <p:cTn id="93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5" dur="1000"/>
                                        <p:tgtEl>
                                          <p:spTgt spid="4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18500"/>
                            </p:stCondLst>
                            <p:childTnLst>
                              <p:par>
                                <p:cTn id="9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41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41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41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19500"/>
                            </p:stCondLst>
                            <p:childTnLst>
                              <p:par>
                                <p:cTn id="103" presetID="14" presetClass="entr" presetSubtype="1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5" dur="1250"/>
                                        <p:tgtEl>
                                          <p:spTgt spid="4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1" grpId="0"/>
      <p:bldP spid="4106" grpId="0"/>
      <p:bldP spid="4110" grpId="0"/>
      <p:bldP spid="4111" grpId="0"/>
      <p:bldP spid="4120" grpId="0"/>
      <p:bldP spid="4122" grpId="0"/>
      <p:bldP spid="4125" grpId="0"/>
      <p:bldP spid="4129" grpId="0"/>
      <p:bldP spid="4136" grpId="0"/>
      <p:bldP spid="4137" grpId="0"/>
      <p:bldP spid="4139" grpId="0"/>
      <p:bldP spid="414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89310"/>
            <a:ext cx="8229600" cy="269081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1600" dirty="0" smtClean="0"/>
              <a:t>Slova s počátečními slabikami </a:t>
            </a:r>
            <a:r>
              <a:rPr lang="cs-CZ" sz="1600" dirty="0" err="1" smtClean="0"/>
              <a:t>sa</a:t>
            </a:r>
            <a:r>
              <a:rPr lang="cs-CZ" sz="1600" dirty="0" smtClean="0"/>
              <a:t>, se, si, so, </a:t>
            </a:r>
            <a:r>
              <a:rPr lang="cs-CZ" sz="1600" dirty="0" err="1" smtClean="0"/>
              <a:t>su</a:t>
            </a:r>
            <a:r>
              <a:rPr lang="cs-CZ" sz="1600" dirty="0" smtClean="0"/>
              <a:t>.</a:t>
            </a:r>
          </a:p>
        </p:txBody>
      </p:sp>
      <p:pic>
        <p:nvPicPr>
          <p:cNvPr id="5123" name="Picture 4" descr="Sant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5825" y="404664"/>
            <a:ext cx="958851" cy="8337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4" name="Text Box 6"/>
          <p:cNvSpPr txBox="1">
            <a:spLocks noChangeArrowheads="1"/>
          </p:cNvSpPr>
          <p:nvPr/>
        </p:nvSpPr>
        <p:spPr bwMode="auto">
          <a:xfrm>
            <a:off x="7330018" y="689372"/>
            <a:ext cx="18473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cs-CZ" sz="1800">
              <a:latin typeface="Arial" charset="0"/>
            </a:endParaRPr>
          </a:p>
        </p:txBody>
      </p:sp>
      <p:pic>
        <p:nvPicPr>
          <p:cNvPr id="5125" name="Picture 7" descr="sedí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4410" y="527447"/>
            <a:ext cx="887942" cy="9098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6" name="Text Box 8"/>
          <p:cNvSpPr txBox="1">
            <a:spLocks noChangeArrowheads="1"/>
          </p:cNvSpPr>
          <p:nvPr/>
        </p:nvSpPr>
        <p:spPr bwMode="auto">
          <a:xfrm>
            <a:off x="1568451" y="1446610"/>
            <a:ext cx="18473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cs-CZ" sz="1800">
              <a:latin typeface="Arial" charset="0"/>
            </a:endParaRPr>
          </a:p>
        </p:txBody>
      </p:sp>
      <p:pic>
        <p:nvPicPr>
          <p:cNvPr id="5127" name="Picture 9" descr="sova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716" y="1280636"/>
            <a:ext cx="958851" cy="7012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8" name="Text Box 10"/>
          <p:cNvSpPr txBox="1">
            <a:spLocks noChangeArrowheads="1"/>
          </p:cNvSpPr>
          <p:nvPr/>
        </p:nvSpPr>
        <p:spPr bwMode="auto">
          <a:xfrm>
            <a:off x="7137400" y="1500188"/>
            <a:ext cx="18473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cs-CZ" sz="1800">
              <a:latin typeface="Arial" charset="0"/>
            </a:endParaRPr>
          </a:p>
        </p:txBody>
      </p:sp>
      <p:pic>
        <p:nvPicPr>
          <p:cNvPr id="5129" name="Picture 11" descr="sandál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1818" y="1565672"/>
            <a:ext cx="1104899" cy="485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30" name="Text Box 12"/>
          <p:cNvSpPr txBox="1">
            <a:spLocks noChangeArrowheads="1"/>
          </p:cNvSpPr>
          <p:nvPr/>
        </p:nvSpPr>
        <p:spPr bwMode="auto">
          <a:xfrm>
            <a:off x="1568451" y="2201466"/>
            <a:ext cx="18473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cs-CZ" sz="1800">
              <a:latin typeface="Arial" charset="0"/>
            </a:endParaRPr>
          </a:p>
        </p:txBody>
      </p:sp>
      <p:pic>
        <p:nvPicPr>
          <p:cNvPr id="5131" name="Picture 13" descr="sele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5051" y="2156460"/>
            <a:ext cx="954516" cy="414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32" name="Text Box 14"/>
          <p:cNvSpPr txBox="1">
            <a:spLocks noChangeArrowheads="1"/>
          </p:cNvSpPr>
          <p:nvPr/>
        </p:nvSpPr>
        <p:spPr bwMode="auto">
          <a:xfrm>
            <a:off x="7137400" y="2094310"/>
            <a:ext cx="18473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cs-CZ" sz="1800">
              <a:latin typeface="Arial" charset="0"/>
            </a:endParaRPr>
          </a:p>
        </p:txBody>
      </p:sp>
      <p:pic>
        <p:nvPicPr>
          <p:cNvPr id="5133" name="Picture 15" descr="sud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4543" y="2022032"/>
            <a:ext cx="1056216" cy="8832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34" name="Text Box 16"/>
          <p:cNvSpPr txBox="1">
            <a:spLocks noChangeArrowheads="1"/>
          </p:cNvSpPr>
          <p:nvPr/>
        </p:nvSpPr>
        <p:spPr bwMode="auto">
          <a:xfrm>
            <a:off x="1665818" y="2742010"/>
            <a:ext cx="18473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cs-CZ" sz="1800">
              <a:latin typeface="Arial" charset="0"/>
            </a:endParaRPr>
          </a:p>
        </p:txBody>
      </p:sp>
      <p:pic>
        <p:nvPicPr>
          <p:cNvPr id="5135" name="Picture 17" descr="sešit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5750" y="3817059"/>
            <a:ext cx="960967" cy="5941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36" name="Text Box 19"/>
          <p:cNvSpPr txBox="1">
            <a:spLocks noChangeArrowheads="1"/>
          </p:cNvSpPr>
          <p:nvPr/>
        </p:nvSpPr>
        <p:spPr bwMode="auto">
          <a:xfrm>
            <a:off x="7042151" y="2742010"/>
            <a:ext cx="18473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cs-CZ" sz="1800">
              <a:latin typeface="Arial" charset="0"/>
            </a:endParaRPr>
          </a:p>
        </p:txBody>
      </p:sp>
      <p:pic>
        <p:nvPicPr>
          <p:cNvPr id="5137" name="Picture 20" descr="slon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1816" y="2975762"/>
            <a:ext cx="1248833" cy="712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38" name="Text Box 21"/>
          <p:cNvSpPr txBox="1">
            <a:spLocks noChangeArrowheads="1"/>
          </p:cNvSpPr>
          <p:nvPr/>
        </p:nvSpPr>
        <p:spPr bwMode="auto">
          <a:xfrm>
            <a:off x="1665818" y="3443288"/>
            <a:ext cx="18473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cs-CZ" sz="1800">
              <a:latin typeface="Arial" charset="0"/>
            </a:endParaRPr>
          </a:p>
        </p:txBody>
      </p:sp>
      <p:pic>
        <p:nvPicPr>
          <p:cNvPr id="5139" name="Picture 22" descr="sendvič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0500" y="4644390"/>
            <a:ext cx="1151467" cy="5393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40" name="Text Box 23"/>
          <p:cNvSpPr txBox="1">
            <a:spLocks noChangeArrowheads="1"/>
          </p:cNvSpPr>
          <p:nvPr/>
        </p:nvSpPr>
        <p:spPr bwMode="auto">
          <a:xfrm>
            <a:off x="7042151" y="3443288"/>
            <a:ext cx="18473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cs-CZ" sz="1800">
              <a:latin typeface="Arial" charset="0"/>
            </a:endParaRPr>
          </a:p>
        </p:txBody>
      </p:sp>
      <p:sp>
        <p:nvSpPr>
          <p:cNvPr id="5142" name="Text Box 25"/>
          <p:cNvSpPr txBox="1">
            <a:spLocks noChangeArrowheads="1"/>
          </p:cNvSpPr>
          <p:nvPr/>
        </p:nvSpPr>
        <p:spPr bwMode="auto">
          <a:xfrm>
            <a:off x="1665818" y="4146948"/>
            <a:ext cx="18473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cs-CZ" sz="1800">
              <a:latin typeface="Arial" charset="0"/>
            </a:endParaRPr>
          </a:p>
        </p:txBody>
      </p:sp>
      <p:sp>
        <p:nvSpPr>
          <p:cNvPr id="5143" name="Text Box 27"/>
          <p:cNvSpPr txBox="1">
            <a:spLocks noChangeArrowheads="1"/>
          </p:cNvSpPr>
          <p:nvPr/>
        </p:nvSpPr>
        <p:spPr bwMode="auto">
          <a:xfrm>
            <a:off x="1665818" y="4146948"/>
            <a:ext cx="18473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cs-CZ" sz="1800">
              <a:latin typeface="Arial" charset="0"/>
            </a:endParaRPr>
          </a:p>
        </p:txBody>
      </p:sp>
      <p:pic>
        <p:nvPicPr>
          <p:cNvPr id="5144" name="Picture 28" descr="sedmička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1557" y="4461511"/>
            <a:ext cx="768351" cy="595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45" name="Text Box 29"/>
          <p:cNvSpPr txBox="1">
            <a:spLocks noChangeArrowheads="1"/>
          </p:cNvSpPr>
          <p:nvPr/>
        </p:nvSpPr>
        <p:spPr bwMode="auto">
          <a:xfrm>
            <a:off x="1665818" y="4092179"/>
            <a:ext cx="18473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cs-CZ" sz="1800">
              <a:latin typeface="Arial" charset="0"/>
            </a:endParaRPr>
          </a:p>
        </p:txBody>
      </p:sp>
      <p:pic>
        <p:nvPicPr>
          <p:cNvPr id="5146" name="Picture 30" descr="sukně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7643" y="3522920"/>
            <a:ext cx="670984" cy="75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47" name="Text Box 31"/>
          <p:cNvSpPr txBox="1">
            <a:spLocks noChangeArrowheads="1"/>
          </p:cNvSpPr>
          <p:nvPr/>
        </p:nvSpPr>
        <p:spPr bwMode="auto">
          <a:xfrm>
            <a:off x="1979084" y="4994672"/>
            <a:ext cx="18473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cs-CZ" sz="1800">
              <a:latin typeface="Arial" charset="0"/>
            </a:endParaRPr>
          </a:p>
        </p:txBody>
      </p:sp>
      <p:pic>
        <p:nvPicPr>
          <p:cNvPr id="5148" name="Picture 32" descr="salát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1755" y="2840474"/>
            <a:ext cx="902761" cy="5417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49" name="Text Box 33"/>
          <p:cNvSpPr txBox="1">
            <a:spLocks noChangeArrowheads="1"/>
          </p:cNvSpPr>
          <p:nvPr/>
        </p:nvSpPr>
        <p:spPr bwMode="auto">
          <a:xfrm>
            <a:off x="7232651" y="4956572"/>
            <a:ext cx="18473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cs-CZ" sz="1800">
              <a:latin typeface="Arial" charset="0"/>
            </a:endParaRPr>
          </a:p>
        </p:txBody>
      </p:sp>
      <p:sp>
        <p:nvSpPr>
          <p:cNvPr id="5150" name="Text Box 35"/>
          <p:cNvSpPr txBox="1">
            <a:spLocks noChangeArrowheads="1"/>
          </p:cNvSpPr>
          <p:nvPr/>
        </p:nvSpPr>
        <p:spPr bwMode="auto">
          <a:xfrm>
            <a:off x="7330018" y="5118497"/>
            <a:ext cx="18473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cs-CZ" sz="1800">
              <a:latin typeface="Arial" charset="0"/>
            </a:endParaRPr>
          </a:p>
        </p:txBody>
      </p:sp>
      <p:sp>
        <p:nvSpPr>
          <p:cNvPr id="5153" name="Text Box 39"/>
          <p:cNvSpPr txBox="1">
            <a:spLocks noChangeArrowheads="1"/>
          </p:cNvSpPr>
          <p:nvPr/>
        </p:nvSpPr>
        <p:spPr bwMode="auto">
          <a:xfrm>
            <a:off x="2844800" y="728663"/>
            <a:ext cx="348191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cs-CZ" sz="1800">
              <a:latin typeface="Arial" charset="0"/>
            </a:endParaRPr>
          </a:p>
        </p:txBody>
      </p:sp>
      <p:sp>
        <p:nvSpPr>
          <p:cNvPr id="5154" name="Text Box 40"/>
          <p:cNvSpPr txBox="1">
            <a:spLocks noChangeArrowheads="1"/>
          </p:cNvSpPr>
          <p:nvPr/>
        </p:nvSpPr>
        <p:spPr bwMode="auto">
          <a:xfrm>
            <a:off x="3488267" y="527447"/>
            <a:ext cx="18473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cs-CZ" sz="1800">
              <a:latin typeface="Arial" charset="0"/>
            </a:endParaRPr>
          </a:p>
        </p:txBody>
      </p:sp>
      <p:sp>
        <p:nvSpPr>
          <p:cNvPr id="5155" name="Text Box 41"/>
          <p:cNvSpPr txBox="1">
            <a:spLocks noChangeArrowheads="1"/>
          </p:cNvSpPr>
          <p:nvPr/>
        </p:nvSpPr>
        <p:spPr bwMode="auto">
          <a:xfrm>
            <a:off x="3460157" y="729854"/>
            <a:ext cx="2287806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2400" dirty="0"/>
              <a:t>So	si	se</a:t>
            </a:r>
          </a:p>
        </p:txBody>
      </p:sp>
      <p:sp>
        <p:nvSpPr>
          <p:cNvPr id="5156" name="Text Box 42"/>
          <p:cNvSpPr txBox="1">
            <a:spLocks noChangeArrowheads="1"/>
          </p:cNvSpPr>
          <p:nvPr/>
        </p:nvSpPr>
        <p:spPr bwMode="auto">
          <a:xfrm>
            <a:off x="3440346" y="1520250"/>
            <a:ext cx="2551176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2400" dirty="0" err="1"/>
              <a:t>Sa</a:t>
            </a:r>
            <a:r>
              <a:rPr lang="cs-CZ" sz="2400" dirty="0"/>
              <a:t>	</a:t>
            </a:r>
            <a:r>
              <a:rPr lang="cs-CZ" sz="2400" dirty="0" err="1"/>
              <a:t>su</a:t>
            </a:r>
            <a:r>
              <a:rPr lang="cs-CZ" sz="2400" dirty="0"/>
              <a:t>	</a:t>
            </a:r>
            <a:r>
              <a:rPr lang="cs-CZ" sz="2400" dirty="0" err="1"/>
              <a:t>sí</a:t>
            </a:r>
            <a:endParaRPr lang="cs-CZ" sz="2400" dirty="0"/>
          </a:p>
        </p:txBody>
      </p:sp>
      <p:sp>
        <p:nvSpPr>
          <p:cNvPr id="5157" name="Text Box 43"/>
          <p:cNvSpPr txBox="1">
            <a:spLocks noChangeArrowheads="1"/>
          </p:cNvSpPr>
          <p:nvPr/>
        </p:nvSpPr>
        <p:spPr bwMode="auto">
          <a:xfrm>
            <a:off x="3390747" y="2292793"/>
            <a:ext cx="307340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2400" dirty="0">
                <a:latin typeface="Arial" charset="0"/>
              </a:rPr>
              <a:t> </a:t>
            </a:r>
            <a:r>
              <a:rPr lang="cs-CZ" sz="2400" dirty="0"/>
              <a:t>Se	 </a:t>
            </a:r>
            <a:r>
              <a:rPr lang="cs-CZ" sz="2400" dirty="0" err="1"/>
              <a:t>sa</a:t>
            </a:r>
            <a:r>
              <a:rPr lang="cs-CZ" sz="2400" dirty="0"/>
              <a:t>	</a:t>
            </a:r>
            <a:r>
              <a:rPr lang="cs-CZ" sz="2400" dirty="0" err="1"/>
              <a:t>su</a:t>
            </a:r>
            <a:endParaRPr lang="cs-CZ" sz="2400" dirty="0"/>
          </a:p>
        </p:txBody>
      </p:sp>
      <p:sp>
        <p:nvSpPr>
          <p:cNvPr id="5158" name="Text Box 44"/>
          <p:cNvSpPr txBox="1">
            <a:spLocks noChangeArrowheads="1"/>
          </p:cNvSpPr>
          <p:nvPr/>
        </p:nvSpPr>
        <p:spPr bwMode="auto">
          <a:xfrm>
            <a:off x="3390747" y="3111342"/>
            <a:ext cx="323850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1800" dirty="0">
                <a:latin typeface="Arial" charset="0"/>
              </a:rPr>
              <a:t> </a:t>
            </a:r>
            <a:r>
              <a:rPr lang="cs-CZ" sz="2400" dirty="0" err="1"/>
              <a:t>Su</a:t>
            </a:r>
            <a:r>
              <a:rPr lang="cs-CZ" sz="2400" dirty="0"/>
              <a:t>	 </a:t>
            </a:r>
            <a:r>
              <a:rPr lang="cs-CZ" sz="2400" dirty="0" err="1"/>
              <a:t>sů</a:t>
            </a:r>
            <a:r>
              <a:rPr lang="cs-CZ" sz="2400" dirty="0"/>
              <a:t>	</a:t>
            </a:r>
            <a:r>
              <a:rPr lang="cs-CZ" sz="2400" dirty="0" err="1"/>
              <a:t>slů</a:t>
            </a:r>
            <a:endParaRPr lang="cs-CZ" sz="2400" dirty="0"/>
          </a:p>
        </p:txBody>
      </p:sp>
      <p:sp>
        <p:nvSpPr>
          <p:cNvPr id="5160" name="Text Box 47"/>
          <p:cNvSpPr txBox="1">
            <a:spLocks noChangeArrowheads="1"/>
          </p:cNvSpPr>
          <p:nvPr/>
        </p:nvSpPr>
        <p:spPr bwMode="auto">
          <a:xfrm>
            <a:off x="3424613" y="3812620"/>
            <a:ext cx="3170767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2400" dirty="0">
                <a:latin typeface="Arial" charset="0"/>
              </a:rPr>
              <a:t> </a:t>
            </a:r>
            <a:r>
              <a:rPr lang="cs-CZ" sz="2400" dirty="0" err="1" smtClean="0"/>
              <a:t>Sí</a:t>
            </a:r>
            <a:r>
              <a:rPr lang="cs-CZ" sz="2400" dirty="0"/>
              <a:t>	 so	 se</a:t>
            </a:r>
          </a:p>
        </p:txBody>
      </p:sp>
      <p:sp>
        <p:nvSpPr>
          <p:cNvPr id="5161" name="Text Box 48"/>
          <p:cNvSpPr txBox="1">
            <a:spLocks noChangeArrowheads="1"/>
          </p:cNvSpPr>
          <p:nvPr/>
        </p:nvSpPr>
        <p:spPr bwMode="auto">
          <a:xfrm>
            <a:off x="3261783" y="4516280"/>
            <a:ext cx="3551767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2400" dirty="0">
                <a:latin typeface="Arial" charset="0"/>
              </a:rPr>
              <a:t>  </a:t>
            </a:r>
            <a:r>
              <a:rPr lang="cs-CZ" sz="2400" dirty="0" smtClean="0">
                <a:latin typeface="Arial" charset="0"/>
              </a:rPr>
              <a:t> </a:t>
            </a:r>
            <a:r>
              <a:rPr lang="cs-CZ" sz="2400" dirty="0" err="1" smtClean="0"/>
              <a:t>Sá</a:t>
            </a:r>
            <a:r>
              <a:rPr lang="cs-CZ" sz="2400" dirty="0"/>
              <a:t>	  </a:t>
            </a:r>
            <a:r>
              <a:rPr lang="cs-CZ" sz="2400" dirty="0" smtClean="0"/>
              <a:t> se</a:t>
            </a:r>
            <a:r>
              <a:rPr lang="cs-CZ" sz="2400" dirty="0"/>
              <a:t>	 </a:t>
            </a:r>
            <a:r>
              <a:rPr lang="cs-CZ" sz="2400" dirty="0" smtClean="0"/>
              <a:t>  </a:t>
            </a:r>
            <a:r>
              <a:rPr lang="cs-CZ" sz="2400" dirty="0" err="1" smtClean="0"/>
              <a:t>su</a:t>
            </a:r>
            <a:endParaRPr lang="cs-CZ" sz="2400" dirty="0"/>
          </a:p>
        </p:txBody>
      </p:sp>
      <p:sp>
        <p:nvSpPr>
          <p:cNvPr id="5162" name="Text Box 49"/>
          <p:cNvSpPr txBox="1">
            <a:spLocks noChangeArrowheads="1"/>
          </p:cNvSpPr>
          <p:nvPr/>
        </p:nvSpPr>
        <p:spPr bwMode="auto">
          <a:xfrm>
            <a:off x="897467" y="5373291"/>
            <a:ext cx="1562100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800" dirty="0">
                <a:latin typeface="Arial" charset="0"/>
              </a:rPr>
              <a:t>Procvičuj:</a:t>
            </a:r>
          </a:p>
          <a:p>
            <a:pPr eaLnBrk="1" hangingPunct="1"/>
            <a:endParaRPr lang="cs-CZ" sz="800" dirty="0">
              <a:latin typeface="Arial" charset="0"/>
            </a:endParaRPr>
          </a:p>
        </p:txBody>
      </p:sp>
      <p:sp>
        <p:nvSpPr>
          <p:cNvPr id="5163" name="Text Box 54"/>
          <p:cNvSpPr txBox="1">
            <a:spLocks noChangeArrowheads="1"/>
          </p:cNvSpPr>
          <p:nvPr/>
        </p:nvSpPr>
        <p:spPr bwMode="auto">
          <a:xfrm>
            <a:off x="1506441" y="5487829"/>
            <a:ext cx="6897352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2000" dirty="0" err="1"/>
              <a:t>mo</a:t>
            </a:r>
            <a:r>
              <a:rPr lang="cs-CZ" sz="2000" dirty="0"/>
              <a:t>	 si	</a:t>
            </a:r>
            <a:r>
              <a:rPr lang="cs-CZ" sz="2000" dirty="0" err="1"/>
              <a:t>lá</a:t>
            </a:r>
            <a:r>
              <a:rPr lang="cs-CZ" sz="2000" dirty="0"/>
              <a:t>	</a:t>
            </a:r>
            <a:r>
              <a:rPr lang="cs-CZ" sz="2000" dirty="0" err="1"/>
              <a:t>sů</a:t>
            </a:r>
            <a:r>
              <a:rPr lang="cs-CZ" sz="2000" dirty="0"/>
              <a:t>	</a:t>
            </a:r>
            <a:r>
              <a:rPr lang="cs-CZ" sz="2000" dirty="0" err="1"/>
              <a:t>me</a:t>
            </a:r>
            <a:r>
              <a:rPr lang="cs-CZ" sz="2000" dirty="0"/>
              <a:t>	 </a:t>
            </a:r>
            <a:r>
              <a:rPr lang="cs-CZ" sz="2000" dirty="0" err="1"/>
              <a:t>lu</a:t>
            </a:r>
            <a:r>
              <a:rPr lang="cs-CZ" sz="2000" dirty="0"/>
              <a:t>	</a:t>
            </a:r>
            <a:r>
              <a:rPr lang="cs-CZ" sz="2000" dirty="0" err="1"/>
              <a:t>sé</a:t>
            </a:r>
            <a:endParaRPr lang="cs-CZ" sz="2000" dirty="0"/>
          </a:p>
          <a:p>
            <a:pPr eaLnBrk="1" hangingPunct="1"/>
            <a:r>
              <a:rPr lang="cs-CZ" sz="2000" dirty="0"/>
              <a:t> </a:t>
            </a:r>
            <a:r>
              <a:rPr lang="cs-CZ" sz="2000" dirty="0" err="1"/>
              <a:t>li</a:t>
            </a:r>
            <a:r>
              <a:rPr lang="cs-CZ" sz="2000" dirty="0"/>
              <a:t>	</a:t>
            </a:r>
            <a:r>
              <a:rPr lang="cs-CZ" sz="2000" dirty="0" err="1"/>
              <a:t>mů</a:t>
            </a:r>
            <a:r>
              <a:rPr lang="cs-CZ" sz="2000" dirty="0"/>
              <a:t>	se	mí	 </a:t>
            </a:r>
            <a:r>
              <a:rPr lang="cs-CZ" sz="2000" dirty="0" err="1"/>
              <a:t>lo</a:t>
            </a:r>
            <a:r>
              <a:rPr lang="cs-CZ" sz="2000" dirty="0"/>
              <a:t>	</a:t>
            </a:r>
            <a:r>
              <a:rPr lang="cs-CZ" sz="2000" dirty="0" err="1"/>
              <a:t>sá</a:t>
            </a:r>
            <a:r>
              <a:rPr lang="cs-CZ" sz="2000" dirty="0"/>
              <a:t>	 </a:t>
            </a:r>
            <a:r>
              <a:rPr lang="cs-CZ" sz="2000" dirty="0" err="1"/>
              <a:t>le</a:t>
            </a:r>
            <a:endParaRPr lang="cs-CZ" sz="2000" dirty="0"/>
          </a:p>
          <a:p>
            <a:pPr eaLnBrk="1" hangingPunct="1"/>
            <a:r>
              <a:rPr lang="cs-CZ" sz="2000" dirty="0"/>
              <a:t>mi	 </a:t>
            </a:r>
            <a:r>
              <a:rPr lang="cs-CZ" sz="2000" dirty="0" err="1"/>
              <a:t>lí</a:t>
            </a:r>
            <a:r>
              <a:rPr lang="cs-CZ" sz="2000" dirty="0"/>
              <a:t>	</a:t>
            </a:r>
            <a:r>
              <a:rPr lang="cs-CZ" sz="2000" dirty="0" err="1"/>
              <a:t>su</a:t>
            </a:r>
            <a:r>
              <a:rPr lang="cs-CZ" sz="2000" dirty="0"/>
              <a:t>	</a:t>
            </a:r>
            <a:r>
              <a:rPr lang="cs-CZ" sz="2000" dirty="0" err="1"/>
              <a:t>ma</a:t>
            </a:r>
            <a:r>
              <a:rPr lang="cs-CZ" sz="2000" dirty="0"/>
              <a:t>	 </a:t>
            </a:r>
            <a:r>
              <a:rPr lang="cs-CZ" sz="2000" dirty="0" err="1"/>
              <a:t>sí</a:t>
            </a:r>
            <a:r>
              <a:rPr lang="cs-CZ" sz="2000" dirty="0"/>
              <a:t>	 la	mé</a:t>
            </a:r>
          </a:p>
          <a:p>
            <a:pPr eaLnBrk="1" hangingPunct="1"/>
            <a:r>
              <a:rPr lang="cs-CZ" sz="2000" dirty="0"/>
              <a:t> 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11560" y="5325904"/>
            <a:ext cx="75608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12887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5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5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25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4500"/>
                            </p:stCondLst>
                            <p:childTnLst>
                              <p:par>
                                <p:cTn id="37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5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6500"/>
                            </p:stCondLst>
                            <p:childTnLst>
                              <p:par>
                                <p:cTn id="41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8500"/>
                            </p:stCondLst>
                            <p:childTnLst>
                              <p:par>
                                <p:cTn id="45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5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0500"/>
                            </p:stCondLst>
                            <p:childTnLst>
                              <p:par>
                                <p:cTn id="49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5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500"/>
                                        <p:tgtEl>
                                          <p:spTgt spid="51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500" fill="hold"/>
                                        <p:tgtEl>
                                          <p:spTgt spid="51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500" fill="hold"/>
                                        <p:tgtEl>
                                          <p:spTgt spid="51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500"/>
                            </p:stCondLst>
                            <p:childTnLst>
                              <p:par>
                                <p:cTn id="60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500"/>
                                        <p:tgtEl>
                                          <p:spTgt spid="51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500" fill="hold"/>
                                        <p:tgtEl>
                                          <p:spTgt spid="51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500" fill="hold"/>
                                        <p:tgtEl>
                                          <p:spTgt spid="51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3500"/>
                            </p:stCondLst>
                            <p:childTnLst>
                              <p:par>
                                <p:cTn id="66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500"/>
                                        <p:tgtEl>
                                          <p:spTgt spid="51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500" fill="hold"/>
                                        <p:tgtEl>
                                          <p:spTgt spid="51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500" fill="hold"/>
                                        <p:tgtEl>
                                          <p:spTgt spid="51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5500"/>
                            </p:stCondLst>
                            <p:childTnLst>
                              <p:par>
                                <p:cTn id="72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500"/>
                                        <p:tgtEl>
                                          <p:spTgt spid="51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500" fill="hold"/>
                                        <p:tgtEl>
                                          <p:spTgt spid="51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500" fill="hold"/>
                                        <p:tgtEl>
                                          <p:spTgt spid="51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7500"/>
                            </p:stCondLst>
                            <p:childTnLst>
                              <p:par>
                                <p:cTn id="78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500"/>
                                        <p:tgtEl>
                                          <p:spTgt spid="51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500" fill="hold"/>
                                        <p:tgtEl>
                                          <p:spTgt spid="51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500" fill="hold"/>
                                        <p:tgtEl>
                                          <p:spTgt spid="51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9500"/>
                            </p:stCondLst>
                            <p:childTnLst>
                              <p:par>
                                <p:cTn id="84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500"/>
                                        <p:tgtEl>
                                          <p:spTgt spid="51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500" fill="hold"/>
                                        <p:tgtEl>
                                          <p:spTgt spid="51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500" fill="hold"/>
                                        <p:tgtEl>
                                          <p:spTgt spid="51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11500"/>
                            </p:stCondLst>
                            <p:childTnLst>
                              <p:par>
                                <p:cTn id="9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51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51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51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14" presetClass="entr" presetSubtype="1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7" dur="2000"/>
                                        <p:tgtEl>
                                          <p:spTgt spid="51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55" grpId="0"/>
      <p:bldP spid="5156" grpId="0"/>
      <p:bldP spid="5157" grpId="0"/>
      <p:bldP spid="5158" grpId="0"/>
      <p:bldP spid="5160" grpId="0"/>
      <p:bldP spid="5161" grpId="0"/>
      <p:bldP spid="5162" grpId="0"/>
      <p:bldP spid="516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5212"/>
            <a:ext cx="8229600" cy="431006"/>
          </a:xfrm>
        </p:spPr>
        <p:txBody>
          <a:bodyPr/>
          <a:lstStyle/>
          <a:p>
            <a:r>
              <a:rPr lang="cs-CZ" sz="1600" dirty="0" smtClean="0"/>
              <a:t>Slova s počátečními slabikami  </a:t>
            </a:r>
            <a:r>
              <a:rPr lang="cs-CZ" sz="1600" dirty="0" err="1" smtClean="0"/>
              <a:t>pa</a:t>
            </a:r>
            <a:r>
              <a:rPr lang="cs-CZ" sz="1600" dirty="0" smtClean="0"/>
              <a:t>,  </a:t>
            </a:r>
            <a:r>
              <a:rPr lang="cs-CZ" sz="1600" dirty="0" err="1" smtClean="0"/>
              <a:t>pe</a:t>
            </a:r>
            <a:r>
              <a:rPr lang="cs-CZ" sz="1600" dirty="0" smtClean="0"/>
              <a:t>,  </a:t>
            </a:r>
            <a:r>
              <a:rPr lang="cs-CZ" sz="1600" dirty="0" err="1" smtClean="0"/>
              <a:t>pi</a:t>
            </a:r>
            <a:r>
              <a:rPr lang="cs-CZ" sz="1600" dirty="0" smtClean="0"/>
              <a:t>, po,  </a:t>
            </a:r>
            <a:r>
              <a:rPr lang="cs-CZ" sz="1600" dirty="0" err="1" smtClean="0"/>
              <a:t>pu</a:t>
            </a:r>
            <a:r>
              <a:rPr lang="cs-CZ" sz="1600" dirty="0" smtClean="0"/>
              <a:t>.</a:t>
            </a:r>
          </a:p>
        </p:txBody>
      </p:sp>
      <p:pic>
        <p:nvPicPr>
          <p:cNvPr id="6147" name="Picture 4" descr="pastelky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10734" y="476672"/>
            <a:ext cx="768351" cy="791344"/>
          </a:xfrm>
          <a:noFill/>
        </p:spPr>
      </p:pic>
      <p:pic>
        <p:nvPicPr>
          <p:cNvPr id="6148" name="Picture 5" descr="pero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8467" y="1322785"/>
            <a:ext cx="762000" cy="595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9" name="Picture 6" descr="podkova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6067" y="2003823"/>
            <a:ext cx="914400" cy="5060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0" name="Picture 7" descr="pudink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7081" y="2003823"/>
            <a:ext cx="881303" cy="4202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1" name="Picture 8" descr="pomeranč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7885" y="2869999"/>
            <a:ext cx="772582" cy="5369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2" name="Picture 9" descr="párek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2233" y="3633788"/>
            <a:ext cx="1066800" cy="477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3" name="Picture 10" descr="pírko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484" y="4400551"/>
            <a:ext cx="1066800" cy="5083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4" name="Picture 11" descr="pavučina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485" y="4994672"/>
            <a:ext cx="1079500" cy="514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5" name="Picture 12" descr="pistole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7051" y="620689"/>
            <a:ext cx="1090083" cy="593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6" name="Picture 13" descr="papoušek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7051" y="1322785"/>
            <a:ext cx="1056216" cy="485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8" name="Picture 15" descr="ponožky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7081" y="2619375"/>
            <a:ext cx="908819" cy="628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9" name="Picture 16" descr="pivo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1" y="3375423"/>
            <a:ext cx="788113" cy="5929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60" name="Picture 17" descr="počítač- laptop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8481" y="4110850"/>
            <a:ext cx="1295400" cy="703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61" name="Picture 18" descr="půl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7051" y="4942285"/>
            <a:ext cx="1016000" cy="5393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62" name="Rectangle 19"/>
          <p:cNvSpPr>
            <a:spLocks noChangeArrowheads="1"/>
          </p:cNvSpPr>
          <p:nvPr/>
        </p:nvSpPr>
        <p:spPr bwMode="auto">
          <a:xfrm>
            <a:off x="3043767" y="476218"/>
            <a:ext cx="3056467" cy="53245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2000" dirty="0" smtClean="0"/>
              <a:t> PA</a:t>
            </a:r>
            <a:r>
              <a:rPr lang="cs-CZ" sz="2000" dirty="0"/>
              <a:t>		</a:t>
            </a:r>
            <a:r>
              <a:rPr lang="cs-CZ" sz="2000" dirty="0" err="1"/>
              <a:t>pe</a:t>
            </a:r>
            <a:endParaRPr lang="cs-CZ" sz="2000" dirty="0"/>
          </a:p>
          <a:p>
            <a:pPr algn="ctr"/>
            <a:endParaRPr lang="cs-CZ" sz="2000" dirty="0" smtClean="0"/>
          </a:p>
          <a:p>
            <a:pPr algn="ctr"/>
            <a:r>
              <a:rPr lang="cs-CZ" sz="2000" dirty="0" smtClean="0"/>
              <a:t>PO</a:t>
            </a:r>
            <a:r>
              <a:rPr lang="cs-CZ" sz="2000" dirty="0"/>
              <a:t>		</a:t>
            </a:r>
            <a:r>
              <a:rPr lang="cs-CZ" sz="2000" dirty="0" err="1"/>
              <a:t>pi</a:t>
            </a:r>
            <a:endParaRPr lang="cs-CZ" sz="2000" dirty="0"/>
          </a:p>
          <a:p>
            <a:pPr algn="ctr"/>
            <a:endParaRPr lang="cs-CZ" sz="2000" dirty="0"/>
          </a:p>
          <a:p>
            <a:pPr algn="ctr"/>
            <a:r>
              <a:rPr lang="cs-CZ" sz="2000" dirty="0" smtClean="0"/>
              <a:t> PE</a:t>
            </a:r>
            <a:r>
              <a:rPr lang="cs-CZ" sz="2000" dirty="0"/>
              <a:t>		</a:t>
            </a:r>
            <a:r>
              <a:rPr lang="cs-CZ" sz="2000" dirty="0" err="1"/>
              <a:t>pu</a:t>
            </a:r>
            <a:endParaRPr lang="cs-CZ" sz="2000" dirty="0"/>
          </a:p>
          <a:p>
            <a:pPr algn="ctr"/>
            <a:endParaRPr lang="cs-CZ" sz="2000" dirty="0"/>
          </a:p>
          <a:p>
            <a:pPr algn="ctr"/>
            <a:r>
              <a:rPr lang="cs-CZ" sz="2000" dirty="0" smtClean="0"/>
              <a:t> PI</a:t>
            </a:r>
            <a:r>
              <a:rPr lang="cs-CZ" sz="2000" dirty="0"/>
              <a:t>		</a:t>
            </a:r>
            <a:r>
              <a:rPr lang="cs-CZ" sz="2000" dirty="0" err="1" smtClean="0"/>
              <a:t>pa</a:t>
            </a:r>
            <a:endParaRPr lang="cs-CZ" sz="2000" dirty="0"/>
          </a:p>
          <a:p>
            <a:pPr algn="ctr"/>
            <a:r>
              <a:rPr lang="cs-CZ" sz="2000" dirty="0"/>
              <a:t>			</a:t>
            </a:r>
          </a:p>
          <a:p>
            <a:pPr algn="ctr"/>
            <a:r>
              <a:rPr lang="cs-CZ" sz="2000" dirty="0" smtClean="0"/>
              <a:t> PÍ</a:t>
            </a:r>
            <a:r>
              <a:rPr lang="cs-CZ" sz="2000" dirty="0"/>
              <a:t>		pá</a:t>
            </a:r>
          </a:p>
          <a:p>
            <a:pPr algn="ctr"/>
            <a:endParaRPr lang="cs-CZ" sz="2000" dirty="0"/>
          </a:p>
          <a:p>
            <a:pPr algn="ctr"/>
            <a:r>
              <a:rPr lang="cs-CZ" sz="2000" dirty="0" smtClean="0"/>
              <a:t> </a:t>
            </a:r>
            <a:r>
              <a:rPr lang="cs-CZ" sz="2000" dirty="0" err="1" smtClean="0"/>
              <a:t>Pů</a:t>
            </a:r>
            <a:r>
              <a:rPr lang="cs-CZ" sz="2000" dirty="0"/>
              <a:t>		po</a:t>
            </a:r>
          </a:p>
          <a:p>
            <a:pPr algn="ctr"/>
            <a:endParaRPr lang="cs-CZ" sz="2000" dirty="0"/>
          </a:p>
          <a:p>
            <a:pPr algn="ctr"/>
            <a:r>
              <a:rPr lang="cs-CZ" sz="2000" dirty="0" smtClean="0"/>
              <a:t> Pa</a:t>
            </a:r>
            <a:r>
              <a:rPr lang="cs-CZ" sz="2000" dirty="0"/>
              <a:t>		</a:t>
            </a:r>
            <a:r>
              <a:rPr lang="cs-CZ" sz="2000" dirty="0" err="1"/>
              <a:t>pů</a:t>
            </a:r>
            <a:endParaRPr lang="cs-CZ" sz="2000" dirty="0"/>
          </a:p>
          <a:p>
            <a:pPr algn="ctr"/>
            <a:endParaRPr lang="cs-CZ" sz="2000" dirty="0"/>
          </a:p>
          <a:p>
            <a:pPr algn="ctr"/>
            <a:r>
              <a:rPr lang="cs-CZ" sz="2000" dirty="0" err="1"/>
              <a:t>Pe</a:t>
            </a:r>
            <a:r>
              <a:rPr lang="cs-CZ" sz="2000" dirty="0"/>
              <a:t>		</a:t>
            </a:r>
            <a:r>
              <a:rPr lang="cs-CZ" sz="2000" dirty="0" smtClean="0"/>
              <a:t>pí</a:t>
            </a:r>
            <a:endParaRPr lang="cs-CZ" sz="2000" dirty="0"/>
          </a:p>
          <a:p>
            <a:pPr algn="ctr"/>
            <a:endParaRPr lang="cs-CZ" sz="2000" dirty="0"/>
          </a:p>
          <a:p>
            <a:pPr algn="ctr"/>
            <a:r>
              <a:rPr lang="cs-CZ" sz="2000" dirty="0" smtClean="0"/>
              <a:t> Po</a:t>
            </a:r>
            <a:r>
              <a:rPr lang="cs-CZ" sz="2000" dirty="0"/>
              <a:t>		</a:t>
            </a:r>
            <a:r>
              <a:rPr lang="cs-CZ" sz="2000" dirty="0" err="1" smtClean="0"/>
              <a:t>pu</a:t>
            </a:r>
            <a:endParaRPr lang="cs-CZ" sz="2000" dirty="0"/>
          </a:p>
        </p:txBody>
      </p:sp>
      <p:sp>
        <p:nvSpPr>
          <p:cNvPr id="6164" name="Text Box 22"/>
          <p:cNvSpPr txBox="1">
            <a:spLocks noChangeArrowheads="1"/>
          </p:cNvSpPr>
          <p:nvPr/>
        </p:nvSpPr>
        <p:spPr bwMode="auto">
          <a:xfrm>
            <a:off x="1087967" y="5766197"/>
            <a:ext cx="18473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cs-CZ" sz="1800"/>
          </a:p>
        </p:txBody>
      </p:sp>
      <p:sp>
        <p:nvSpPr>
          <p:cNvPr id="6165" name="Text Box 23"/>
          <p:cNvSpPr txBox="1">
            <a:spLocks noChangeArrowheads="1"/>
          </p:cNvSpPr>
          <p:nvPr/>
        </p:nvSpPr>
        <p:spPr bwMode="auto">
          <a:xfrm>
            <a:off x="2182284" y="5833435"/>
            <a:ext cx="5496283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1800" dirty="0" err="1"/>
              <a:t>Pe</a:t>
            </a:r>
            <a:r>
              <a:rPr lang="cs-CZ" sz="1800" dirty="0"/>
              <a:t>	</a:t>
            </a:r>
            <a:r>
              <a:rPr lang="cs-CZ" sz="1800" dirty="0" err="1"/>
              <a:t>li</a:t>
            </a:r>
            <a:r>
              <a:rPr lang="cs-CZ" sz="1800" dirty="0"/>
              <a:t>	</a:t>
            </a:r>
            <a:r>
              <a:rPr lang="cs-CZ" sz="1800" dirty="0" err="1"/>
              <a:t>su</a:t>
            </a:r>
            <a:r>
              <a:rPr lang="cs-CZ" sz="1800" dirty="0"/>
              <a:t>	</a:t>
            </a:r>
            <a:r>
              <a:rPr lang="cs-CZ" sz="1800" dirty="0" err="1"/>
              <a:t>mo</a:t>
            </a:r>
            <a:r>
              <a:rPr lang="cs-CZ" sz="1800" dirty="0"/>
              <a:t>	</a:t>
            </a:r>
            <a:r>
              <a:rPr lang="cs-CZ" sz="1800" dirty="0" err="1"/>
              <a:t>pů</a:t>
            </a:r>
            <a:r>
              <a:rPr lang="cs-CZ" sz="1800" dirty="0"/>
              <a:t>	</a:t>
            </a:r>
            <a:r>
              <a:rPr lang="cs-CZ" sz="1800" dirty="0" err="1"/>
              <a:t>sá</a:t>
            </a:r>
            <a:endParaRPr lang="cs-CZ" sz="1800" dirty="0"/>
          </a:p>
          <a:p>
            <a:pPr eaLnBrk="1" hangingPunct="1"/>
            <a:r>
              <a:rPr lang="cs-CZ" sz="1800" dirty="0" err="1"/>
              <a:t>Le</a:t>
            </a:r>
            <a:r>
              <a:rPr lang="cs-CZ" sz="1800" dirty="0"/>
              <a:t>	</a:t>
            </a:r>
            <a:r>
              <a:rPr lang="cs-CZ" sz="1800" dirty="0" err="1"/>
              <a:t>sí</a:t>
            </a:r>
            <a:r>
              <a:rPr lang="cs-CZ" sz="1800" dirty="0"/>
              <a:t>	</a:t>
            </a:r>
            <a:r>
              <a:rPr lang="cs-CZ" sz="1800" dirty="0" err="1"/>
              <a:t>pa</a:t>
            </a:r>
            <a:r>
              <a:rPr lang="cs-CZ" sz="1800" dirty="0"/>
              <a:t>	</a:t>
            </a:r>
            <a:r>
              <a:rPr lang="cs-CZ" sz="1800" dirty="0" err="1"/>
              <a:t>lů</a:t>
            </a:r>
            <a:r>
              <a:rPr lang="cs-CZ" sz="1800" dirty="0"/>
              <a:t>	</a:t>
            </a:r>
            <a:r>
              <a:rPr lang="cs-CZ" sz="1800" dirty="0" err="1"/>
              <a:t>me</a:t>
            </a:r>
            <a:r>
              <a:rPr lang="cs-CZ" sz="1800" dirty="0"/>
              <a:t>	</a:t>
            </a:r>
            <a:r>
              <a:rPr lang="cs-CZ" sz="1800" dirty="0" err="1"/>
              <a:t>pi</a:t>
            </a:r>
            <a:endParaRPr lang="cs-CZ" sz="1800" dirty="0"/>
          </a:p>
          <a:p>
            <a:pPr eaLnBrk="1" hangingPunct="1"/>
            <a:r>
              <a:rPr lang="cs-CZ" sz="1800" dirty="0"/>
              <a:t>Se	po	</a:t>
            </a:r>
            <a:r>
              <a:rPr lang="cs-CZ" sz="1800" dirty="0" err="1"/>
              <a:t>lá</a:t>
            </a:r>
            <a:r>
              <a:rPr lang="cs-CZ" sz="1800" dirty="0"/>
              <a:t>	</a:t>
            </a:r>
            <a:r>
              <a:rPr lang="cs-CZ" sz="1800" dirty="0" err="1"/>
              <a:t>pu</a:t>
            </a:r>
            <a:r>
              <a:rPr lang="cs-CZ" sz="1800" dirty="0"/>
              <a:t>	so	</a:t>
            </a:r>
            <a:r>
              <a:rPr lang="cs-CZ" sz="1800" dirty="0" smtClean="0"/>
              <a:t>má</a:t>
            </a:r>
            <a:endParaRPr lang="cs-CZ" sz="1800" dirty="0"/>
          </a:p>
        </p:txBody>
      </p:sp>
      <p:cxnSp>
        <p:nvCxnSpPr>
          <p:cNvPr id="3" name="Přímá spojnice 2"/>
          <p:cNvCxnSpPr/>
          <p:nvPr/>
        </p:nvCxnSpPr>
        <p:spPr>
          <a:xfrm flipV="1">
            <a:off x="539552" y="5766197"/>
            <a:ext cx="8136904" cy="345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ovéPole 3"/>
          <p:cNvSpPr txBox="1"/>
          <p:nvPr/>
        </p:nvSpPr>
        <p:spPr>
          <a:xfrm>
            <a:off x="539552" y="5833435"/>
            <a:ext cx="129614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Procvičuj: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040854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6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25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25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25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25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25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225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4250"/>
                            </p:stCondLst>
                            <p:childTnLst>
                              <p:par>
                                <p:cTn id="37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6250"/>
                            </p:stCondLst>
                            <p:childTnLst>
                              <p:par>
                                <p:cTn id="41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6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8250"/>
                            </p:stCondLst>
                            <p:childTnLst>
                              <p:par>
                                <p:cTn id="45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6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0250"/>
                            </p:stCondLst>
                            <p:childTnLst>
                              <p:par>
                                <p:cTn id="49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6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2250"/>
                            </p:stCondLst>
                            <p:childTnLst>
                              <p:par>
                                <p:cTn id="53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6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24250"/>
                            </p:stCondLst>
                            <p:childTnLst>
                              <p:par>
                                <p:cTn id="57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6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4" dur="2000"/>
                                        <p:tgtEl>
                                          <p:spTgt spid="6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2000"/>
                            </p:stCondLst>
                            <p:childTnLst>
                              <p:par>
                                <p:cTn id="66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2500"/>
                            </p:stCondLst>
                            <p:childTnLst>
                              <p:par>
                                <p:cTn id="7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3500"/>
                            </p:stCondLst>
                            <p:childTnLst>
                              <p:par>
                                <p:cTn id="78" presetID="14" presetClass="entr" presetSubtype="1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0" dur="2000"/>
                                        <p:tgtEl>
                                          <p:spTgt spid="6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62" grpId="0"/>
      <p:bldP spid="6165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	Použitý materiál: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r>
              <a:rPr lang="cs-CZ" sz="2000" dirty="0" smtClean="0"/>
              <a:t>Databáze volně </a:t>
            </a:r>
            <a:r>
              <a:rPr lang="cs-CZ" sz="2000" smtClean="0"/>
              <a:t>šiřitelných obrázků - http</a:t>
            </a:r>
            <a:r>
              <a:rPr lang="cs-CZ" sz="2000" dirty="0"/>
              <a:t>://www.clker.com/</a:t>
            </a:r>
          </a:p>
        </p:txBody>
      </p:sp>
    </p:spTree>
    <p:extLst>
      <p:ext uri="{BB962C8B-B14F-4D97-AF65-F5344CB8AC3E}">
        <p14:creationId xmlns:p14="http://schemas.microsoft.com/office/powerpoint/2010/main" val="3502393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316</TotalTime>
  <Words>182</Words>
  <Application>Microsoft Office PowerPoint</Application>
  <PresentationFormat>Předvádění na obrazovce (4:3)</PresentationFormat>
  <Paragraphs>88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Anotace:</vt:lpstr>
      <vt:lpstr>Slova s počátečními slabikami  ma,  me, mi,  mo, mu.</vt:lpstr>
      <vt:lpstr>Slova s počátečními slabikami la, le, li, lo, lu. </vt:lpstr>
      <vt:lpstr>Slova s počátečními slabikami sa, se, si, so, su.</vt:lpstr>
      <vt:lpstr>Slova s počátečními slabikami  pa,  pe,  pi, po,  pu.</vt:lpstr>
      <vt:lpstr> Použitý materiál: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</dc:creator>
  <cp:lastModifiedBy>Hana</cp:lastModifiedBy>
  <cp:revision>17</cp:revision>
  <dcterms:created xsi:type="dcterms:W3CDTF">2013-02-04T17:35:23Z</dcterms:created>
  <dcterms:modified xsi:type="dcterms:W3CDTF">2013-04-07T16:30:41Z</dcterms:modified>
</cp:coreProperties>
</file>