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24.2.2013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28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VY_32_INOVACE_28CJ_2_SLAB.Ě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Skupiny - </a:t>
          </a:r>
          <a:r>
            <a:rPr lang="cs-CZ" dirty="0" err="1" smtClean="0"/>
            <a:t>dě</a:t>
          </a:r>
          <a:r>
            <a:rPr lang="cs-CZ" dirty="0" smtClean="0"/>
            <a:t>, tě, ně, </a:t>
          </a:r>
          <a:r>
            <a:rPr lang="cs-CZ" dirty="0" err="1" smtClean="0"/>
            <a:t>bě</a:t>
          </a:r>
          <a:r>
            <a:rPr lang="cs-CZ" dirty="0" smtClean="0"/>
            <a:t>, </a:t>
          </a:r>
          <a:r>
            <a:rPr lang="cs-CZ" dirty="0" err="1" smtClean="0"/>
            <a:t>pě</a:t>
          </a:r>
          <a:r>
            <a:rPr lang="cs-CZ" dirty="0" smtClean="0"/>
            <a:t>, </a:t>
          </a:r>
          <a:r>
            <a:rPr lang="cs-CZ" dirty="0" err="1" smtClean="0"/>
            <a:t>vě</a:t>
          </a:r>
          <a:r>
            <a:rPr lang="cs-CZ" dirty="0" smtClean="0"/>
            <a:t>, mě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 custLinFactNeighborY="-243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 custLinFactNeighborX="477" custLinFactNeighborY="-705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8624DD-20E3-435B-9D74-7294559FB8B2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0BB92FD-DAA7-4F41-9D46-2953217326B9}" type="presOf" srcId="{FBBFC3EA-9D9D-4F3A-BEA6-9C2C0E46BF20}" destId="{ACAD381E-21DC-4C07-8FDD-119C2EC3BB2E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FA04BBA-27EF-4B7B-B489-A12F3F7357E9}" type="presOf" srcId="{39F8B381-5807-488E-AC22-73DD4140ED4A}" destId="{612116FE-9061-44B1-A457-8F1AFBD162E0}" srcOrd="0" destOrd="0" presId="urn:microsoft.com/office/officeart/2005/8/layout/vList2"/>
    <dgm:cxn modelId="{B021521F-5C01-467B-A296-445DA5A40F9A}" type="presOf" srcId="{445C7998-7549-48B0-BD68-D4F0167F02E5}" destId="{7B541546-39A7-4633-AED0-6028788110D7}" srcOrd="0" destOrd="0" presId="urn:microsoft.com/office/officeart/2005/8/layout/vList2"/>
    <dgm:cxn modelId="{F515A2F7-4560-490C-AE31-DD06D951FECE}" type="presOf" srcId="{EBC41103-E2E5-4D48-9B4B-425520D3D098}" destId="{97CBBA99-26B9-4E2D-BA76-BF47FEBF0134}" srcOrd="0" destOrd="0" presId="urn:microsoft.com/office/officeart/2005/8/layout/vList2"/>
    <dgm:cxn modelId="{3B781F38-2C5C-42B8-8599-DA118A88FF26}" type="presOf" srcId="{C73C7642-F245-4585-8F88-243F9FAEF6CA}" destId="{1C4BCB69-D3A6-4CCF-9871-D9B9359B8159}" srcOrd="0" destOrd="0" presId="urn:microsoft.com/office/officeart/2005/8/layout/vList2"/>
    <dgm:cxn modelId="{177BF81F-1B83-4394-BFEA-1556324ED75D}" type="presOf" srcId="{6B0205A6-422D-4956-AD89-0CEBCAE4530D}" destId="{B1DDF1AD-3BC2-43B8-A8D0-A33120EFAF7C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84F0DF2-DB46-45E0-8FB4-B2BC4B545FDD}" type="presParOf" srcId="{612116FE-9061-44B1-A457-8F1AFBD162E0}" destId="{7B541546-39A7-4633-AED0-6028788110D7}" srcOrd="0" destOrd="0" presId="urn:microsoft.com/office/officeart/2005/8/layout/vList2"/>
    <dgm:cxn modelId="{5270A0D0-F934-4F84-8FB8-E92E937E5FC0}" type="presParOf" srcId="{612116FE-9061-44B1-A457-8F1AFBD162E0}" destId="{9B9314F6-85CC-4C49-B24D-6AF5DF05D800}" srcOrd="1" destOrd="0" presId="urn:microsoft.com/office/officeart/2005/8/layout/vList2"/>
    <dgm:cxn modelId="{69ACFA7A-0454-4CBF-ACB1-6BF848F5D2E0}" type="presParOf" srcId="{612116FE-9061-44B1-A457-8F1AFBD162E0}" destId="{ACAD381E-21DC-4C07-8FDD-119C2EC3BB2E}" srcOrd="2" destOrd="0" presId="urn:microsoft.com/office/officeart/2005/8/layout/vList2"/>
    <dgm:cxn modelId="{560AC947-393D-4159-95C6-11D612D4EBC9}" type="presParOf" srcId="{612116FE-9061-44B1-A457-8F1AFBD162E0}" destId="{208194AD-7544-4854-B7A4-4A67E5453B54}" srcOrd="3" destOrd="0" presId="urn:microsoft.com/office/officeart/2005/8/layout/vList2"/>
    <dgm:cxn modelId="{1F2947F4-548E-4C68-8DC7-BE2BC8DF557D}" type="presParOf" srcId="{612116FE-9061-44B1-A457-8F1AFBD162E0}" destId="{ABF03533-6AD0-44CD-A08E-C9977356B6A8}" srcOrd="4" destOrd="0" presId="urn:microsoft.com/office/officeart/2005/8/layout/vList2"/>
    <dgm:cxn modelId="{CC3106DC-EB47-441E-8FEE-7ABD56331DC9}" type="presParOf" srcId="{612116FE-9061-44B1-A457-8F1AFBD162E0}" destId="{60E42310-8BB6-41EA-B44F-0BAC7EFC9B2E}" srcOrd="5" destOrd="0" presId="urn:microsoft.com/office/officeart/2005/8/layout/vList2"/>
    <dgm:cxn modelId="{9B9F1B96-5228-4EC6-9E93-15BA417BEDED}" type="presParOf" srcId="{612116FE-9061-44B1-A457-8F1AFBD162E0}" destId="{1C4BCB69-D3A6-4CCF-9871-D9B9359B8159}" srcOrd="6" destOrd="0" presId="urn:microsoft.com/office/officeart/2005/8/layout/vList2"/>
    <dgm:cxn modelId="{0144AFD7-5503-47D0-9651-D9BA1FECC80D}" type="presParOf" srcId="{612116FE-9061-44B1-A457-8F1AFBD162E0}" destId="{34DE5943-AAB5-4DC3-B765-99B35FCB6ECD}" srcOrd="7" destOrd="0" presId="urn:microsoft.com/office/officeart/2005/8/layout/vList2"/>
    <dgm:cxn modelId="{C7F431A1-A4BB-4623-95DB-94CAC2607D9F}" type="presParOf" srcId="{612116FE-9061-44B1-A457-8F1AFBD162E0}" destId="{97CBBA99-26B9-4E2D-BA76-BF47FEBF0134}" srcOrd="8" destOrd="0" presId="urn:microsoft.com/office/officeart/2005/8/layout/vList2"/>
    <dgm:cxn modelId="{CF477085-FE41-4EBE-87EB-B56A138CCEDE}" type="presParOf" srcId="{612116FE-9061-44B1-A457-8F1AFBD162E0}" destId="{9A22653A-B2DB-4D9E-A633-AD2EC219A723}" srcOrd="9" destOrd="0" presId="urn:microsoft.com/office/officeart/2005/8/layout/vList2"/>
    <dgm:cxn modelId="{F7A4B9F5-A25F-4B8E-8146-AFBD5C355C54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C3442B-5C00-4FD4-AA69-60BE89EDDEA5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62DDF1-E243-439E-9B29-23B5384C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EA89E14-893E-4B74-9B5F-930F4BF7B5F1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0A7ED27-0709-41F5-AD8F-BDCBDE2C77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79A99-4D14-48F9-B33F-28ED680419B0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1B104C-F7DE-4797-92EE-35FE7AEFE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3A8B7B-347C-48C0-93DE-75B8CB06BCEC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A19D25-2333-48CE-BE1B-E8CDF655E7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AB07B-E472-4CC3-B0B7-144A4A196C27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99741-4889-498A-9074-22A76E07E1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970DB72-5B9A-446D-99B1-6F59AB235DA5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A9358CD-9D9A-4FC0-ADD7-D2D30D7FE2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1C8C39-3B65-4035-BB19-C053414148E7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19A7F-D8C7-44D3-A10E-87648AFD87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396139A-1562-44F1-8389-9D74D546558D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690DE0E-5EEF-4235-AD71-B4217C286F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4240180-3CE2-457E-B157-482769DD3EE4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B302398-1F5E-4777-A17E-A96AA31270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95824F-605F-4711-A508-A495FA472EC4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0E1C1F-3053-4494-B2C6-A40DE14667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745AB8-03D6-4D4E-9F24-BD77247F8AA4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9D6BD8-BE35-4526-8F2D-E56D4DB377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54E7FD3-5DDD-4B97-AFA6-81DB205CD74C}" type="datetimeFigureOut">
              <a:rPr lang="cs-CZ"/>
              <a:pPr>
                <a:defRPr/>
              </a:pPr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0D8AA70-675E-4D3B-B46D-B759BE39BF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4" r:id="rId5"/>
    <p:sldLayoutId id="2147483699" r:id="rId6"/>
    <p:sldLayoutId id="2147483693" r:id="rId7"/>
    <p:sldLayoutId id="2147483700" r:id="rId8"/>
    <p:sldLayoutId id="2147483701" r:id="rId9"/>
    <p:sldLayoutId id="2147483692" r:id="rId10"/>
    <p:sldLayoutId id="214748369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gif"/><Relationship Id="rId5" Type="http://schemas.openxmlformats.org/officeDocument/2006/relationships/image" Target="../media/image10.gif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gif"/><Relationship Id="rId7" Type="http://schemas.openxmlformats.org/officeDocument/2006/relationships/image" Target="../media/image19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wmf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endParaRPr lang="cs-CZ" smtClean="0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/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7838" y="5048250"/>
            <a:ext cx="7924800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Anotace:</a:t>
            </a:r>
            <a:r>
              <a:rPr lang="cs-CZ" sz="2200" smtClean="0">
                <a:solidFill>
                  <a:srgbClr val="35436A"/>
                </a:solidFill>
              </a:rPr>
              <a:t> </a:t>
            </a:r>
            <a:r>
              <a:rPr lang="cs-CZ" sz="2200" smtClean="0">
                <a:solidFill>
                  <a:srgbClr val="000000"/>
                </a:solidFill>
              </a:rPr>
              <a:t>Prezentace může sloužit </a:t>
            </a:r>
            <a:r>
              <a:rPr lang="cs-CZ" sz="2200" smtClean="0">
                <a:solidFill>
                  <a:srgbClr val="000000"/>
                </a:solidFill>
                <a:latin typeface="Arial" charset="0"/>
              </a:rPr>
              <a:t>jako </a:t>
            </a:r>
            <a:r>
              <a:rPr lang="cs-CZ" sz="2200" smtClean="0">
                <a:solidFill>
                  <a:srgbClr val="000000"/>
                </a:solidFill>
              </a:rPr>
              <a:t>seznamovací </a:t>
            </a:r>
            <a:r>
              <a:rPr lang="cs-CZ" sz="2200" smtClean="0">
                <a:solidFill>
                  <a:srgbClr val="000000"/>
                </a:solidFill>
                <a:latin typeface="Arial" charset="0"/>
              </a:rPr>
              <a:t>               i</a:t>
            </a:r>
            <a:r>
              <a:rPr lang="cs-CZ" sz="2200" smtClean="0">
                <a:solidFill>
                  <a:srgbClr val="000000"/>
                </a:solidFill>
              </a:rPr>
              <a:t> opakovací učivo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Autor: </a:t>
            </a:r>
            <a:r>
              <a:rPr lang="cs-CZ" sz="2200" smtClean="0">
                <a:solidFill>
                  <a:srgbClr val="000000"/>
                </a:solidFill>
              </a:rPr>
              <a:t>Mgr. Vlasta Šujanová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Jazyk: </a:t>
            </a:r>
            <a:r>
              <a:rPr lang="cs-CZ" sz="2200" smtClean="0">
                <a:solidFill>
                  <a:srgbClr val="000000"/>
                </a:solidFill>
              </a:rPr>
              <a:t>Čeština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Očekávaný výstup:</a:t>
            </a:r>
            <a:r>
              <a:rPr lang="cs-CZ" sz="2200" smtClean="0">
                <a:solidFill>
                  <a:srgbClr val="000000"/>
                </a:solidFill>
              </a:rPr>
              <a:t> psaní slov se skupinami dě,  tě, ně, bě, pě, vě, mě  </a:t>
            </a:r>
            <a:endParaRPr lang="cs-CZ" sz="2200" b="1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Speciální vzdělávací potřeby: </a:t>
            </a:r>
            <a:r>
              <a:rPr lang="cs-CZ" sz="2200" smtClean="0">
                <a:solidFill>
                  <a:srgbClr val="000000"/>
                </a:solidFill>
              </a:rPr>
              <a:t>notebook, interaktivní tabule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Klíčová slova:</a:t>
            </a:r>
            <a:r>
              <a:rPr lang="cs-CZ" sz="2200" smtClean="0">
                <a:solidFill>
                  <a:srgbClr val="000000"/>
                </a:solidFill>
              </a:rPr>
              <a:t> slova se skupinami dě, tě, ně, bě, pě, vě, mě, 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Druh učebního materiálu: </a:t>
            </a:r>
            <a:r>
              <a:rPr lang="cs-CZ" sz="2200" smtClean="0">
                <a:solidFill>
                  <a:srgbClr val="000000"/>
                </a:solidFill>
              </a:rPr>
              <a:t>prezentace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Cílová skupina</a:t>
            </a:r>
            <a:r>
              <a:rPr lang="cs-CZ" sz="2200" b="1" smtClean="0">
                <a:solidFill>
                  <a:srgbClr val="8898C3"/>
                </a:solidFill>
              </a:rPr>
              <a:t>: </a:t>
            </a:r>
            <a:r>
              <a:rPr lang="cs-CZ" sz="2200" smtClean="0">
                <a:solidFill>
                  <a:srgbClr val="000000"/>
                </a:solidFill>
              </a:rPr>
              <a:t>žák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Stupeň a typ vzdělávání: </a:t>
            </a:r>
            <a:r>
              <a:rPr lang="cs-CZ" sz="2200" smtClean="0">
                <a:solidFill>
                  <a:srgbClr val="000000"/>
                </a:solidFill>
              </a:rPr>
              <a:t>základní vzdělávání – první stupeň    2.-3. roč.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r>
              <a:rPr lang="cs-CZ" sz="2200" b="1" smtClean="0">
                <a:solidFill>
                  <a:srgbClr val="35436A"/>
                </a:solidFill>
              </a:rPr>
              <a:t>Typická věková skupina:</a:t>
            </a:r>
            <a:r>
              <a:rPr lang="cs-CZ" sz="2200" smtClean="0">
                <a:solidFill>
                  <a:srgbClr val="000000"/>
                </a:solidFill>
              </a:rPr>
              <a:t> 7-9 let</a:t>
            </a:r>
          </a:p>
          <a:p>
            <a:pPr>
              <a:lnSpc>
                <a:spcPct val="80000"/>
              </a:lnSpc>
              <a:buClr>
                <a:srgbClr val="3891A7"/>
              </a:buClr>
            </a:pPr>
            <a:endParaRPr lang="cs-CZ" sz="2200" smtClean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</a:pPr>
            <a:endParaRPr lang="cs-CZ" sz="2200" smtClean="0"/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36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Seznámení s pravidly psaní slov se skupinami  dě, tě, ně, bě, pě, vě, mě</a:t>
            </a:r>
          </a:p>
          <a:p>
            <a:endParaRPr lang="cs-CZ" smtClean="0"/>
          </a:p>
          <a:p>
            <a:r>
              <a:rPr lang="cs-CZ" smtClean="0"/>
              <a:t>Doplňování  slov do vět místo obrázků</a:t>
            </a:r>
          </a:p>
          <a:p>
            <a:endParaRPr lang="cs-CZ" smtClean="0"/>
          </a:p>
          <a:p>
            <a:r>
              <a:rPr lang="cs-CZ" smtClean="0"/>
              <a:t>Doplňování do slov  E/Ě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15363" name="Picture 3" descr="C:\Users\0MGM\AppData\Local\Microsoft\Windows\Temporary Internet Files\Content.IE5\4NL06TZY\MP90038487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24525" y="3894138"/>
            <a:ext cx="2078038" cy="2513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SLOVA  SE  SKUPINAMI  </a:t>
            </a:r>
            <a:r>
              <a:rPr lang="cs-CZ" b="1" dirty="0" smtClean="0">
                <a:solidFill>
                  <a:schemeClr val="accent1"/>
                </a:solidFill>
              </a:rPr>
              <a:t>DĚ, TĚ, NĚ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800" smtClean="0"/>
              <a:t>Ve skupinách </a:t>
            </a:r>
            <a:r>
              <a:rPr lang="cs-CZ" sz="2800" b="1" smtClean="0">
                <a:solidFill>
                  <a:schemeClr val="accent1"/>
                </a:solidFill>
              </a:rPr>
              <a:t>dě, tě, ně</a:t>
            </a:r>
            <a:r>
              <a:rPr lang="cs-CZ" sz="2800" b="1" smtClean="0"/>
              <a:t>, </a:t>
            </a:r>
            <a:r>
              <a:rPr lang="cs-CZ" sz="2800" smtClean="0"/>
              <a:t>se píše háček nad</a:t>
            </a:r>
            <a:r>
              <a:rPr lang="cs-CZ" sz="2800" b="1" smtClean="0"/>
              <a:t> </a:t>
            </a:r>
            <a:r>
              <a:rPr lang="cs-CZ" sz="2800" b="1" smtClean="0">
                <a:solidFill>
                  <a:schemeClr val="accent1"/>
                </a:solidFill>
              </a:rPr>
              <a:t>e</a:t>
            </a:r>
          </a:p>
          <a:p>
            <a:r>
              <a:rPr lang="cs-CZ" sz="2800" smtClean="0"/>
              <a:t>Napsané</a:t>
            </a:r>
            <a:r>
              <a:rPr lang="cs-CZ" sz="2800" b="1" smtClean="0"/>
              <a:t> dě,</a:t>
            </a:r>
            <a:r>
              <a:rPr lang="cs-CZ" sz="2800" b="1" smtClean="0">
                <a:latin typeface="Arial" charset="0"/>
              </a:rPr>
              <a:t> </a:t>
            </a:r>
            <a:r>
              <a:rPr lang="cs-CZ" sz="2800" b="1" smtClean="0"/>
              <a:t>tě,</a:t>
            </a:r>
            <a:r>
              <a:rPr lang="cs-CZ" sz="2800" b="1" smtClean="0">
                <a:latin typeface="Arial" charset="0"/>
              </a:rPr>
              <a:t> </a:t>
            </a:r>
            <a:r>
              <a:rPr lang="cs-CZ" sz="2800" b="1" smtClean="0"/>
              <a:t>ně </a:t>
            </a:r>
            <a:r>
              <a:rPr lang="cs-CZ" sz="2800" smtClean="0"/>
              <a:t>vyslovujeme</a:t>
            </a:r>
            <a:r>
              <a:rPr lang="cs-CZ" sz="2800" b="1" smtClean="0"/>
              <a:t> ďe, ťe,ňe</a:t>
            </a:r>
          </a:p>
          <a:p>
            <a:endParaRPr lang="cs-CZ" sz="2800" b="1" smtClean="0"/>
          </a:p>
          <a:p>
            <a:r>
              <a:rPr lang="cs-CZ" sz="2800" b="1" smtClean="0"/>
              <a:t>doplň        dě                tě              ně</a:t>
            </a:r>
          </a:p>
          <a:p>
            <a:r>
              <a:rPr lang="cs-CZ" sz="2800" smtClean="0"/>
              <a:t>               U--lat              --locvik          ko--                </a:t>
            </a:r>
          </a:p>
        </p:txBody>
      </p:sp>
      <p:pic>
        <p:nvPicPr>
          <p:cNvPr id="16387" name="Picture 7" descr="C:\Users\0MGM\AppData\Local\Microsoft\Windows\Temporary Internet Files\Content.IE5\2E0TE05V\MP90017865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4754563"/>
            <a:ext cx="2808287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8" descr="C:\Users\0MGM\AppData\Local\Microsoft\Windows\Temporary Internet Files\Content.IE5\TX3GLX7J\MM910001124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00788" y="4724400"/>
            <a:ext cx="1287462" cy="168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SLOVA SE SKUPINAMI </a:t>
            </a:r>
            <a:r>
              <a:rPr lang="cs-CZ" dirty="0" smtClean="0">
                <a:solidFill>
                  <a:schemeClr val="accent1"/>
                </a:solidFill>
              </a:rPr>
              <a:t>BĚ,PĚ,VĚ,MĚ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800" smtClean="0"/>
              <a:t>Ve skupinách</a:t>
            </a:r>
            <a:r>
              <a:rPr lang="cs-CZ" sz="2800" smtClean="0">
                <a:solidFill>
                  <a:schemeClr val="accent1"/>
                </a:solidFill>
              </a:rPr>
              <a:t> bě,pě,vě,mě </a:t>
            </a:r>
            <a:r>
              <a:rPr lang="cs-CZ" sz="2800" smtClean="0"/>
              <a:t>se píše </a:t>
            </a:r>
            <a:r>
              <a:rPr lang="cs-CZ" sz="2800" smtClean="0">
                <a:solidFill>
                  <a:schemeClr val="accent1"/>
                </a:solidFill>
              </a:rPr>
              <a:t>háček nad e.</a:t>
            </a:r>
          </a:p>
          <a:p>
            <a:r>
              <a:rPr lang="cs-CZ" sz="2800" smtClean="0"/>
              <a:t>Napsané </a:t>
            </a:r>
            <a:r>
              <a:rPr lang="cs-CZ" sz="2800" b="1" smtClean="0"/>
              <a:t>bě, pě, vě </a:t>
            </a:r>
            <a:r>
              <a:rPr lang="cs-CZ" sz="2800" smtClean="0"/>
              <a:t>vyslovujeme           </a:t>
            </a:r>
            <a:r>
              <a:rPr lang="cs-CZ" sz="2800" b="1" smtClean="0"/>
              <a:t>bje, pje, vje</a:t>
            </a:r>
            <a:r>
              <a:rPr lang="cs-CZ" sz="2800" smtClean="0"/>
              <a:t>.</a:t>
            </a:r>
          </a:p>
          <a:p>
            <a:r>
              <a:rPr lang="cs-CZ" sz="2800" smtClean="0"/>
              <a:t>Napsané </a:t>
            </a:r>
            <a:r>
              <a:rPr lang="cs-CZ" sz="2800" b="1" smtClean="0"/>
              <a:t>mě</a:t>
            </a:r>
            <a:r>
              <a:rPr lang="cs-CZ" sz="2800" smtClean="0"/>
              <a:t> vyslovujeme </a:t>
            </a:r>
            <a:r>
              <a:rPr lang="cs-CZ" sz="2800" b="1" smtClean="0"/>
              <a:t>mňe.</a:t>
            </a:r>
          </a:p>
          <a:p>
            <a:endParaRPr lang="cs-CZ" sz="2800" b="1" smtClean="0"/>
          </a:p>
          <a:p>
            <a:r>
              <a:rPr lang="cs-CZ" sz="2800" b="1" smtClean="0"/>
              <a:t>Doplň   bě          pě          vě             mě</a:t>
            </a:r>
          </a:p>
          <a:p>
            <a:r>
              <a:rPr lang="cs-CZ" sz="2800" smtClean="0"/>
              <a:t>          --žela        --šina       --ra           --sto</a:t>
            </a:r>
          </a:p>
        </p:txBody>
      </p:sp>
      <p:pic>
        <p:nvPicPr>
          <p:cNvPr id="17411" name="Picture 5" descr="C:\Users\0MGM\AppData\Local\Microsoft\Windows\Temporary Internet Files\Content.IE5\0V47OW0M\MC90033517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46863" y="2781300"/>
            <a:ext cx="1814512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dirty="0" smtClean="0"/>
              <a:t>DOPLŇ  SLOVA  S   BĚ  PĚ  VĚ  MĚ                 </a:t>
            </a:r>
            <a:r>
              <a:rPr lang="cs-CZ" b="1" dirty="0" err="1" smtClean="0"/>
              <a:t>dě</a:t>
            </a:r>
            <a:r>
              <a:rPr lang="cs-CZ" b="1" dirty="0" smtClean="0"/>
              <a:t> tě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Musím  jet do                 k lékaři.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Maminka peče buchtu v nové               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Viděli </a:t>
            </a:r>
            <a:r>
              <a:rPr lang="cs-CZ" smtClean="0"/>
              <a:t>jsme ledního                 </a:t>
            </a:r>
            <a:r>
              <a:rPr lang="cs-CZ" dirty="0" smtClean="0"/>
              <a:t>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 smtClean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                Ve škole jsem dostal        . 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                                 Náš stůl zdobily                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Spoj prsty v          . Rozsviť 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Wingdings"/>
              <a:buNone/>
              <a:defRPr/>
            </a:pPr>
            <a:endParaRPr lang="cs-CZ" dirty="0"/>
          </a:p>
        </p:txBody>
      </p:sp>
      <p:pic>
        <p:nvPicPr>
          <p:cNvPr id="18435" name="Picture 3" descr="C:\Users\0MGM\AppData\Local\Microsoft\Windows\Temporary Internet Files\Content.IE5\0V47OW0M\MP90040134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1476375"/>
            <a:ext cx="1008062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13" descr="C:\Users\0MGM\AppData\Local\Microsoft\Windows\Temporary Internet Files\Content.IE5\I7VQ0XM6\MC90035235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4788" y="2133600"/>
            <a:ext cx="855662" cy="1452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9" descr="C:\Users\0MGM\AppData\Local\Microsoft\Windows\Temporary Internet Files\Content.IE5\I7VQ0XM6\MP900406904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8225" y="3081338"/>
            <a:ext cx="849313" cy="1271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22" descr="C:\Users\0MGM\AppData\Local\Microsoft\Windows\Temporary Internet Files\Content.IE5\QLUXCORF\MM900236367[1].gif"/>
          <p:cNvPicPr>
            <a:picLocks noChangeAspect="1" noChangeArrowheads="1" noCrop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68588" y="5229225"/>
            <a:ext cx="6794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23" descr="C:\Users\0MGM\AppData\Local\Microsoft\Windows\Temporary Internet Files\Content.IE5\8AR5F1BG\MM900178301[1]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46663" y="4119563"/>
            <a:ext cx="66675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27" descr="C:\Users\0MGM\AppData\Local\Microsoft\Windows\Temporary Internet Files\Content.IE5\TX3GLX7J\MP900430699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27750" y="4324350"/>
            <a:ext cx="996950" cy="133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33" descr="C:\Users\0MGM\AppData\Local\Microsoft\Windows\Temporary Internet Files\Content.IE5\0V47OW0M\MP900386748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567238" y="5411788"/>
            <a:ext cx="1624012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5613" y="1636713"/>
            <a:ext cx="7467600" cy="4873625"/>
          </a:xfrm>
        </p:spPr>
        <p:txBody>
          <a:bodyPr/>
          <a:lstStyle/>
          <a:p>
            <a:r>
              <a:rPr lang="cs-CZ" smtClean="0"/>
              <a:t>Opice sedí na                 .  Na obloze svítí             .</a:t>
            </a:r>
          </a:p>
          <a:p>
            <a:endParaRPr lang="cs-CZ" smtClean="0"/>
          </a:p>
          <a:p>
            <a:r>
              <a:rPr lang="cs-CZ" smtClean="0"/>
              <a:t>              V rohu stojí           .   </a:t>
            </a:r>
          </a:p>
          <a:p>
            <a:endParaRPr lang="cs-CZ" smtClean="0"/>
          </a:p>
          <a:p>
            <a:r>
              <a:rPr lang="cs-CZ" smtClean="0"/>
              <a:t>Ve školní jídelně máme dobrý                           .</a:t>
            </a:r>
          </a:p>
          <a:p>
            <a:endParaRPr lang="cs-CZ" smtClean="0"/>
          </a:p>
          <a:p>
            <a:r>
              <a:rPr lang="cs-CZ" smtClean="0"/>
              <a:t> S                     jde všechno lépe. </a:t>
            </a:r>
          </a:p>
          <a:p>
            <a:endParaRPr lang="cs-CZ" smtClean="0"/>
          </a:p>
          <a:p>
            <a:r>
              <a:rPr lang="cs-CZ" smtClean="0"/>
              <a:t>                                       Zahradník má                .</a:t>
            </a:r>
          </a:p>
          <a:p>
            <a:r>
              <a:rPr lang="cs-CZ" smtClean="0"/>
              <a:t>Metrem              vzdálenost. </a:t>
            </a:r>
          </a:p>
        </p:txBody>
      </p:sp>
      <p:pic>
        <p:nvPicPr>
          <p:cNvPr id="19459" name="Picture 3" descr="C:\Users\0MGM\AppData\Local\Microsoft\Windows\Temporary Internet Files\Content.IE5\X2W0SL50\MP900446591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1479550"/>
            <a:ext cx="73660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7" descr="C:\Users\0MGM\AppData\Local\Microsoft\Windows\Temporary Internet Files\Content.IE5\0V47OW0M\MM900365305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65900" y="1460500"/>
            <a:ext cx="10287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9" descr="C:\Users\0MGM\AppData\Local\Microsoft\Windows\Temporary Internet Files\Content.IE5\I7VQ0XM6\MC90028734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79838" y="2133600"/>
            <a:ext cx="817562" cy="153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15" descr="C:\Users\0MGM\AppData\Local\Microsoft\Windows\Temporary Internet Files\Content.IE5\I7VQ0XM6\MC90023356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03850" y="2708275"/>
            <a:ext cx="1676400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24" descr="C:\Users\0MGM\AppData\Local\Microsoft\Windows\Temporary Internet Files\Content.IE5\1KSUHWV9\MP900422797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258888" y="3933825"/>
            <a:ext cx="1446212" cy="144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28" descr="C:\Users\0MGM\AppData\Local\Microsoft\Windows\Temporary Internet Files\Content.IE5\0V47OW0M\MC900441279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65338" y="5229225"/>
            <a:ext cx="1281112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30" descr="C:\Users\0MGM\AppData\Local\Microsoft\Windows\Temporary Internet Files\Content.IE5\2E0TE05V\MC90033840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748338" y="4656138"/>
            <a:ext cx="1635125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                         se loučily s maminkou.</a:t>
            </a:r>
          </a:p>
          <a:p>
            <a:endParaRPr lang="cs-CZ" smtClean="0"/>
          </a:p>
          <a:p>
            <a:r>
              <a:rPr lang="cs-CZ" smtClean="0"/>
              <a:t>                                      smutně kouká.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Rezavé                  chytá rybičku.</a:t>
            </a:r>
          </a:p>
          <a:p>
            <a:endParaRPr lang="cs-CZ" smtClean="0"/>
          </a:p>
          <a:p>
            <a:r>
              <a:rPr lang="cs-CZ" smtClean="0"/>
              <a:t>Slonice se pečlivě stará o své                        .</a:t>
            </a:r>
          </a:p>
          <a:p>
            <a:endParaRPr lang="cs-CZ" smtClean="0"/>
          </a:p>
          <a:p>
            <a:r>
              <a:rPr lang="cs-CZ" smtClean="0"/>
              <a:t>                s vnukem chytají ryby.</a:t>
            </a:r>
          </a:p>
        </p:txBody>
      </p:sp>
      <p:pic>
        <p:nvPicPr>
          <p:cNvPr id="20483" name="Picture 2" descr="C:\Users\0MGM\AppData\Local\Microsoft\Windows\Temporary Internet Files\Content.IE5\0V47OW0M\MP90044237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1557338"/>
            <a:ext cx="1404937" cy="93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4" descr="C:\Users\0MGM\AppData\Local\Microsoft\Windows\Temporary Internet Files\Content.IE5\TX3GLX7J\MP90044479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87675" y="2205038"/>
            <a:ext cx="9413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6" descr="C:\Users\0MGM\AppData\Local\Microsoft\Windows\Temporary Internet Files\Content.IE5\I7VQ0XM6\MP90043102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60588" y="3644900"/>
            <a:ext cx="1004887" cy="979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9" descr="C:\Users\0MGM\AppData\Local\Microsoft\Windows\Temporary Internet Files\Content.IE5\QLUXCORF\MP900403198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3800" y="4365625"/>
            <a:ext cx="1812925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13" descr="C:\Users\0MGM\AppData\Local\Microsoft\Windows\Temporary Internet Files\Content.IE5\8AR5F1BG\MC900089456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96863" y="5157788"/>
            <a:ext cx="1839912" cy="1103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/>
                </a:solidFill>
              </a:rPr>
              <a:t>DOPLŇ  E / Ě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50" cy="4873625"/>
          </a:xfrm>
        </p:spPr>
        <p:txBody>
          <a:bodyPr/>
          <a:lstStyle/>
          <a:p>
            <a:r>
              <a:rPr lang="cs-CZ" sz="2800" smtClean="0"/>
              <a:t>d-deček, n-kdo, t-ta, v-trák, v-lbloud, m-č,</a:t>
            </a:r>
          </a:p>
          <a:p>
            <a:r>
              <a:rPr lang="cs-CZ" sz="2800" smtClean="0"/>
              <a:t>v-šák, v-ž, v-snice, p-t, ž-na, m-síc, v-smír,</a:t>
            </a:r>
          </a:p>
          <a:p>
            <a:r>
              <a:rPr lang="cs-CZ" sz="2800" smtClean="0"/>
              <a:t>sv-domí, t-plo, sv-tr, sv-tlo, p-kný, s-stra,</a:t>
            </a:r>
          </a:p>
          <a:p>
            <a:r>
              <a:rPr lang="cs-CZ" sz="2800" smtClean="0"/>
              <a:t>p-vnost, v-nkov, z-bra, b-žec, d-včátko</a:t>
            </a:r>
          </a:p>
          <a:p>
            <a:r>
              <a:rPr lang="cs-CZ" sz="2800" smtClean="0">
                <a:solidFill>
                  <a:schemeClr val="accent1"/>
                </a:solidFill>
              </a:rPr>
              <a:t>ZKONTROLUJ</a:t>
            </a:r>
          </a:p>
          <a:p>
            <a:r>
              <a:rPr lang="cs-CZ" sz="2800" smtClean="0"/>
              <a:t>dědeček, někdo,</a:t>
            </a:r>
            <a:r>
              <a:rPr lang="cs-CZ" sz="2800" smtClean="0">
                <a:latin typeface="Arial" charset="0"/>
              </a:rPr>
              <a:t> </a:t>
            </a:r>
            <a:r>
              <a:rPr lang="cs-CZ" sz="2800" smtClean="0"/>
              <a:t>teta, větrák, velbloud,meč,</a:t>
            </a:r>
          </a:p>
          <a:p>
            <a:r>
              <a:rPr lang="cs-CZ" sz="2800" smtClean="0"/>
              <a:t>věšák,věž,vesnice,pět, žena,měsíc, vesmír,</a:t>
            </a:r>
          </a:p>
          <a:p>
            <a:r>
              <a:rPr lang="cs-CZ" sz="2800" smtClean="0"/>
              <a:t>svědomí, teplo,</a:t>
            </a:r>
            <a:r>
              <a:rPr lang="cs-CZ" sz="2800" smtClean="0">
                <a:latin typeface="Arial" charset="0"/>
              </a:rPr>
              <a:t> </a:t>
            </a:r>
            <a:r>
              <a:rPr lang="cs-CZ" sz="2800" smtClean="0"/>
              <a:t>svetr, světlo, pěkný, sestra,</a:t>
            </a:r>
          </a:p>
          <a:p>
            <a:r>
              <a:rPr lang="cs-CZ" sz="2800" smtClean="0"/>
              <a:t>pevnost, venkov, zebra, běžec, děvčátko,</a:t>
            </a:r>
          </a:p>
        </p:txBody>
      </p:sp>
      <p:pic>
        <p:nvPicPr>
          <p:cNvPr id="21507" name="Picture 3" descr="C:\Users\0MGM\AppData\Local\Microsoft\Windows\Temporary Internet Files\Content.IE5\TX3GLX7J\MC90035615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75463" y="620713"/>
            <a:ext cx="182403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6" descr="C:\Users\0MGM\AppData\Local\Microsoft\Windows\Temporary Internet Files\Content.IE5\8PLYTA7M\MC90029430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96188" y="4233863"/>
            <a:ext cx="1316037" cy="151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endParaRPr lang="cs-CZ" smtClean="0"/>
          </a:p>
          <a:p>
            <a:r>
              <a:rPr lang="cs-CZ" smtClean="0"/>
              <a:t>Ilustrace : office.microsoft.com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22531" name="Picture 2" descr="C:\Users\0MGM\AppData\Local\Microsoft\Windows\Temporary Internet Files\Content.IE5\QLUXCORF\MC90042474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22813" y="3338513"/>
            <a:ext cx="2513012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213</TotalTime>
  <Words>283</Words>
  <Application>Microsoft Office PowerPoint</Application>
  <PresentationFormat>On-screen Show (4:3)</PresentationFormat>
  <Paragraphs>74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10</vt:i4>
      </vt:variant>
    </vt:vector>
  </HeadingPairs>
  <TitlesOfParts>
    <vt:vector size="22" baseType="lpstr">
      <vt:lpstr>Century Schoolbook</vt:lpstr>
      <vt:lpstr>Arial</vt:lpstr>
      <vt:lpstr>Wingdings</vt:lpstr>
      <vt:lpstr>Wingdings 2</vt:lpstr>
      <vt:lpstr>Calibri</vt:lpstr>
      <vt:lpstr>Arkýř</vt:lpstr>
      <vt:lpstr>Arkýř</vt:lpstr>
      <vt:lpstr>Arkýř</vt:lpstr>
      <vt:lpstr>Arkýř</vt:lpstr>
      <vt:lpstr>Arkýř</vt:lpstr>
      <vt:lpstr>Arkýř</vt:lpstr>
      <vt:lpstr>Arkýř</vt:lpstr>
      <vt:lpstr>Snímek 1</vt:lpstr>
      <vt:lpstr>ANOTACE</vt:lpstr>
      <vt:lpstr>Snímek 3</vt:lpstr>
      <vt:lpstr>SLOVA  SE  SKUPINAMI  DĚ, TĚ, NĚ</vt:lpstr>
      <vt:lpstr>SLOVA SE SKUPINAMI BĚ,PĚ,VĚ,MĚ</vt:lpstr>
      <vt:lpstr>DOPLŇ  SLOVA  S   BĚ  PĚ  VĚ  MĚ                 DĚ TĚ NĚ</vt:lpstr>
      <vt:lpstr>Snímek 7</vt:lpstr>
      <vt:lpstr>Snímek 8</vt:lpstr>
      <vt:lpstr>DOPLŇ  E / Ě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DUM</cp:lastModifiedBy>
  <cp:revision>22</cp:revision>
  <dcterms:created xsi:type="dcterms:W3CDTF">2013-03-11T20:12:02Z</dcterms:created>
  <dcterms:modified xsi:type="dcterms:W3CDTF">2013-05-22T19:07:55Z</dcterms:modified>
</cp:coreProperties>
</file>