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59" r:id="rId6"/>
    <p:sldId id="262" r:id="rId7"/>
    <p:sldId id="260" r:id="rId8"/>
    <p:sldId id="261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925" autoAdjust="0"/>
    <p:restoredTop sz="94696" autoAdjust="0"/>
  </p:normalViewPr>
  <p:slideViewPr>
    <p:cSldViewPr>
      <p:cViewPr>
        <p:scale>
          <a:sx n="66" d="100"/>
          <a:sy n="66" d="100"/>
        </p:scale>
        <p:origin x="-720" y="5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24.2.2013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29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VY_32_INOVACE_29CJ_5_PŘÍMŘEČ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Přímá řeč, nepřímá řeč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 custLinFactNeighborX="995" custLinFactNeighborY="-2430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 custLinFactNeighborX="477" custLinFactNeighborY="-7059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CA48139-9ED6-4115-B78B-2AD960825A35}" type="presOf" srcId="{019433A1-1324-4DE1-9E6F-32B851095F74}" destId="{ABF03533-6AD0-44CD-A08E-C9977356B6A8}" srcOrd="0" destOrd="0" presId="urn:microsoft.com/office/officeart/2005/8/layout/vList2"/>
    <dgm:cxn modelId="{11595590-3047-4E1E-8FCA-7FCA4EF80DB4}" type="presOf" srcId="{445C7998-7549-48B0-BD68-D4F0167F02E5}" destId="{7B541546-39A7-4633-AED0-6028788110D7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BEC4E303-A04A-43B7-9260-09DE8FF2BEA3}" type="presOf" srcId="{6B0205A6-422D-4956-AD89-0CEBCAE4530D}" destId="{B1DDF1AD-3BC2-43B8-A8D0-A33120EFAF7C}" srcOrd="0" destOrd="0" presId="urn:microsoft.com/office/officeart/2005/8/layout/vList2"/>
    <dgm:cxn modelId="{092B1C7D-C467-438F-AF82-A9D35DA2B0E1}" type="presOf" srcId="{FBBFC3EA-9D9D-4F3A-BEA6-9C2C0E46BF20}" destId="{ACAD381E-21DC-4C07-8FDD-119C2EC3BB2E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2EECECAD-D52E-45B3-9355-A87D403A60D1}" type="presOf" srcId="{39F8B381-5807-488E-AC22-73DD4140ED4A}" destId="{612116FE-9061-44B1-A457-8F1AFBD162E0}" srcOrd="0" destOrd="0" presId="urn:microsoft.com/office/officeart/2005/8/layout/vList2"/>
    <dgm:cxn modelId="{9B6481CC-FCA0-4800-8E67-A6F9B9AC5D8C}" type="presOf" srcId="{EBC41103-E2E5-4D48-9B4B-425520D3D098}" destId="{97CBBA99-26B9-4E2D-BA76-BF47FEBF0134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98CBD3F2-8619-45A1-8E52-E0F3896174FC}" type="presOf" srcId="{C73C7642-F245-4585-8F88-243F9FAEF6CA}" destId="{1C4BCB69-D3A6-4CCF-9871-D9B9359B8159}" srcOrd="0" destOrd="0" presId="urn:microsoft.com/office/officeart/2005/8/layout/vList2"/>
    <dgm:cxn modelId="{DAA690B2-0646-4B5A-80B2-145B34D9E4B3}" type="presParOf" srcId="{612116FE-9061-44B1-A457-8F1AFBD162E0}" destId="{7B541546-39A7-4633-AED0-6028788110D7}" srcOrd="0" destOrd="0" presId="urn:microsoft.com/office/officeart/2005/8/layout/vList2"/>
    <dgm:cxn modelId="{BDE52135-FC94-4C5B-9369-58AF092CAE55}" type="presParOf" srcId="{612116FE-9061-44B1-A457-8F1AFBD162E0}" destId="{9B9314F6-85CC-4C49-B24D-6AF5DF05D800}" srcOrd="1" destOrd="0" presId="urn:microsoft.com/office/officeart/2005/8/layout/vList2"/>
    <dgm:cxn modelId="{1E8B5BB7-923B-45ED-BE7B-E4C6AAF54EE7}" type="presParOf" srcId="{612116FE-9061-44B1-A457-8F1AFBD162E0}" destId="{ACAD381E-21DC-4C07-8FDD-119C2EC3BB2E}" srcOrd="2" destOrd="0" presId="urn:microsoft.com/office/officeart/2005/8/layout/vList2"/>
    <dgm:cxn modelId="{59067C4A-E25C-465E-AC99-D9A3EF3B08FC}" type="presParOf" srcId="{612116FE-9061-44B1-A457-8F1AFBD162E0}" destId="{208194AD-7544-4854-B7A4-4A67E5453B54}" srcOrd="3" destOrd="0" presId="urn:microsoft.com/office/officeart/2005/8/layout/vList2"/>
    <dgm:cxn modelId="{FF0DF54E-F0AA-41CF-81BB-D2022EEC16E2}" type="presParOf" srcId="{612116FE-9061-44B1-A457-8F1AFBD162E0}" destId="{ABF03533-6AD0-44CD-A08E-C9977356B6A8}" srcOrd="4" destOrd="0" presId="urn:microsoft.com/office/officeart/2005/8/layout/vList2"/>
    <dgm:cxn modelId="{2845D23A-2A52-4034-BC64-5EE0911ED526}" type="presParOf" srcId="{612116FE-9061-44B1-A457-8F1AFBD162E0}" destId="{60E42310-8BB6-41EA-B44F-0BAC7EFC9B2E}" srcOrd="5" destOrd="0" presId="urn:microsoft.com/office/officeart/2005/8/layout/vList2"/>
    <dgm:cxn modelId="{C3CD3469-1274-412F-AD7D-A0BF5636D5D6}" type="presParOf" srcId="{612116FE-9061-44B1-A457-8F1AFBD162E0}" destId="{1C4BCB69-D3A6-4CCF-9871-D9B9359B8159}" srcOrd="6" destOrd="0" presId="urn:microsoft.com/office/officeart/2005/8/layout/vList2"/>
    <dgm:cxn modelId="{49BF6D6E-03F2-4B69-B065-37543E8276C0}" type="presParOf" srcId="{612116FE-9061-44B1-A457-8F1AFBD162E0}" destId="{34DE5943-AAB5-4DC3-B765-99B35FCB6ECD}" srcOrd="7" destOrd="0" presId="urn:microsoft.com/office/officeart/2005/8/layout/vList2"/>
    <dgm:cxn modelId="{6E072DDB-9A5B-4656-AD0B-B40AB61E1077}" type="presParOf" srcId="{612116FE-9061-44B1-A457-8F1AFBD162E0}" destId="{97CBBA99-26B9-4E2D-BA76-BF47FEBF0134}" srcOrd="8" destOrd="0" presId="urn:microsoft.com/office/officeart/2005/8/layout/vList2"/>
    <dgm:cxn modelId="{DCA3DBA8-1D1B-49C6-943E-AA73E88D6508}" type="presParOf" srcId="{612116FE-9061-44B1-A457-8F1AFBD162E0}" destId="{9A22653A-B2DB-4D9E-A633-AD2EC219A723}" srcOrd="9" destOrd="0" presId="urn:microsoft.com/office/officeart/2005/8/layout/vList2"/>
    <dgm:cxn modelId="{DEAC007A-8CA5-4B4C-87C3-62F67F759947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A28CBDDF-3BCF-4259-80BC-923426800292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DBDBBD3-C238-4B57-A1B5-F4BB093EE6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B0A8C8-6EC3-4A05-92CD-44D0C009DB98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7BF984-2E53-4040-8CE2-0FF091957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8E6FE02A-4AA3-4F2D-975A-461AB8B9BDD7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39E7864-2ADE-4A26-937D-259F333C7D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552046-754E-42FD-8DB4-C7290A089B8D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BEE803-9EEB-4A5A-893E-0AA4A2B3F4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B74870-4B2E-494A-9552-8F9DDA4281DB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55DE0E-D8BE-465E-9DAF-CE4D960AFA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835E4C-5485-4632-ACE7-4CA61ACEC675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BF2C8F-8780-4BDC-AD4B-C9CFA5376B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E2EA45-B2F9-458D-B1CE-ED0658532005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9674B4-4E0A-4623-BA09-10401CD1AE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1C1FD-F466-40EE-9B05-0E15074D43D9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AEC6F8-ACCA-43BC-AA4F-BC45415D5D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2F2ED5F-EA01-459F-BC57-3ECB55DC53AD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1A589C9-298C-4BD7-ADF1-D1910458F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28B6B-3FC9-4AFD-A92A-1085BBCF71C1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6CF3BC-3D2C-4D8C-B309-1B3DD800E0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FDE6035-5566-4D50-8ABC-5E8BBA5D9488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12A812C7-68CA-454F-A4D7-58B8E749C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3E901616-0103-42E8-B0C0-DB065D991F9F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4FFBB6FD-0851-4A44-8C2F-AB0BFB2586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7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fontAlgn="base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7088" y="533400"/>
            <a:ext cx="5105400" cy="28686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3354388" y="3540125"/>
            <a:ext cx="5114925" cy="1101725"/>
          </a:xfrm>
        </p:spPr>
        <p:txBody>
          <a:bodyPr/>
          <a:lstStyle/>
          <a:p>
            <a:endParaRPr lang="cs-CZ" smtClean="0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/>
        </p:nvGraphicFramePr>
        <p:xfrm>
          <a:off x="899592" y="53846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7838" y="5048250"/>
            <a:ext cx="7924800" cy="149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Clr>
                <a:srgbClr val="3891A7"/>
              </a:buClr>
            </a:pPr>
            <a:r>
              <a:rPr lang="cs-CZ" sz="2200" b="1" smtClean="0">
                <a:solidFill>
                  <a:srgbClr val="35436A"/>
                </a:solidFill>
              </a:rPr>
              <a:t>Anotace:</a:t>
            </a:r>
            <a:r>
              <a:rPr lang="cs-CZ" sz="2200" smtClean="0">
                <a:solidFill>
                  <a:srgbClr val="35436A"/>
                </a:solidFill>
              </a:rPr>
              <a:t> </a:t>
            </a:r>
            <a:r>
              <a:rPr lang="cs-CZ" sz="2200" smtClean="0">
                <a:solidFill>
                  <a:srgbClr val="000000"/>
                </a:solidFill>
              </a:rPr>
              <a:t>Prezentace může sloužit </a:t>
            </a:r>
            <a:r>
              <a:rPr lang="cs-CZ" sz="2200" smtClean="0">
                <a:solidFill>
                  <a:srgbClr val="000000"/>
                </a:solidFill>
                <a:latin typeface="Arial" charset="0"/>
              </a:rPr>
              <a:t>jako </a:t>
            </a:r>
            <a:r>
              <a:rPr lang="cs-CZ" sz="2200" smtClean="0">
                <a:solidFill>
                  <a:srgbClr val="000000"/>
                </a:solidFill>
              </a:rPr>
              <a:t>seznamovací a opakovací učivo</a:t>
            </a:r>
          </a:p>
          <a:p>
            <a:pPr>
              <a:lnSpc>
                <a:spcPct val="80000"/>
              </a:lnSpc>
              <a:buClr>
                <a:srgbClr val="3891A7"/>
              </a:buClr>
            </a:pPr>
            <a:r>
              <a:rPr lang="cs-CZ" sz="2200" b="1" smtClean="0">
                <a:solidFill>
                  <a:srgbClr val="35436A"/>
                </a:solidFill>
              </a:rPr>
              <a:t>Autor: </a:t>
            </a:r>
            <a:r>
              <a:rPr lang="cs-CZ" sz="2200" smtClean="0">
                <a:solidFill>
                  <a:srgbClr val="000000"/>
                </a:solidFill>
              </a:rPr>
              <a:t>Mgr. Vlasta Šujanová</a:t>
            </a:r>
          </a:p>
          <a:p>
            <a:pPr>
              <a:lnSpc>
                <a:spcPct val="80000"/>
              </a:lnSpc>
              <a:buClr>
                <a:srgbClr val="3891A7"/>
              </a:buClr>
            </a:pPr>
            <a:r>
              <a:rPr lang="cs-CZ" sz="2200" b="1" smtClean="0">
                <a:solidFill>
                  <a:srgbClr val="35436A"/>
                </a:solidFill>
              </a:rPr>
              <a:t>Jazyk: </a:t>
            </a:r>
            <a:r>
              <a:rPr lang="cs-CZ" sz="2200" smtClean="0">
                <a:solidFill>
                  <a:srgbClr val="000000"/>
                </a:solidFill>
              </a:rPr>
              <a:t>Čeština</a:t>
            </a:r>
          </a:p>
          <a:p>
            <a:pPr>
              <a:lnSpc>
                <a:spcPct val="80000"/>
              </a:lnSpc>
              <a:buClr>
                <a:srgbClr val="3891A7"/>
              </a:buClr>
            </a:pPr>
            <a:r>
              <a:rPr lang="cs-CZ" sz="2200" b="1" smtClean="0">
                <a:solidFill>
                  <a:srgbClr val="35436A"/>
                </a:solidFill>
              </a:rPr>
              <a:t>Očekávaný výstup: </a:t>
            </a:r>
            <a:r>
              <a:rPr lang="cs-CZ" sz="2200" smtClean="0">
                <a:solidFill>
                  <a:srgbClr val="000000"/>
                </a:solidFill>
              </a:rPr>
              <a:t>přímá řeč, nepřímá řeč, uvozovací věta  </a:t>
            </a:r>
            <a:endParaRPr lang="cs-CZ" sz="2200" b="1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3891A7"/>
              </a:buClr>
            </a:pPr>
            <a:r>
              <a:rPr lang="cs-CZ" sz="2200" b="1" smtClean="0">
                <a:solidFill>
                  <a:srgbClr val="35436A"/>
                </a:solidFill>
              </a:rPr>
              <a:t>Speciální vzdělávací potřeby: </a:t>
            </a:r>
            <a:r>
              <a:rPr lang="cs-CZ" sz="2200" smtClean="0">
                <a:solidFill>
                  <a:srgbClr val="000000"/>
                </a:solidFill>
              </a:rPr>
              <a:t>notebook, interaktivní tabule</a:t>
            </a:r>
          </a:p>
          <a:p>
            <a:pPr>
              <a:lnSpc>
                <a:spcPct val="80000"/>
              </a:lnSpc>
              <a:buClr>
                <a:srgbClr val="3891A7"/>
              </a:buClr>
            </a:pPr>
            <a:r>
              <a:rPr lang="cs-CZ" sz="2200" b="1" smtClean="0">
                <a:solidFill>
                  <a:srgbClr val="35436A"/>
                </a:solidFill>
              </a:rPr>
              <a:t>Klíčová slova:</a:t>
            </a:r>
            <a:r>
              <a:rPr lang="cs-CZ" sz="2200" smtClean="0">
                <a:solidFill>
                  <a:srgbClr val="000000"/>
                </a:solidFill>
              </a:rPr>
              <a:t> přímá řeč, nepřímá řeč, uvozovací věta, uvozovky </a:t>
            </a:r>
          </a:p>
          <a:p>
            <a:pPr>
              <a:lnSpc>
                <a:spcPct val="80000"/>
              </a:lnSpc>
              <a:buClr>
                <a:srgbClr val="3891A7"/>
              </a:buClr>
            </a:pPr>
            <a:r>
              <a:rPr lang="cs-CZ" sz="2200" b="1" smtClean="0">
                <a:solidFill>
                  <a:srgbClr val="35436A"/>
                </a:solidFill>
              </a:rPr>
              <a:t>Druh učebního materiálu: </a:t>
            </a:r>
            <a:r>
              <a:rPr lang="cs-CZ" sz="2200" smtClean="0">
                <a:solidFill>
                  <a:srgbClr val="000000"/>
                </a:solidFill>
              </a:rPr>
              <a:t>prezentace</a:t>
            </a:r>
          </a:p>
          <a:p>
            <a:pPr>
              <a:lnSpc>
                <a:spcPct val="80000"/>
              </a:lnSpc>
              <a:buClr>
                <a:srgbClr val="3891A7"/>
              </a:buClr>
            </a:pPr>
            <a:r>
              <a:rPr lang="cs-CZ" sz="2200" b="1" smtClean="0">
                <a:solidFill>
                  <a:srgbClr val="35436A"/>
                </a:solidFill>
              </a:rPr>
              <a:t>Cílová skupina</a:t>
            </a:r>
            <a:r>
              <a:rPr lang="cs-CZ" sz="2200" b="1" smtClean="0">
                <a:solidFill>
                  <a:srgbClr val="8898C3"/>
                </a:solidFill>
              </a:rPr>
              <a:t>: </a:t>
            </a:r>
            <a:r>
              <a:rPr lang="cs-CZ" sz="2200" smtClean="0">
                <a:solidFill>
                  <a:srgbClr val="000000"/>
                </a:solidFill>
              </a:rPr>
              <a:t>žák</a:t>
            </a:r>
          </a:p>
          <a:p>
            <a:pPr>
              <a:lnSpc>
                <a:spcPct val="80000"/>
              </a:lnSpc>
              <a:buClr>
                <a:srgbClr val="3891A7"/>
              </a:buClr>
            </a:pPr>
            <a:r>
              <a:rPr lang="cs-CZ" sz="2200" b="1" smtClean="0">
                <a:solidFill>
                  <a:srgbClr val="35436A"/>
                </a:solidFill>
              </a:rPr>
              <a:t>Stupeň a typ vzdělávání: </a:t>
            </a:r>
            <a:r>
              <a:rPr lang="cs-CZ" sz="2200" smtClean="0">
                <a:solidFill>
                  <a:srgbClr val="000000"/>
                </a:solidFill>
              </a:rPr>
              <a:t>základní vzdělávání – první stupeň    4.-5. roč.</a:t>
            </a:r>
          </a:p>
          <a:p>
            <a:pPr>
              <a:lnSpc>
                <a:spcPct val="80000"/>
              </a:lnSpc>
              <a:buClr>
                <a:srgbClr val="3891A7"/>
              </a:buClr>
            </a:pPr>
            <a:r>
              <a:rPr lang="cs-CZ" sz="2200" b="1" smtClean="0">
                <a:solidFill>
                  <a:srgbClr val="35436A"/>
                </a:solidFill>
              </a:rPr>
              <a:t>Typická věková skupina:</a:t>
            </a:r>
            <a:r>
              <a:rPr lang="cs-CZ" sz="2200" smtClean="0">
                <a:solidFill>
                  <a:srgbClr val="000000"/>
                </a:solidFill>
              </a:rPr>
              <a:t> 9-11 let</a:t>
            </a:r>
          </a:p>
          <a:p>
            <a:pPr>
              <a:lnSpc>
                <a:spcPct val="80000"/>
              </a:lnSpc>
            </a:pPr>
            <a:endParaRPr lang="cs-CZ" sz="2200" smtClean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seznámení s pravidly</a:t>
            </a:r>
          </a:p>
          <a:p>
            <a:r>
              <a:rPr lang="cs-CZ" smtClean="0"/>
              <a:t>označuj věty uvozovací a přímou řeč</a:t>
            </a:r>
          </a:p>
          <a:p>
            <a:r>
              <a:rPr lang="cs-CZ" smtClean="0"/>
              <a:t>doplň věty uvozovací</a:t>
            </a:r>
          </a:p>
          <a:p>
            <a:r>
              <a:rPr lang="cs-CZ" smtClean="0"/>
              <a:t>doplň přímou řeč</a:t>
            </a:r>
          </a:p>
          <a:p>
            <a:r>
              <a:rPr lang="cs-CZ" smtClean="0"/>
              <a:t>převeď text /řeč nepřímá/ do přímé řeči </a:t>
            </a:r>
            <a:r>
              <a:rPr lang="cs-CZ" smtClean="0">
                <a:latin typeface="Arial" charset="0"/>
              </a:rPr>
              <a:t>                 </a:t>
            </a:r>
            <a:r>
              <a:rPr lang="cs-CZ" smtClean="0"/>
              <a:t>s uvozovacími větami </a:t>
            </a:r>
          </a:p>
          <a:p>
            <a:r>
              <a:rPr lang="cs-CZ" smtClean="0"/>
              <a:t>převeď text přímé řeči do řeči nepřímé</a:t>
            </a:r>
          </a:p>
          <a:p>
            <a:r>
              <a:rPr lang="cs-CZ" smtClean="0"/>
              <a:t>doplň interpunkční znaménka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PŘÍMÁ  ŘEČ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Přímá řeč uvádí </a:t>
            </a:r>
            <a:r>
              <a:rPr lang="cs-CZ" b="1" smtClean="0"/>
              <a:t>doslova</a:t>
            </a:r>
            <a:r>
              <a:rPr lang="cs-CZ" smtClean="0"/>
              <a:t>, co někdo řekl nebo napsal .</a:t>
            </a:r>
          </a:p>
          <a:p>
            <a:r>
              <a:rPr lang="cs-CZ" smtClean="0"/>
              <a:t>Přímou řečí někdo něco oznamuje, ptá se nebo rozkazuje.</a:t>
            </a:r>
          </a:p>
          <a:p>
            <a:r>
              <a:rPr lang="cs-CZ" smtClean="0"/>
              <a:t>Na konci přímé řeči píšeme: tečku (.)</a:t>
            </a:r>
          </a:p>
          <a:p>
            <a:r>
              <a:rPr lang="cs-CZ" smtClean="0"/>
              <a:t>čárku(,) otazník (?) nebo vykřičník (!)</a:t>
            </a:r>
            <a:endParaRPr lang="cs-CZ" b="1" smtClean="0"/>
          </a:p>
          <a:p>
            <a:endParaRPr lang="cs-CZ" b="1" smtClean="0"/>
          </a:p>
          <a:p>
            <a:r>
              <a:rPr lang="cs-CZ" b="1" smtClean="0"/>
              <a:t>Přímá řeč </a:t>
            </a:r>
            <a:r>
              <a:rPr lang="cs-CZ" smtClean="0"/>
              <a:t>bývá na začátku i na konci </a:t>
            </a:r>
            <a:r>
              <a:rPr lang="cs-CZ" b="1" smtClean="0"/>
              <a:t>ohraničena uvozovkami</a:t>
            </a:r>
            <a:r>
              <a:rPr lang="cs-CZ" smtClean="0"/>
              <a:t>; </a:t>
            </a:r>
          </a:p>
          <a:p>
            <a:r>
              <a:rPr lang="cs-CZ" smtClean="0"/>
              <a:t>Na jejím začátku píšeme </a:t>
            </a:r>
            <a:r>
              <a:rPr lang="cs-CZ" b="1" smtClean="0"/>
              <a:t>velké písmeno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PŘÍMÁ  ŘEČ - UVOZOVACÍ  VĚTA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Přímá řeč bývá </a:t>
            </a:r>
            <a:r>
              <a:rPr lang="cs-CZ" b="1" smtClean="0"/>
              <a:t>uvozena větou uvozovací</a:t>
            </a:r>
          </a:p>
          <a:p>
            <a:r>
              <a:rPr lang="cs-CZ" smtClean="0">
                <a:solidFill>
                  <a:schemeClr val="tx2"/>
                </a:solidFill>
              </a:rPr>
              <a:t>věta uvozovací </a:t>
            </a:r>
            <a:r>
              <a:rPr lang="cs-CZ" smtClean="0"/>
              <a:t>může stát:</a:t>
            </a:r>
          </a:p>
          <a:p>
            <a:endParaRPr lang="cs-CZ" b="1" smtClean="0"/>
          </a:p>
          <a:p>
            <a:r>
              <a:rPr lang="cs-CZ" b="1" smtClean="0"/>
              <a:t>před přímou řečí</a:t>
            </a:r>
            <a:r>
              <a:rPr lang="cs-CZ" smtClean="0"/>
              <a:t>:                             </a:t>
            </a:r>
            <a:r>
              <a:rPr lang="cs-CZ" smtClean="0">
                <a:solidFill>
                  <a:schemeClr val="tx2"/>
                </a:solidFill>
              </a:rPr>
              <a:t>Maminka se ptá</a:t>
            </a:r>
            <a:r>
              <a:rPr lang="cs-CZ" sz="2400" smtClean="0"/>
              <a:t>: „ Kdy se vrátíš z kina ?“</a:t>
            </a:r>
          </a:p>
          <a:p>
            <a:r>
              <a:rPr lang="cs-CZ" sz="2400" b="1" smtClean="0"/>
              <a:t>uprostře</a:t>
            </a:r>
            <a:r>
              <a:rPr lang="cs-CZ" b="1" smtClean="0"/>
              <a:t>d přímé řeči</a:t>
            </a:r>
            <a:r>
              <a:rPr lang="cs-CZ" smtClean="0"/>
              <a:t>:                                   „ Počkej na mě,“ </a:t>
            </a:r>
            <a:r>
              <a:rPr lang="cs-CZ" smtClean="0">
                <a:solidFill>
                  <a:schemeClr val="tx2"/>
                </a:solidFill>
              </a:rPr>
              <a:t>volal Milan</a:t>
            </a:r>
            <a:r>
              <a:rPr lang="cs-CZ" smtClean="0"/>
              <a:t>, „hledám míč.“</a:t>
            </a:r>
          </a:p>
          <a:p>
            <a:r>
              <a:rPr lang="cs-CZ" b="1" smtClean="0"/>
              <a:t>za přímou řečí</a:t>
            </a:r>
            <a:r>
              <a:rPr lang="cs-CZ" smtClean="0"/>
              <a:t>:                                      „Kolik je hodin ?“ </a:t>
            </a:r>
            <a:r>
              <a:rPr lang="cs-CZ" smtClean="0">
                <a:solidFill>
                  <a:schemeClr val="tx2"/>
                </a:solidFill>
              </a:rPr>
              <a:t>ptala se Hanka</a:t>
            </a:r>
            <a:r>
              <a:rPr lang="cs-CZ" smtClean="0"/>
              <a:t>.</a:t>
            </a:r>
          </a:p>
        </p:txBody>
      </p:sp>
      <p:pic>
        <p:nvPicPr>
          <p:cNvPr id="17411" name="Picture 2" descr="C:\Users\0MGM\AppData\Local\Microsoft\Windows\Temporary Internet Files\Content.IE5\2E0TE05V\MP90044659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4797425"/>
            <a:ext cx="1522412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NEPŘÍMÁ  ŘEČ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 nepřímé řeči </a:t>
            </a:r>
            <a:r>
              <a:rPr lang="cs-CZ" b="1" smtClean="0"/>
              <a:t>neužíváme uvozovky</a:t>
            </a:r>
            <a:r>
              <a:rPr lang="cs-CZ" smtClean="0"/>
              <a:t>.</a:t>
            </a:r>
          </a:p>
          <a:p>
            <a:r>
              <a:rPr lang="cs-CZ" smtClean="0"/>
              <a:t>Z věty uvozovací a přímé řeči se stává </a:t>
            </a:r>
            <a:r>
              <a:rPr lang="cs-CZ" b="1" smtClean="0"/>
              <a:t>souvětí</a:t>
            </a:r>
            <a:r>
              <a:rPr lang="cs-CZ" smtClean="0"/>
              <a:t>.</a:t>
            </a:r>
          </a:p>
          <a:p>
            <a:r>
              <a:rPr lang="cs-CZ" smtClean="0"/>
              <a:t>Věty se spojují do souvětí obvykle </a:t>
            </a:r>
            <a:r>
              <a:rPr lang="cs-CZ" b="1" smtClean="0"/>
              <a:t>spojkami.</a:t>
            </a:r>
          </a:p>
          <a:p>
            <a:endParaRPr lang="cs-CZ" smtClean="0"/>
          </a:p>
          <a:p>
            <a:r>
              <a:rPr lang="cs-CZ" smtClean="0"/>
              <a:t>„Chceš jet s námi do lesa?“ zeptala se teta.</a:t>
            </a:r>
          </a:p>
          <a:p>
            <a:r>
              <a:rPr lang="cs-CZ" smtClean="0"/>
              <a:t>Teta se mě zeptala, jestli s nimi chci jet do lesa.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OZNAČ  VĚTY  UVOZOVACÍ  A PŘÍMOU  ŘEČ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Král rozkázal Jiříkovi: „Přivedeš mi Zlatovlásku.“ </a:t>
            </a:r>
          </a:p>
          <a:p>
            <a:r>
              <a:rPr lang="cs-CZ" smtClean="0"/>
              <a:t>„Hrnečku, vař!“ rozkázala chudá vdova.</a:t>
            </a:r>
          </a:p>
          <a:p>
            <a:r>
              <a:rPr lang="cs-CZ" smtClean="0"/>
              <a:t>Popelka poprosila tatínka: „ Přivez mi to, co ti po cestě cvrkne do nosu.“</a:t>
            </a:r>
          </a:p>
          <a:p>
            <a:r>
              <a:rPr lang="cs-CZ" smtClean="0"/>
              <a:t>„Abys získal Zlatovlásku,“ řekl vážně král, „musíš splnit tři úkoly.“</a:t>
            </a:r>
          </a:p>
          <a:p>
            <a:r>
              <a:rPr lang="cs-CZ" smtClean="0"/>
              <a:t>„Kdo to spí v našich postýlkách?“          podivili se trpaslíci.</a:t>
            </a:r>
          </a:p>
        </p:txBody>
      </p:sp>
      <p:pic>
        <p:nvPicPr>
          <p:cNvPr id="19459" name="Picture 2" descr="C:\Users\0MGM\AppData\Local\Microsoft\Windows\Temporary Internet Files\Content.IE5\4NL06TZY\MC90041561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5151438"/>
            <a:ext cx="1346200" cy="1312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4"/>
          <p:cNvCxnSpPr/>
          <p:nvPr/>
        </p:nvCxnSpPr>
        <p:spPr>
          <a:xfrm>
            <a:off x="755650" y="2060575"/>
            <a:ext cx="324008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276600" y="2879725"/>
            <a:ext cx="3408363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55650" y="3357563"/>
            <a:ext cx="388778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787900" y="4292600"/>
            <a:ext cx="216058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55650" y="5516563"/>
            <a:ext cx="295275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356100" y="2060575"/>
            <a:ext cx="151130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55650" y="2420938"/>
            <a:ext cx="1728788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900113" y="2879725"/>
            <a:ext cx="2016125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111750" y="3357563"/>
            <a:ext cx="2246313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900113" y="3789363"/>
            <a:ext cx="3743325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900113" y="4221163"/>
            <a:ext cx="3455987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1" name="Přímá spojnice 2050"/>
          <p:cNvCxnSpPr/>
          <p:nvPr/>
        </p:nvCxnSpPr>
        <p:spPr>
          <a:xfrm>
            <a:off x="1042988" y="4652963"/>
            <a:ext cx="295275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3" name="Přímá spojnice 2052"/>
          <p:cNvCxnSpPr/>
          <p:nvPr/>
        </p:nvCxnSpPr>
        <p:spPr>
          <a:xfrm>
            <a:off x="1042988" y="5151438"/>
            <a:ext cx="4392612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DOPLŇ  VĚTY  UVOZOVACÍ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„Kam půjdeš zítra?“ ……….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„Přijďte v neděli k nám,“……... „budu slavit narozeniny.“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....... „Chlapci, skočte do vody.“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........ „Proč jdeš tak pozdě?“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„Dej pozor, ať nespadneš!“...........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„Počkej chvíli,“......... „hned jdu.“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20483" name="Picture 5" descr="C:\Users\0MGM\AppData\Local\Microsoft\Windows\Temporary Internet Files\Content.IE5\F5M6QV46\MC90005525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4168775"/>
            <a:ext cx="1482725" cy="209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Doplň  přímou  řeč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Paní učitelka se zeptala.....</a:t>
            </a:r>
          </a:p>
          <a:p>
            <a:r>
              <a:rPr lang="cs-CZ" smtClean="0"/>
              <a:t>.........oznámil dědeček.......</a:t>
            </a:r>
          </a:p>
          <a:p>
            <a:r>
              <a:rPr lang="cs-CZ" smtClean="0"/>
              <a:t>Prodavačka doporučila.........</a:t>
            </a:r>
          </a:p>
          <a:p>
            <a:r>
              <a:rPr lang="cs-CZ" smtClean="0"/>
              <a:t>....... varoval nás lékař.</a:t>
            </a:r>
          </a:p>
          <a:p>
            <a:r>
              <a:rPr lang="cs-CZ" smtClean="0"/>
              <a:t>Paní Nováková požádala Petru........</a:t>
            </a:r>
          </a:p>
          <a:p>
            <a:r>
              <a:rPr lang="cs-CZ" smtClean="0"/>
              <a:t>...........oznámil trenér .........</a:t>
            </a:r>
          </a:p>
          <a:p>
            <a:endParaRPr lang="cs-CZ" smtClean="0"/>
          </a:p>
        </p:txBody>
      </p:sp>
      <p:pic>
        <p:nvPicPr>
          <p:cNvPr id="21507" name="Picture 4" descr="C:\Users\0MGM\AppData\Local\Microsoft\Windows\Temporary Internet Files\Content.IE5\Y2YA2D0L\MP90040977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4437063"/>
            <a:ext cx="2663825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7" descr="C:\Users\0MGM\AppData\Local\Microsoft\Windows\Temporary Internet Files\Content.IE5\0V47OW0M\MC90023322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24525" y="981075"/>
            <a:ext cx="1717675" cy="1941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ŘEČ  NEPŘÍMOU  ZMĚŇ                          V  ŘEČ PŘÍMOU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Maminka se zeptala Hany, jestli chce polévku.</a:t>
            </a:r>
          </a:p>
          <a:p>
            <a:r>
              <a:rPr lang="cs-CZ" smtClean="0"/>
              <a:t>Petr navrhl Zdeňkovi, aby si s ním šel zabruslit.</a:t>
            </a:r>
          </a:p>
          <a:p>
            <a:r>
              <a:rPr lang="cs-CZ" smtClean="0"/>
              <a:t>Jindra řekl Janě, že jí odpoledne přinese ukázat svoje štěně.</a:t>
            </a:r>
          </a:p>
          <a:p>
            <a:r>
              <a:rPr lang="cs-CZ" smtClean="0"/>
              <a:t>Tatínek přikázal Milanovi, aby byl v pět hodin doma.</a:t>
            </a:r>
          </a:p>
          <a:p>
            <a:r>
              <a:rPr lang="cs-CZ" smtClean="0"/>
              <a:t>Babička nám oznámila, že přijede v neděli.</a:t>
            </a:r>
          </a:p>
        </p:txBody>
      </p:sp>
      <p:pic>
        <p:nvPicPr>
          <p:cNvPr id="22531" name="Picture 3" descr="C:\Users\0MGM\AppData\Local\Microsoft\Windows\Temporary Internet Files\Content.IE5\8PLYTA7M\MC90044653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1341438"/>
            <a:ext cx="1739900" cy="162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4" descr="C:\Users\0MGM\AppData\Local\Microsoft\Windows\Temporary Internet Files\Content.IE5\0V47OW0M\MM900365295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97138" y="5619750"/>
            <a:ext cx="102870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ŘEČ PŘÍMOU ZMĚŇ NA                ŘEČ NEPŘÍMOU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„Dej pozor, ať se neumažeš!“ volala babička na malou Míšu.</a:t>
            </a:r>
          </a:p>
          <a:p>
            <a:r>
              <a:rPr lang="cs-CZ" smtClean="0"/>
              <a:t>Teta se ptala: „ Jeli jste k nám ranním vlakem?“</a:t>
            </a:r>
          </a:p>
          <a:p>
            <a:r>
              <a:rPr lang="cs-CZ" smtClean="0"/>
              <a:t>„Proč jdeš tak pozdě?“ ptala se maminka Matěje, „a kde máš kolo?“</a:t>
            </a:r>
          </a:p>
          <a:p>
            <a:r>
              <a:rPr lang="cs-CZ" smtClean="0"/>
              <a:t>Volala paní Zímová: „Vítek onemocněl, nepřijde dnes do školy.“</a:t>
            </a:r>
          </a:p>
          <a:p>
            <a:r>
              <a:rPr lang="cs-CZ" smtClean="0"/>
              <a:t>„Milá Hedviko,“ psala Lenka, „přijeď k nám 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o prázdninách.“</a:t>
            </a:r>
          </a:p>
        </p:txBody>
      </p:sp>
      <p:pic>
        <p:nvPicPr>
          <p:cNvPr id="23555" name="Picture 4" descr="C:\Users\0MGM\AppData\Local\Microsoft\Windows\Temporary Internet Files\Content.IE5\TX3GLX7J\MM900283797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08850" y="3141663"/>
            <a:ext cx="16017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Doplň interpunkční znaménka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UVOZOVKY „“   ČÁRKU  ,  DVOJTEČKU  :  TEČKU  .        OTAZNÍK   ?       VYKŘIČNÍK   !</a:t>
            </a:r>
          </a:p>
          <a:p>
            <a:endParaRPr lang="cs-CZ" smtClean="0"/>
          </a:p>
          <a:p>
            <a:r>
              <a:rPr lang="cs-CZ" smtClean="0"/>
              <a:t>Mohu vám nějak pomoci  nabídl jsem se.</a:t>
            </a:r>
          </a:p>
          <a:p>
            <a:r>
              <a:rPr lang="cs-CZ" smtClean="0"/>
              <a:t>Bydlí tu pan Novák  zeptala se mě starší paní.</a:t>
            </a:r>
          </a:p>
          <a:p>
            <a:r>
              <a:rPr lang="cs-CZ" smtClean="0"/>
              <a:t>Odpověděl jsem  Ano bydlí.</a:t>
            </a:r>
          </a:p>
          <a:p>
            <a:r>
              <a:rPr lang="cs-CZ" smtClean="0"/>
              <a:t>Katko  zavolali jsme  počkej na nás.</a:t>
            </a:r>
          </a:p>
        </p:txBody>
      </p:sp>
      <p:pic>
        <p:nvPicPr>
          <p:cNvPr id="24579" name="Picture 6" descr="C:\Users\0MGM\AppData\Local\Microsoft\Windows\Temporary Internet Files\Content.IE5\0V47OW0M\MC90007879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19925" y="2565400"/>
            <a:ext cx="1220788" cy="180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7" descr="C:\Users\0MGM\AppData\Local\Microsoft\Windows\Temporary Internet Files\Content.IE5\8AR5F1BG\MM900296995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4300" y="5157788"/>
            <a:ext cx="1584325" cy="14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Ilustrace : office.microsoft.com</a:t>
            </a:r>
          </a:p>
          <a:p>
            <a:endParaRPr lang="cs-CZ" smtClean="0"/>
          </a:p>
        </p:txBody>
      </p:sp>
      <p:pic>
        <p:nvPicPr>
          <p:cNvPr id="25603" name="Picture 2" descr="C:\Users\0MGM\AppData\Local\Microsoft\Windows\Temporary Internet Files\Content.IE5\I7VQ0XM6\MP90044659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4076700"/>
            <a:ext cx="1247775" cy="1617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4" descr="C:\Users\0MGM\AppData\Local\Microsoft\Windows\Temporary Internet Files\Content.IE5\TX3GLX7J\MP90040368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58888" y="3141663"/>
            <a:ext cx="3186112" cy="298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181</TotalTime>
  <Words>433</Words>
  <Application>Microsoft Office PowerPoint</Application>
  <PresentationFormat>On-screen Show (4:3)</PresentationFormat>
  <Paragraphs>71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13</vt:i4>
      </vt:variant>
    </vt:vector>
  </HeadingPairs>
  <TitlesOfParts>
    <vt:vector size="23" baseType="lpstr">
      <vt:lpstr>Trebuchet MS</vt:lpstr>
      <vt:lpstr>Arial</vt:lpstr>
      <vt:lpstr>Wingdings 2</vt:lpstr>
      <vt:lpstr>Wingdings</vt:lpstr>
      <vt:lpstr>Calibri</vt:lpstr>
      <vt:lpstr>Bohatý</vt:lpstr>
      <vt:lpstr>Bohatý</vt:lpstr>
      <vt:lpstr>Bohatý</vt:lpstr>
      <vt:lpstr>Bohatý</vt:lpstr>
      <vt:lpstr>Bohatý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DUM</cp:lastModifiedBy>
  <cp:revision>21</cp:revision>
  <dcterms:created xsi:type="dcterms:W3CDTF">2013-03-20T19:55:45Z</dcterms:created>
  <dcterms:modified xsi:type="dcterms:W3CDTF">2013-05-22T19:12:05Z</dcterms:modified>
</cp:coreProperties>
</file>