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BE41C-111F-4E7B-8EE8-3448ACF7B488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C14E-87F8-4E8E-B735-48E00122EC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1464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BE41C-111F-4E7B-8EE8-3448ACF7B488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C14E-87F8-4E8E-B735-48E00122EC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03657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BE41C-111F-4E7B-8EE8-3448ACF7B488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C14E-87F8-4E8E-B735-48E00122EC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110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BE41C-111F-4E7B-8EE8-3448ACF7B488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C14E-87F8-4E8E-B735-48E00122EC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5501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BE41C-111F-4E7B-8EE8-3448ACF7B488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C14E-87F8-4E8E-B735-48E00122EC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948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BE41C-111F-4E7B-8EE8-3448ACF7B488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C14E-87F8-4E8E-B735-48E00122EC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53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BE41C-111F-4E7B-8EE8-3448ACF7B488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C14E-87F8-4E8E-B735-48E00122EC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89387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BE41C-111F-4E7B-8EE8-3448ACF7B488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C14E-87F8-4E8E-B735-48E00122EC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408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BE41C-111F-4E7B-8EE8-3448ACF7B488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C14E-87F8-4E8E-B735-48E00122EC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9415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BE41C-111F-4E7B-8EE8-3448ACF7B488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C14E-87F8-4E8E-B735-48E00122EC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1080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BE41C-111F-4E7B-8EE8-3448ACF7B488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C14E-87F8-4E8E-B735-48E00122EC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16713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CBE41C-111F-4E7B-8EE8-3448ACF7B488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3DC14E-87F8-4E8E-B735-48E00122EC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78562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055" y="234643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055" y="1916832"/>
            <a:ext cx="8229600" cy="42836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Škola: 		Základní škola a Mateřská škola, 				Kostelní 560, Svoboda n. Úpou,</a:t>
            </a:r>
          </a:p>
          <a:p>
            <a:pPr marL="0" indent="0">
              <a:buNone/>
            </a:pPr>
            <a:r>
              <a:rPr lang="cs-CZ" sz="2400" dirty="0" smtClean="0"/>
              <a:t>			okres Trutnov </a:t>
            </a:r>
          </a:p>
          <a:p>
            <a:r>
              <a:rPr lang="cs-CZ" sz="2400" dirty="0" smtClean="0"/>
              <a:t>Autor: 		Mgr. Hana </a:t>
            </a:r>
            <a:r>
              <a:rPr lang="cs-CZ" sz="2400" dirty="0" err="1" smtClean="0"/>
              <a:t>Klomínská</a:t>
            </a:r>
            <a:endParaRPr lang="cs-CZ" sz="2400" dirty="0" smtClean="0"/>
          </a:p>
          <a:p>
            <a:r>
              <a:rPr lang="cs-CZ" sz="2400" dirty="0" smtClean="0"/>
              <a:t>Datum:  	</a:t>
            </a:r>
            <a:r>
              <a:rPr lang="cs-CZ" sz="2400" smtClean="0"/>
              <a:t>	březen 2013</a:t>
            </a:r>
            <a:endParaRPr lang="cs-CZ" sz="2400" dirty="0" smtClean="0"/>
          </a:p>
          <a:p>
            <a:r>
              <a:rPr lang="cs-CZ" sz="2400" dirty="0" smtClean="0"/>
              <a:t>Název: 		VY_12_INOVACE_1.2.1_ ČJ1,2_2</a:t>
            </a:r>
          </a:p>
          <a:p>
            <a:r>
              <a:rPr lang="cs-CZ" sz="2400" dirty="0" smtClean="0"/>
              <a:t>Téma:		Počáteční čtení slov a vět.		</a:t>
            </a:r>
          </a:p>
          <a:p>
            <a:r>
              <a:rPr lang="cs-CZ" sz="2400" dirty="0" smtClean="0"/>
              <a:t>Ročník:		1. – 2.</a:t>
            </a:r>
          </a:p>
          <a:p>
            <a:r>
              <a:rPr lang="cs-CZ" sz="2400" dirty="0" smtClean="0"/>
              <a:t>Číslo projektu:	CZ.1.07/1.4.00/21.3068</a:t>
            </a:r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404664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5933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	</a:t>
            </a:r>
            <a:r>
              <a:rPr lang="cs-CZ" sz="2800" dirty="0" smtClean="0"/>
              <a:t>Anotace: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075240" cy="4525963"/>
          </a:xfrm>
        </p:spPr>
        <p:txBody>
          <a:bodyPr>
            <a:normAutofit/>
          </a:bodyPr>
          <a:lstStyle/>
          <a:p>
            <a:pPr algn="just"/>
            <a:r>
              <a:rPr lang="cs-CZ" sz="2400" dirty="0" smtClean="0">
                <a:latin typeface="Arial" charset="0"/>
              </a:rPr>
              <a:t>Tento materiál je určen k procvičování čtení jednoduchých slov a vět tvořených z otevřených slabik probraných souhlásek m, l, s, p a samohlásek. Lze ho použít pro interaktivní vyučování i jako pracovní listy.</a:t>
            </a:r>
          </a:p>
          <a:p>
            <a:pPr marL="0" indent="0" algn="just">
              <a:buNone/>
            </a:pPr>
            <a:endParaRPr lang="cs-CZ" sz="2400" dirty="0" smtClean="0">
              <a:latin typeface="Arial" charset="0"/>
            </a:endParaRPr>
          </a:p>
          <a:p>
            <a:pPr algn="just"/>
            <a:r>
              <a:rPr lang="cs-CZ" sz="2400" dirty="0" smtClean="0">
                <a:latin typeface="Arial" charset="0"/>
              </a:rPr>
              <a:t>Procvičuj čtení a  zahraj slovní kopanou.</a:t>
            </a:r>
          </a:p>
          <a:p>
            <a:pPr algn="just"/>
            <a:endParaRPr lang="cs-CZ" sz="2400" dirty="0">
              <a:latin typeface="Arial" charset="0"/>
            </a:endParaRPr>
          </a:p>
          <a:p>
            <a:pPr algn="just"/>
            <a:r>
              <a:rPr lang="cs-CZ" sz="2400" dirty="0">
                <a:latin typeface="Arial" charset="0"/>
              </a:rPr>
              <a:t>Prohlédni si obrázky, přečti si </a:t>
            </a:r>
            <a:r>
              <a:rPr lang="cs-CZ" sz="2400" dirty="0" smtClean="0">
                <a:latin typeface="Arial" charset="0"/>
              </a:rPr>
              <a:t>pozorně </a:t>
            </a:r>
            <a:r>
              <a:rPr lang="cs-CZ" sz="2400" dirty="0">
                <a:latin typeface="Arial" charset="0"/>
              </a:rPr>
              <a:t>věty a potom je spoj </a:t>
            </a:r>
            <a:r>
              <a:rPr lang="cs-CZ" sz="2400" dirty="0" smtClean="0">
                <a:latin typeface="Arial" charset="0"/>
              </a:rPr>
              <a:t>se </a:t>
            </a:r>
            <a:r>
              <a:rPr lang="cs-CZ" sz="2400" dirty="0">
                <a:latin typeface="Arial" charset="0"/>
              </a:rPr>
              <a:t>správným </a:t>
            </a:r>
            <a:r>
              <a:rPr lang="cs-CZ" sz="2400" dirty="0" smtClean="0">
                <a:latin typeface="Arial" charset="0"/>
              </a:rPr>
              <a:t>obrázkem</a:t>
            </a:r>
            <a:r>
              <a:rPr lang="cs-CZ" sz="2400" dirty="0">
                <a:latin typeface="Arial" charset="0"/>
              </a:rPr>
              <a:t>. Zkus vyprávět příběh </a:t>
            </a:r>
            <a:r>
              <a:rPr lang="cs-CZ" sz="2400" dirty="0" smtClean="0">
                <a:latin typeface="Arial" charset="0"/>
              </a:rPr>
              <a:t>lidí, </a:t>
            </a:r>
            <a:r>
              <a:rPr lang="cs-CZ" sz="2400" dirty="0">
                <a:latin typeface="Arial" charset="0"/>
              </a:rPr>
              <a:t>dej </a:t>
            </a:r>
            <a:r>
              <a:rPr lang="cs-CZ" sz="2400" dirty="0" smtClean="0">
                <a:latin typeface="Arial" charset="0"/>
              </a:rPr>
              <a:t>jim jméno </a:t>
            </a:r>
            <a:r>
              <a:rPr lang="cs-CZ" sz="2400" dirty="0">
                <a:latin typeface="Arial" charset="0"/>
              </a:rPr>
              <a:t>a řekni, co dělají, o čem si povídají a podobně.</a:t>
            </a:r>
          </a:p>
          <a:p>
            <a:pPr algn="just"/>
            <a:endParaRPr lang="cs-CZ" sz="2400" dirty="0" smtClean="0">
              <a:latin typeface="Arial" charset="0"/>
            </a:endParaRPr>
          </a:p>
          <a:p>
            <a:pPr algn="just"/>
            <a:endParaRPr lang="cs-CZ" sz="2400" dirty="0">
              <a:latin typeface="Arial" charset="0"/>
            </a:endParaRPr>
          </a:p>
          <a:p>
            <a:pPr algn="just"/>
            <a:endParaRPr lang="cs-CZ" sz="2400" dirty="0" smtClean="0">
              <a:latin typeface="Arial" charset="0"/>
            </a:endParaRP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88576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cs-CZ" sz="2000" dirty="0" smtClean="0"/>
              <a:t>Čtení slov složených ze slabik s počátečními písmeny  m, l, s, p.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5" name="Text Box 6"/>
          <p:cNvSpPr txBox="1">
            <a:spLocks noGrp="1" noChangeArrowheads="1"/>
          </p:cNvSpPr>
          <p:nvPr>
            <p:ph idx="1"/>
          </p:nvPr>
        </p:nvSpPr>
        <p:spPr bwMode="auto">
          <a:xfrm>
            <a:off x="395536" y="1340768"/>
            <a:ext cx="8361602" cy="1501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 eaLnBrk="1" hangingPunct="1">
              <a:buNone/>
            </a:pPr>
            <a:r>
              <a:rPr lang="cs-CZ" dirty="0" smtClean="0"/>
              <a:t>_  á _  a		__u __ a		__í __ a		__e __ e		__i __ a</a:t>
            </a:r>
          </a:p>
          <a:p>
            <a:pPr eaLnBrk="1" hangingPunct="1"/>
            <a:endParaRPr lang="cs-CZ" dirty="0" smtClean="0"/>
          </a:p>
          <a:p>
            <a:pPr marL="0" indent="0" eaLnBrk="1" hangingPunct="1">
              <a:buNone/>
            </a:pPr>
            <a:r>
              <a:rPr lang="cs-CZ" dirty="0" smtClean="0"/>
              <a:t>__ů__		__í __ a	  	 __e__		__ á__ í		__í __a	</a:t>
            </a:r>
            <a:r>
              <a:rPr lang="cs-CZ" sz="1800" dirty="0" smtClean="0">
                <a:latin typeface="Arial" charset="0"/>
              </a:rPr>
              <a:t>	 </a:t>
            </a:r>
          </a:p>
          <a:p>
            <a:pPr marL="0" indent="0" eaLnBrk="1" hangingPunct="1">
              <a:buNone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764704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 chybějící  písmenka  m , s,  p , l.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2420888"/>
            <a:ext cx="80648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máma		pusa		Míla		sele / mele	pila</a:t>
            </a:r>
          </a:p>
          <a:p>
            <a:endParaRPr lang="cs-CZ" dirty="0" smtClean="0"/>
          </a:p>
          <a:p>
            <a:r>
              <a:rPr lang="cs-CZ" dirty="0" smtClean="0"/>
              <a:t>sůl / půl		mísa		pes / les		pálí		síla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501008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Hledej  slova  a  vybarvuj.</a:t>
            </a:r>
            <a:endParaRPr lang="cs-CZ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119247"/>
              </p:ext>
            </p:extLst>
          </p:nvPr>
        </p:nvGraphicFramePr>
        <p:xfrm>
          <a:off x="683570" y="4005064"/>
          <a:ext cx="7588454" cy="1152127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589280"/>
                <a:gridCol w="777686"/>
                <a:gridCol w="777686"/>
                <a:gridCol w="777686"/>
                <a:gridCol w="777686"/>
                <a:gridCol w="777686"/>
                <a:gridCol w="777686"/>
                <a:gridCol w="777686"/>
                <a:gridCol w="777686"/>
                <a:gridCol w="777686"/>
              </a:tblGrid>
              <a:tr h="5868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sa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jí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má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la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lo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pí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pa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je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se</a:t>
                      </a:r>
                    </a:p>
                  </a:txBody>
                  <a:tcPr horzOverflow="overflow"/>
                </a:tc>
              </a:tr>
              <a:tr h="565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já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me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 </a:t>
                      </a: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sí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li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je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mo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pá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pů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lí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539552" y="5224853"/>
            <a:ext cx="1260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06016" y="5577279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sama	jíme	jáma	máme	pípá	moje	půlí	seje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mapa	máma	pálí	jeli	lije	sípá	molo	lípa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748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5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  <p:bldP spid="7" grpId="0"/>
      <p:bldP spid="11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Slovní kopaná.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LA	     SELE	      LIPO                MÍSA</a:t>
            </a:r>
          </a:p>
          <a:p>
            <a:pPr marL="0" indent="0">
              <a:buNone/>
            </a:pPr>
            <a:r>
              <a:rPr lang="cs-CZ" dirty="0" smtClean="0"/>
              <a:t> LASO          LEPÍ             POLE                  SAMA            </a:t>
            </a:r>
          </a:p>
          <a:p>
            <a:pPr marL="0" indent="0">
              <a:buNone/>
            </a:pPr>
            <a:r>
              <a:rPr lang="cs-CZ" dirty="0" smtClean="0"/>
              <a:t>      SOLÍ           PÍPÁ              LES                    MASO	 	 	 LÍPA	       PÁLÍ 	       ESO 	                SOLÍ</a:t>
            </a:r>
          </a:p>
          <a:p>
            <a:pPr marL="0" indent="0">
              <a:buNone/>
            </a:pPr>
            <a:r>
              <a:rPr lang="cs-CZ" dirty="0" smtClean="0"/>
              <a:t>	     PASE 		</a:t>
            </a:r>
          </a:p>
          <a:p>
            <a:pPr marL="0" indent="0">
              <a:buNone/>
            </a:pPr>
            <a:r>
              <a:rPr lang="cs-CZ" dirty="0" smtClean="0"/>
              <a:t>                     SELE 	 	            	    		    	    	    	    LEPÍ 	</a:t>
            </a:r>
          </a:p>
          <a:p>
            <a:pPr marL="0" indent="0">
              <a:buNone/>
            </a:pPr>
            <a:r>
              <a:rPr lang="cs-CZ" dirty="0" smtClean="0"/>
              <a:t>               	        PÍPÁ 		 			 		 	            PÁLÍ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539552" y="2852936"/>
            <a:ext cx="2304256" cy="25922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Hana\AppData\Local\Microsoft\Windows\Temporary Internet Files\Content.IE5\R9XYZ99P\MC9000243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6012" y="3789040"/>
            <a:ext cx="4992796" cy="2451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7033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5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500"/>
                            </p:stCondLst>
                            <p:childTnLst>
                              <p:par>
                                <p:cTn id="4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Co je na obrázku?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392" y="1534463"/>
            <a:ext cx="3785592" cy="1606506"/>
          </a:xfrm>
          <a:ln>
            <a:solidFill>
              <a:schemeClr val="accent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sz="2800" dirty="0"/>
              <a:t>Má </a:t>
            </a:r>
            <a:r>
              <a:rPr lang="cs-CZ" sz="2800" dirty="0" err="1"/>
              <a:t>ma</a:t>
            </a:r>
            <a:r>
              <a:rPr lang="cs-CZ" sz="2800" dirty="0"/>
              <a:t>  </a:t>
            </a:r>
            <a:r>
              <a:rPr lang="cs-CZ" sz="2800" dirty="0" smtClean="0"/>
              <a:t> má  Mí </a:t>
            </a:r>
            <a:r>
              <a:rPr lang="cs-CZ" sz="2800" dirty="0" err="1" smtClean="0"/>
              <a:t>lu</a:t>
            </a:r>
            <a:r>
              <a:rPr lang="cs-CZ" sz="2800" dirty="0"/>
              <a:t>.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Mí </a:t>
            </a:r>
            <a:r>
              <a:rPr lang="cs-CZ" sz="2800" dirty="0"/>
              <a:t>la   má   </a:t>
            </a:r>
            <a:r>
              <a:rPr lang="cs-CZ" sz="2800" dirty="0" err="1"/>
              <a:t>má</a:t>
            </a:r>
            <a:r>
              <a:rPr lang="cs-CZ" sz="2800" dirty="0"/>
              <a:t> mu.</a:t>
            </a:r>
          </a:p>
          <a:p>
            <a:pPr marL="0" indent="0">
              <a:buNone/>
            </a:pPr>
            <a:r>
              <a:rPr lang="cs-CZ" sz="2800" dirty="0"/>
              <a:t>Mí la  je  </a:t>
            </a:r>
            <a:r>
              <a:rPr lang="cs-CZ" sz="2800" dirty="0" err="1"/>
              <a:t>ma</a:t>
            </a:r>
            <a:r>
              <a:rPr lang="cs-CZ" sz="2800" dirty="0"/>
              <a:t> </a:t>
            </a:r>
            <a:r>
              <a:rPr lang="cs-CZ" sz="2800" dirty="0" err="1"/>
              <a:t>lá</a:t>
            </a:r>
            <a:r>
              <a:rPr lang="cs-CZ" sz="2800" dirty="0"/>
              <a:t>   a  mi </a:t>
            </a:r>
            <a:r>
              <a:rPr lang="cs-CZ" sz="2800" dirty="0" err="1"/>
              <a:t>lá</a:t>
            </a:r>
            <a:r>
              <a:rPr lang="cs-CZ" sz="2800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Hana\AppData\Local\Microsoft\Windows\Temporary Internet Files\Content.IE5\7C1KYFX3\MP9004094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852936"/>
            <a:ext cx="2520280" cy="1677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3429000"/>
            <a:ext cx="3816424" cy="1231106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Má </a:t>
            </a:r>
            <a:r>
              <a:rPr lang="cs-CZ" sz="2800" dirty="0" err="1"/>
              <a:t>ma</a:t>
            </a:r>
            <a:r>
              <a:rPr lang="cs-CZ" sz="2800" dirty="0"/>
              <a:t>  půlí.</a:t>
            </a:r>
          </a:p>
          <a:p>
            <a:r>
              <a:rPr lang="cs-CZ" sz="2800" dirty="0"/>
              <a:t>Mí la  láme.</a:t>
            </a:r>
          </a:p>
          <a:p>
            <a:endParaRPr lang="cs-CZ" dirty="0"/>
          </a:p>
        </p:txBody>
      </p:sp>
      <p:cxnSp>
        <p:nvCxnSpPr>
          <p:cNvPr id="8" name="Přímá spojnice se šipkou 7"/>
          <p:cNvCxnSpPr>
            <a:stCxn id="3" idx="3"/>
          </p:cNvCxnSpPr>
          <p:nvPr/>
        </p:nvCxnSpPr>
        <p:spPr>
          <a:xfrm>
            <a:off x="4427984" y="2337716"/>
            <a:ext cx="1080120" cy="5152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11560" y="5013176"/>
            <a:ext cx="835292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E la	</a:t>
            </a:r>
            <a:r>
              <a:rPr lang="cs-CZ" sz="2800" dirty="0" smtClean="0"/>
              <a:t> O la</a:t>
            </a:r>
            <a:r>
              <a:rPr lang="cs-CZ" sz="2800" dirty="0"/>
              <a:t>	</a:t>
            </a:r>
            <a:r>
              <a:rPr lang="cs-CZ" sz="2800" dirty="0" smtClean="0"/>
              <a:t> E </a:t>
            </a:r>
            <a:r>
              <a:rPr lang="cs-CZ" sz="2800" dirty="0" err="1"/>
              <a:t>ma</a:t>
            </a:r>
            <a:r>
              <a:rPr lang="cs-CZ" sz="2800" dirty="0"/>
              <a:t>	</a:t>
            </a:r>
            <a:r>
              <a:rPr lang="cs-CZ" sz="2800" dirty="0" smtClean="0"/>
              <a:t>     Mí </a:t>
            </a:r>
            <a:r>
              <a:rPr lang="cs-CZ" sz="2800" dirty="0"/>
              <a:t>la	</a:t>
            </a:r>
            <a:r>
              <a:rPr lang="cs-CZ" sz="2800" dirty="0" smtClean="0"/>
              <a:t>má </a:t>
            </a:r>
            <a:r>
              <a:rPr lang="cs-CZ" sz="2800" dirty="0" err="1" smtClean="0"/>
              <a:t>ma</a:t>
            </a:r>
            <a:r>
              <a:rPr lang="cs-CZ" sz="2800" dirty="0"/>
              <a:t>	</a:t>
            </a:r>
            <a:endParaRPr lang="cs-CZ" sz="2800" dirty="0" smtClean="0"/>
          </a:p>
          <a:p>
            <a:r>
              <a:rPr lang="cs-CZ" sz="2800" dirty="0" smtClean="0"/>
              <a:t>E </a:t>
            </a:r>
            <a:r>
              <a:rPr lang="cs-CZ" sz="2800" dirty="0" err="1"/>
              <a:t>lo</a:t>
            </a:r>
            <a:r>
              <a:rPr lang="cs-CZ" sz="2800" dirty="0"/>
              <a:t>!	</a:t>
            </a:r>
            <a:r>
              <a:rPr lang="cs-CZ" sz="2800" dirty="0" smtClean="0"/>
              <a:t> O </a:t>
            </a:r>
            <a:r>
              <a:rPr lang="cs-CZ" sz="2800" dirty="0" err="1"/>
              <a:t>lo</a:t>
            </a:r>
            <a:r>
              <a:rPr lang="cs-CZ" sz="2800" dirty="0"/>
              <a:t>!	</a:t>
            </a:r>
            <a:r>
              <a:rPr lang="cs-CZ" sz="2800" dirty="0" smtClean="0"/>
              <a:t> E </a:t>
            </a:r>
            <a:r>
              <a:rPr lang="cs-CZ" sz="2800" dirty="0" err="1" smtClean="0"/>
              <a:t>mo</a:t>
            </a:r>
            <a:r>
              <a:rPr lang="cs-CZ" sz="2800" dirty="0" smtClean="0"/>
              <a:t>!     Mí </a:t>
            </a:r>
            <a:r>
              <a:rPr lang="cs-CZ" sz="2800" dirty="0" err="1"/>
              <a:t>lo</a:t>
            </a:r>
            <a:r>
              <a:rPr lang="cs-CZ" sz="2800" dirty="0"/>
              <a:t>! 	má </a:t>
            </a:r>
            <a:r>
              <a:rPr lang="cs-CZ" sz="2800" dirty="0" err="1"/>
              <a:t>mo</a:t>
            </a:r>
            <a:r>
              <a:rPr lang="cs-CZ" sz="2800" dirty="0"/>
              <a:t>!	</a:t>
            </a:r>
            <a:r>
              <a:rPr lang="cs-CZ" sz="2800" dirty="0" smtClean="0"/>
              <a:t>						</a:t>
            </a:r>
            <a:r>
              <a:rPr lang="cs-CZ" sz="2800" dirty="0" err="1" smtClean="0"/>
              <a:t>ma</a:t>
            </a:r>
            <a:r>
              <a:rPr lang="cs-CZ" sz="2800" dirty="0" smtClean="0"/>
              <a:t> </a:t>
            </a:r>
            <a:r>
              <a:rPr lang="cs-CZ" sz="2800" dirty="0"/>
              <a:t>mi!</a:t>
            </a:r>
          </a:p>
          <a:p>
            <a:endParaRPr lang="cs-CZ" sz="2800" dirty="0"/>
          </a:p>
        </p:txBody>
      </p:sp>
      <p:pic>
        <p:nvPicPr>
          <p:cNvPr id="1027" name="Picture 3" descr="C:\Users\Hana\AppData\Local\Microsoft\Windows\Temporary Internet Files\Content.IE5\G7JM31I2\MP90040964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7" y="548679"/>
            <a:ext cx="1385597" cy="2173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336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Použitý materiál: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Databáze volně šiřitelných obrázků - 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2315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106</TotalTime>
  <Words>213</Words>
  <Application>Microsoft Office PowerPoint</Application>
  <PresentationFormat>Předvádění na obrazovce (4:3)</PresentationFormat>
  <Paragraphs>65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 Anotace:</vt:lpstr>
      <vt:lpstr>Čtení slov složených ze slabik s počátečními písmeny  m, l, s, p. </vt:lpstr>
      <vt:lpstr>Slovní kopaná.</vt:lpstr>
      <vt:lpstr>Co je na obrázku?</vt:lpstr>
      <vt:lpstr>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14</cp:revision>
  <dcterms:created xsi:type="dcterms:W3CDTF">2013-02-05T14:35:26Z</dcterms:created>
  <dcterms:modified xsi:type="dcterms:W3CDTF">2013-04-07T16:31:07Z</dcterms:modified>
</cp:coreProperties>
</file>