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sldIdLst>
    <p:sldId id="259" r:id="rId2"/>
    <p:sldId id="260" r:id="rId3"/>
    <p:sldId id="264" r:id="rId4"/>
    <p:sldId id="257" r:id="rId5"/>
    <p:sldId id="258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29691-EF58-4B71-A35D-C40882768B5F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F1243B-FD01-431E-9573-A84F3DFB08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41DF97-1C88-4347-A3D3-6BE17AAA31A1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4556A8-18AF-45EB-A295-BE521949FF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F8D16-87E7-4B3C-8EB3-F92F2E40068A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B9CBD-EE9A-4ECB-8445-2984909955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607891-605A-45C6-AA3D-299DF1ADFB5D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6B897-DAFB-4CEF-8E31-C6082404FF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FF5B45-FD49-487E-9E4E-2DF1257534F7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56E595-B251-4BA3-A56C-0CE4A4D978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AED64-1A4A-4766-B86F-D19F37F130B7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CD0C9-3B1C-4BB5-9F60-3D1E2899F2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B63701-AC77-4906-9B76-64083E22F4AC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1E1BD-E49B-4633-B5BF-1E811A7429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8CA6BA-E4F2-4689-B62F-77F10AD0EB59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A6D351-7558-489A-BA7A-71727946A3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5B7930-7478-4ED0-A90E-810C2C4DB96F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F5B471-9A4E-4820-97E1-CB2422AA33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CC96BA-0228-4427-96A7-9572DF350891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202F38-B6CA-4170-95B2-58C47C6031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0A90F9-3310-4F1A-A443-4A7346F9C41E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479541-367F-4A8E-B0B6-4E245F9A84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35D8CB-E8AE-40F0-818E-0D6728DDF462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568C6E8-5973-4825-95BC-301A012C2A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4" r:id="rId2"/>
    <p:sldLayoutId id="2147483673" r:id="rId3"/>
    <p:sldLayoutId id="2147483672" r:id="rId4"/>
    <p:sldLayoutId id="2147483671" r:id="rId5"/>
    <p:sldLayoutId id="2147483670" r:id="rId6"/>
    <p:sldLayoutId id="2147483669" r:id="rId7"/>
    <p:sldLayoutId id="2147483668" r:id="rId8"/>
    <p:sldLayoutId id="2147483667" r:id="rId9"/>
    <p:sldLayoutId id="2147483666" r:id="rId10"/>
    <p:sldLayoutId id="2147483665" r:id="rId11"/>
    <p:sldLayoutId id="2147483676" r:id="rId12"/>
    <p:sldLayoutId id="2147483677" r:id="rId13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			okres Trutnov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Datum:  	</a:t>
            </a:r>
            <a:r>
              <a:rPr lang="cs-CZ" sz="2800" smtClean="0"/>
              <a:t>	březen 2013</a:t>
            </a: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Název: 		VY_12_INOVACE_1.2.1_ ČJ1,2_5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Téma:		Písmena </a:t>
            </a:r>
            <a:r>
              <a:rPr lang="cs-CZ" sz="2800" dirty="0" err="1" smtClean="0"/>
              <a:t>nN</a:t>
            </a:r>
            <a:r>
              <a:rPr lang="cs-CZ" sz="2800" dirty="0" smtClean="0"/>
              <a:t> a </a:t>
            </a:r>
            <a:r>
              <a:rPr lang="cs-CZ" sz="2800" dirty="0" err="1" smtClean="0"/>
              <a:t>dD</a:t>
            </a:r>
            <a:r>
              <a:rPr lang="cs-CZ" sz="2800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Ročník:		1. – 2.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Číslo projektu:	CZ.1.07/1.4.00/21.3068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/>
          </a:p>
        </p:txBody>
      </p:sp>
      <p:pic>
        <p:nvPicPr>
          <p:cNvPr id="15363" name="Zástupný symbol pro obsah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404813"/>
            <a:ext cx="5270500" cy="973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539750" y="188913"/>
            <a:ext cx="8229600" cy="731837"/>
          </a:xfrm>
        </p:spPr>
        <p:txBody>
          <a:bodyPr/>
          <a:lstStyle/>
          <a:p>
            <a:pPr algn="l"/>
            <a:r>
              <a:rPr lang="cs-CZ" sz="2400" smtClean="0"/>
              <a:t>	</a:t>
            </a:r>
            <a:r>
              <a:rPr lang="cs-CZ" sz="2800" smtClean="0"/>
              <a:t>Anotace: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1042988" y="1052513"/>
            <a:ext cx="7200900" cy="5073650"/>
          </a:xfrm>
        </p:spPr>
        <p:txBody>
          <a:bodyPr/>
          <a:lstStyle/>
          <a:p>
            <a:pPr marL="0" indent="0" algn="just">
              <a:buFont typeface="Arial" charset="0"/>
              <a:buNone/>
            </a:pPr>
            <a:r>
              <a:rPr lang="cs-CZ" sz="2400" smtClean="0">
                <a:latin typeface="Arial" charset="0"/>
              </a:rPr>
              <a:t>Tento materiál slouží k procvičení čtení slov </a:t>
            </a:r>
          </a:p>
          <a:p>
            <a:pPr marL="0" indent="0" algn="just">
              <a:buFont typeface="Arial" charset="0"/>
              <a:buNone/>
            </a:pPr>
            <a:r>
              <a:rPr lang="cs-CZ" sz="2400" smtClean="0">
                <a:latin typeface="Arial" charset="0"/>
              </a:rPr>
              <a:t>s písmeny </a:t>
            </a:r>
            <a:r>
              <a:rPr lang="cs-CZ" sz="2400" b="1" smtClean="0">
                <a:latin typeface="Arial" charset="0"/>
              </a:rPr>
              <a:t>n, N, d, D.</a:t>
            </a:r>
            <a:r>
              <a:rPr lang="cs-CZ" sz="2400" smtClean="0">
                <a:latin typeface="Arial" charset="0"/>
              </a:rPr>
              <a:t> Lze ho použít pro </a:t>
            </a:r>
          </a:p>
          <a:p>
            <a:pPr marL="0" indent="0" algn="just">
              <a:buFont typeface="Arial" charset="0"/>
              <a:buNone/>
            </a:pPr>
            <a:r>
              <a:rPr lang="cs-CZ" sz="2400" smtClean="0">
                <a:latin typeface="Arial" charset="0"/>
              </a:rPr>
              <a:t>interaktivní tabuli i samostatně jako pracovní listy.</a:t>
            </a:r>
          </a:p>
          <a:p>
            <a:pPr marL="0" indent="0" algn="just">
              <a:buFont typeface="Arial" charset="0"/>
              <a:buNone/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r>
              <a:rPr lang="cs-CZ" sz="2400" smtClean="0"/>
              <a:t>Procvičování čtení slov s písmeny n N a d D. Pracovní list.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4508500"/>
            <a:ext cx="8147050" cy="360363"/>
          </a:xfrm>
        </p:spPr>
        <p:txBody>
          <a:bodyPr rtlCol="0">
            <a:normAutofit fontScale="70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Times New Roman" pitchFamily="18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55625" y="790575"/>
            <a:ext cx="266541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Times New Roman" pitchFamily="18" charset="0"/>
              </a:rPr>
              <a:t>Procvičuj čtení slov:</a:t>
            </a:r>
          </a:p>
          <a:p>
            <a:endParaRPr lang="cs-CZ" sz="1600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84213" y="1192213"/>
            <a:ext cx="80454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nes	    nos	        sen	  Jan	         jen	     dal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68313" y="1716088"/>
            <a:ext cx="813593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  neseme   nosíte	seno	    Jana 	 len	        dál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0225" y="2219325"/>
            <a:ext cx="81375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 nenese    nenosí    lán	    pán	           ten	       dále</a:t>
            </a:r>
          </a:p>
          <a:p>
            <a:endParaRPr lang="cs-CZ" sz="2800">
              <a:latin typeface="Calibri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670175" y="3408363"/>
            <a:ext cx="40322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</a:rPr>
              <a:t>Dana a Jan jedou spolu domů.</a:t>
            </a:r>
          </a:p>
          <a:p>
            <a:r>
              <a:rPr lang="cs-CZ" sz="2400">
                <a:latin typeface="Times New Roman" pitchFamily="18" charset="0"/>
              </a:rPr>
              <a:t>     Lída a Dan nejsou doma.</a:t>
            </a:r>
          </a:p>
          <a:p>
            <a:endParaRPr lang="cs-CZ" sz="2400">
              <a:latin typeface="Calibri" pitchFamily="34" charset="0"/>
            </a:endParaRPr>
          </a:p>
        </p:txBody>
      </p:sp>
      <p:pic>
        <p:nvPicPr>
          <p:cNvPr id="1027" name="Picture 3" descr="C:\Users\Hana\AppData\Local\Microsoft\Windows\Temporary Internet Files\Content.IE5\YYK0WM67\MP90039977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1350" y="3232150"/>
            <a:ext cx="1712913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C:\Users\Hana\AppData\Local\Microsoft\Windows\Temporary Internet Files\Content.IE5\XZIJI8UI\MP90040073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78638" y="3232150"/>
            <a:ext cx="1789112" cy="119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124200" y="4424363"/>
            <a:ext cx="29606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Utvoř slova. Kolik jich je?</a:t>
            </a:r>
            <a:endParaRPr lang="cs-CZ">
              <a:latin typeface="Calibri" pitchFamily="34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41350" y="4794250"/>
            <a:ext cx="3425825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po		  te</a:t>
            </a:r>
          </a:p>
          <a:p>
            <a:r>
              <a:rPr lang="cs-CZ" sz="2800">
                <a:latin typeface="Times New Roman" pitchFamily="18" charset="0"/>
              </a:rPr>
              <a:t>do	nese</a:t>
            </a:r>
          </a:p>
          <a:p>
            <a:r>
              <a:rPr lang="cs-CZ" sz="2800">
                <a:latin typeface="Times New Roman" pitchFamily="18" charset="0"/>
              </a:rPr>
              <a:t>ne		  me</a:t>
            </a:r>
          </a:p>
          <a:p>
            <a:endParaRPr lang="cs-CZ">
              <a:latin typeface="Times New Roman" pitchFamily="18" charset="0"/>
            </a:endParaRP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219700" y="4794250"/>
            <a:ext cx="3384550" cy="1814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po		  te	</a:t>
            </a:r>
          </a:p>
          <a:p>
            <a:r>
              <a:rPr lang="cs-CZ" sz="2800">
                <a:latin typeface="Times New Roman" pitchFamily="18" charset="0"/>
              </a:rPr>
              <a:t>do	jede</a:t>
            </a:r>
          </a:p>
          <a:p>
            <a:r>
              <a:rPr lang="cs-CZ" sz="2800">
                <a:latin typeface="Times New Roman" pitchFamily="18" charset="0"/>
              </a:rPr>
              <a:t>ne		  me</a:t>
            </a:r>
          </a:p>
          <a:p>
            <a:endParaRPr lang="cs-CZ" sz="2800">
              <a:latin typeface="Calibri" pitchFamily="34" charset="0"/>
            </a:endParaRP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2701925" y="2881313"/>
            <a:ext cx="40322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Times New Roman" pitchFamily="18" charset="0"/>
              </a:rPr>
              <a:t>Přečti věty a spoj se správným obrázkem:</a:t>
            </a:r>
          </a:p>
          <a:p>
            <a:endParaRPr lang="cs-CZ" sz="1600">
              <a:latin typeface="Calibri" pitchFamily="34" charset="0"/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1187450" y="5157788"/>
            <a:ext cx="311150" cy="215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187450" y="5516563"/>
            <a:ext cx="3111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1187450" y="5700713"/>
            <a:ext cx="311150" cy="2492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2354263" y="5157788"/>
            <a:ext cx="315912" cy="215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349500" y="5680075"/>
            <a:ext cx="315913" cy="2476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724525" y="5157788"/>
            <a:ext cx="360363" cy="215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724525" y="5516563"/>
            <a:ext cx="36036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5767388" y="5665788"/>
            <a:ext cx="360362" cy="2476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1024"/>
          <p:cNvCxnSpPr/>
          <p:nvPr/>
        </p:nvCxnSpPr>
        <p:spPr>
          <a:xfrm flipV="1">
            <a:off x="6878638" y="5157788"/>
            <a:ext cx="357187" cy="215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4" name="Přímá spojnice 1033"/>
          <p:cNvCxnSpPr/>
          <p:nvPr/>
        </p:nvCxnSpPr>
        <p:spPr>
          <a:xfrm>
            <a:off x="6878638" y="5700713"/>
            <a:ext cx="357187" cy="2492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5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7000"/>
                            </p:stCondLst>
                            <p:childTnLst>
                              <p:par>
                                <p:cTn id="52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8000"/>
                            </p:stCondLst>
                            <p:childTnLst>
                              <p:par>
                                <p:cTn id="56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6" presetClass="entr" presetSubtype="2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6" presetClass="entr" presetSubtype="2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6" presetClass="entr" presetSubtype="2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6" presetClass="entr" presetSubtype="2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6" presetClass="entr" presetSubtype="2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6" presetClass="entr" presetSubtype="2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6" presetClass="entr" presetSubtype="2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6" presetClass="entr" presetSubtype="2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6" presetClass="entr" presetSubtype="2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6" presetClass="entr" presetSubtype="2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8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r>
              <a:rPr lang="cs-CZ" sz="2400" smtClean="0"/>
              <a:t>Procvičování čtení slov s písmeny n N a d D. Řešení PL.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4508500"/>
            <a:ext cx="8147050" cy="360363"/>
          </a:xfrm>
        </p:spPr>
        <p:txBody>
          <a:bodyPr rtlCol="0">
            <a:normAutofit fontScale="70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Times New Roman" pitchFamily="18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55625" y="790575"/>
            <a:ext cx="266541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Times New Roman" pitchFamily="18" charset="0"/>
              </a:rPr>
              <a:t>Procvičuj čtení slov:</a:t>
            </a:r>
          </a:p>
          <a:p>
            <a:endParaRPr lang="cs-CZ" sz="1600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84213" y="1192213"/>
            <a:ext cx="80454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nes	    nos	        sen	  Jan	         jen	     dal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68313" y="1716088"/>
            <a:ext cx="813593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  neseme   nosíte	seno	    Jana 	 len	        dál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0225" y="2219325"/>
            <a:ext cx="81375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 nenese    nenosí    lán	    pán	           ten	       dále</a:t>
            </a:r>
          </a:p>
          <a:p>
            <a:endParaRPr lang="cs-CZ" sz="2800">
              <a:latin typeface="Calibri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670175" y="3408363"/>
            <a:ext cx="40322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</a:rPr>
              <a:t>Dana a Jan jedou spolu domů.</a:t>
            </a:r>
          </a:p>
          <a:p>
            <a:r>
              <a:rPr lang="cs-CZ" sz="2400">
                <a:latin typeface="Times New Roman" pitchFamily="18" charset="0"/>
              </a:rPr>
              <a:t>     Lída a Dan nejsou doma.</a:t>
            </a:r>
          </a:p>
          <a:p>
            <a:endParaRPr lang="cs-CZ" sz="2400">
              <a:latin typeface="Calibri" pitchFamily="34" charset="0"/>
            </a:endParaRPr>
          </a:p>
        </p:txBody>
      </p:sp>
      <p:pic>
        <p:nvPicPr>
          <p:cNvPr id="1027" name="Picture 3" descr="C:\Users\Hana\AppData\Local\Microsoft\Windows\Temporary Internet Files\Content.IE5\YYK0WM67\MP90039977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1350" y="3232150"/>
            <a:ext cx="1712913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C:\Users\Hana\AppData\Local\Microsoft\Windows\Temporary Internet Files\Content.IE5\XZIJI8UI\MP90040073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78638" y="3232150"/>
            <a:ext cx="1789112" cy="119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124200" y="4424363"/>
            <a:ext cx="29606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Utvoř slova. Kolik jich je?</a:t>
            </a:r>
            <a:endParaRPr lang="cs-CZ">
              <a:latin typeface="Calibri" pitchFamily="34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41350" y="4794250"/>
            <a:ext cx="3425825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po		  te</a:t>
            </a:r>
          </a:p>
          <a:p>
            <a:r>
              <a:rPr lang="cs-CZ" sz="2800">
                <a:latin typeface="Times New Roman" pitchFamily="18" charset="0"/>
              </a:rPr>
              <a:t>do	nese</a:t>
            </a:r>
          </a:p>
          <a:p>
            <a:r>
              <a:rPr lang="cs-CZ" sz="2800">
                <a:latin typeface="Times New Roman" pitchFamily="18" charset="0"/>
              </a:rPr>
              <a:t>ne		  me</a:t>
            </a:r>
          </a:p>
          <a:p>
            <a:endParaRPr lang="cs-CZ">
              <a:latin typeface="Times New Roman" pitchFamily="18" charset="0"/>
            </a:endParaRP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219700" y="4794250"/>
            <a:ext cx="3384550" cy="1814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po		  te	</a:t>
            </a:r>
          </a:p>
          <a:p>
            <a:r>
              <a:rPr lang="cs-CZ" sz="2800">
                <a:latin typeface="Times New Roman" pitchFamily="18" charset="0"/>
              </a:rPr>
              <a:t>do	jede</a:t>
            </a:r>
          </a:p>
          <a:p>
            <a:r>
              <a:rPr lang="cs-CZ" sz="2800">
                <a:latin typeface="Times New Roman" pitchFamily="18" charset="0"/>
              </a:rPr>
              <a:t>ne		  me</a:t>
            </a:r>
          </a:p>
          <a:p>
            <a:endParaRPr lang="cs-CZ" sz="2800">
              <a:latin typeface="Calibri" pitchFamily="34" charset="0"/>
            </a:endParaRP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2701925" y="2881313"/>
            <a:ext cx="40322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Times New Roman" pitchFamily="18" charset="0"/>
              </a:rPr>
              <a:t>Přečti věty a spoj se správným obrázkem:</a:t>
            </a:r>
          </a:p>
          <a:p>
            <a:endParaRPr lang="cs-CZ" sz="1600">
              <a:latin typeface="Calibri" pitchFamily="34" charset="0"/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1187450" y="5157788"/>
            <a:ext cx="311150" cy="215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187450" y="5516563"/>
            <a:ext cx="3111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1187450" y="5700713"/>
            <a:ext cx="311150" cy="2492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2354263" y="5157788"/>
            <a:ext cx="315912" cy="215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349500" y="5680075"/>
            <a:ext cx="315913" cy="2476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724525" y="5157788"/>
            <a:ext cx="360363" cy="215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724525" y="5516563"/>
            <a:ext cx="36036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5767388" y="5665788"/>
            <a:ext cx="360362" cy="2476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1024"/>
          <p:cNvCxnSpPr/>
          <p:nvPr/>
        </p:nvCxnSpPr>
        <p:spPr>
          <a:xfrm flipV="1">
            <a:off x="6878638" y="5157788"/>
            <a:ext cx="357187" cy="215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4" name="Přímá spojnice 1033"/>
          <p:cNvCxnSpPr/>
          <p:nvPr/>
        </p:nvCxnSpPr>
        <p:spPr>
          <a:xfrm>
            <a:off x="6878638" y="5700713"/>
            <a:ext cx="357187" cy="2492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5" name="TextovéPole 1034"/>
          <p:cNvSpPr txBox="1">
            <a:spLocks noChangeArrowheads="1"/>
          </p:cNvSpPr>
          <p:nvPr/>
        </p:nvSpPr>
        <p:spPr bwMode="auto">
          <a:xfrm>
            <a:off x="1531938" y="6221413"/>
            <a:ext cx="696912" cy="371475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12</a:t>
            </a:r>
          </a:p>
        </p:txBody>
      </p:sp>
      <p:sp>
        <p:nvSpPr>
          <p:cNvPr id="1036" name="TextovéPole 1035"/>
          <p:cNvSpPr txBox="1">
            <a:spLocks noChangeArrowheads="1"/>
          </p:cNvSpPr>
          <p:nvPr/>
        </p:nvSpPr>
        <p:spPr bwMode="auto">
          <a:xfrm>
            <a:off x="6084888" y="6221413"/>
            <a:ext cx="827087" cy="36830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  12</a:t>
            </a:r>
          </a:p>
        </p:txBody>
      </p:sp>
      <p:cxnSp>
        <p:nvCxnSpPr>
          <p:cNvPr id="11" name="Přímá spojnice se šipkou 10"/>
          <p:cNvCxnSpPr/>
          <p:nvPr/>
        </p:nvCxnSpPr>
        <p:spPr>
          <a:xfrm flipH="1" flipV="1">
            <a:off x="2349500" y="3349625"/>
            <a:ext cx="352425" cy="1174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6227763" y="4149725"/>
            <a:ext cx="506412" cy="1428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0"/>
                            </p:stCondLst>
                            <p:childTnLst>
                              <p:par>
                                <p:cTn id="51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8000"/>
                            </p:stCondLst>
                            <p:childTnLst>
                              <p:par>
                                <p:cTn id="55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6" presetClass="entr" presetSubtype="2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6" presetClass="entr" presetSubtype="2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6" presetClass="entr" presetSubtype="2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6" presetClass="entr" presetSubtype="2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6" presetClass="entr" presetSubtype="2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6" presetClass="entr" presetSubtype="2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6" presetClass="entr" presetSubtype="2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6" presetClass="entr" presetSubtype="2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6" presetClass="entr" presetSubtype="2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6" presetClass="entr" presetSubtype="2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  <p:bldP spid="13" grpId="0"/>
      <p:bldP spid="14" grpId="0"/>
      <p:bldP spid="15" grpId="0"/>
      <p:bldP spid="1035" grpId="0" animBg="1"/>
      <p:bldP spid="103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 hidden="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490537"/>
          </a:xfrm>
        </p:spPr>
        <p:txBody>
          <a:bodyPr/>
          <a:lstStyle/>
          <a:p>
            <a:r>
              <a:rPr lang="cs-CZ" sz="2400" smtClean="0"/>
              <a:t>Procvičování čtení slov s písmeny n N a d D. Pracovní list.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11188" y="765175"/>
            <a:ext cx="20161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Times New Roman" pitchFamily="18" charset="0"/>
              </a:rPr>
              <a:t>Procvičuj čtení slov:</a:t>
            </a:r>
          </a:p>
          <a:p>
            <a:endParaRPr lang="cs-CZ" sz="1600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900113" y="1246188"/>
            <a:ext cx="78486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</a:rPr>
              <a:t>podá	    sady	        dole         nuda	      doma	 dům</a:t>
            </a:r>
          </a:p>
          <a:p>
            <a:endParaRPr lang="cs-CZ" sz="2400">
              <a:latin typeface="Calibri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11188" y="1662113"/>
            <a:ext cx="7848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</a:rPr>
              <a:t>    padá	        sudy	ledy	    nula	          domů	     důl</a:t>
            </a:r>
            <a:endParaRPr lang="cs-CZ" sz="2400">
              <a:latin typeface="Calibri" pitchFamily="34" charset="0"/>
            </a:endParaRPr>
          </a:p>
        </p:txBody>
      </p:sp>
      <p:pic>
        <p:nvPicPr>
          <p:cNvPr id="2053" name="Picture 5" descr="C:\Users\Hana\AppData\Local\Microsoft\Windows\Temporary Internet Files\Content.IE5\JDHMGB1G\MC90002449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88175" y="2816225"/>
            <a:ext cx="1439863" cy="154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 descr="C:\Users\Hana\AppData\Local\Microsoft\Windows\Temporary Internet Files\Content.IE5\8QD3VPXL\MC90008893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71538" y="2816225"/>
            <a:ext cx="1279525" cy="143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 descr="C:\Users\Hana\AppData\Local\Microsoft\Windows\Temporary Internet Files\Content.IE5\O8PYBGKM\MC90035738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13550" y="4724400"/>
            <a:ext cx="1646238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627313" y="3136900"/>
            <a:ext cx="3708400" cy="295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Dana   je   doma.</a:t>
            </a:r>
          </a:p>
          <a:p>
            <a:r>
              <a:rPr lang="cs-CZ" sz="2800">
                <a:latin typeface="Calibri" pitchFamily="34" charset="0"/>
              </a:rPr>
              <a:t>Dana   je   máma  Jany, ale  Jana  nejí.</a:t>
            </a:r>
          </a:p>
          <a:p>
            <a:endParaRPr lang="cs-CZ" sz="2800">
              <a:latin typeface="Calibri" pitchFamily="34" charset="0"/>
            </a:endParaRPr>
          </a:p>
          <a:p>
            <a:r>
              <a:rPr lang="cs-CZ" sz="2800">
                <a:latin typeface="Calibri" pitchFamily="34" charset="0"/>
              </a:rPr>
              <a:t>Olina   myje   mimino.</a:t>
            </a:r>
          </a:p>
          <a:p>
            <a:r>
              <a:rPr lang="cs-CZ" sz="2800">
                <a:latin typeface="Calibri" pitchFamily="34" charset="0"/>
              </a:rPr>
              <a:t>Ema    myje   psa   Sema.</a:t>
            </a:r>
          </a:p>
          <a:p>
            <a:endParaRPr lang="cs-CZ">
              <a:latin typeface="Calibri" pitchFamily="34" charset="0"/>
            </a:endParaRPr>
          </a:p>
        </p:txBody>
      </p:sp>
      <p:pic>
        <p:nvPicPr>
          <p:cNvPr id="2056" name="Picture 8" descr="C:\Users\Hana\AppData\Local\Microsoft\Windows\Temporary Internet Files\Content.IE5\36Q9D0YU\MC90029023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71538" y="4508500"/>
            <a:ext cx="1419225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471738" y="2555875"/>
            <a:ext cx="452437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         Kdo je kdo? Čti a hádej.</a:t>
            </a:r>
          </a:p>
        </p:txBody>
      </p:sp>
      <p:sp>
        <p:nvSpPr>
          <p:cNvPr id="19467" name="TextovéPole 2"/>
          <p:cNvSpPr txBox="1">
            <a:spLocks noChangeArrowheads="1"/>
          </p:cNvSpPr>
          <p:nvPr/>
        </p:nvSpPr>
        <p:spPr bwMode="auto">
          <a:xfrm>
            <a:off x="1511300" y="188913"/>
            <a:ext cx="6197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Procvičování čtení slov s písmeny n N a d D. Pracovní list.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500"/>
                            </p:stCondLst>
                            <p:childTnLst>
                              <p:par>
                                <p:cTn id="3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9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r>
              <a:rPr lang="cs-CZ" sz="2400" smtClean="0"/>
              <a:t>Procvičování čtení slov s písmeny n N a d D. Řešení PL.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11188" y="765175"/>
            <a:ext cx="20161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Times New Roman" pitchFamily="18" charset="0"/>
              </a:rPr>
              <a:t>Procvičuj čtení slov:</a:t>
            </a:r>
          </a:p>
          <a:p>
            <a:endParaRPr lang="cs-CZ" sz="1600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900113" y="1246188"/>
            <a:ext cx="78486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</a:rPr>
              <a:t>podá	    sady	        dole         nuda	      doma	 dům</a:t>
            </a:r>
          </a:p>
          <a:p>
            <a:endParaRPr lang="cs-CZ" sz="2400">
              <a:latin typeface="Calibri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11188" y="1662113"/>
            <a:ext cx="7848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</a:rPr>
              <a:t>    padá	        sudy	ledy	    nula	          domů	     důl</a:t>
            </a:r>
            <a:endParaRPr lang="cs-CZ" sz="2400">
              <a:latin typeface="Calibri" pitchFamily="34" charset="0"/>
            </a:endParaRPr>
          </a:p>
        </p:txBody>
      </p:sp>
      <p:pic>
        <p:nvPicPr>
          <p:cNvPr id="2053" name="Picture 5" descr="C:\Users\Hana\AppData\Local\Microsoft\Windows\Temporary Internet Files\Content.IE5\JDHMGB1G\MC90002449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88175" y="2816225"/>
            <a:ext cx="1439863" cy="154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 descr="C:\Users\Hana\AppData\Local\Microsoft\Windows\Temporary Internet Files\Content.IE5\8QD3VPXL\MC90008893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71538" y="2816225"/>
            <a:ext cx="1279525" cy="143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 descr="C:\Users\Hana\AppData\Local\Microsoft\Windows\Temporary Internet Files\Content.IE5\O8PYBGKM\MC90035738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13550" y="4724400"/>
            <a:ext cx="1646238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633663" y="3094038"/>
            <a:ext cx="4418012" cy="295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Dana   je   doma.</a:t>
            </a:r>
          </a:p>
          <a:p>
            <a:r>
              <a:rPr lang="cs-CZ" sz="2800">
                <a:latin typeface="Calibri" pitchFamily="34" charset="0"/>
              </a:rPr>
              <a:t>Dana   je   máma  Jany, ale  Jana  nejí.</a:t>
            </a:r>
          </a:p>
          <a:p>
            <a:endParaRPr lang="cs-CZ" sz="2800">
              <a:latin typeface="Calibri" pitchFamily="34" charset="0"/>
            </a:endParaRPr>
          </a:p>
          <a:p>
            <a:r>
              <a:rPr lang="cs-CZ" sz="2800">
                <a:latin typeface="Calibri" pitchFamily="34" charset="0"/>
              </a:rPr>
              <a:t>Olina   myje   mimino  Toma.</a:t>
            </a:r>
          </a:p>
          <a:p>
            <a:r>
              <a:rPr lang="cs-CZ" sz="2800">
                <a:latin typeface="Calibri" pitchFamily="34" charset="0"/>
              </a:rPr>
              <a:t>Ema    myje   psa   Sema.</a:t>
            </a:r>
          </a:p>
          <a:p>
            <a:endParaRPr lang="cs-CZ">
              <a:latin typeface="Calibri" pitchFamily="34" charset="0"/>
            </a:endParaRPr>
          </a:p>
        </p:txBody>
      </p:sp>
      <p:pic>
        <p:nvPicPr>
          <p:cNvPr id="2056" name="Picture 8" descr="C:\Users\Hana\AppData\Local\Microsoft\Windows\Temporary Internet Files\Content.IE5\36Q9D0YU\MC90029023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71538" y="4508500"/>
            <a:ext cx="1419225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471738" y="2555875"/>
            <a:ext cx="452437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         Kdo je kdo? Čti a hádej.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680200" y="2632075"/>
            <a:ext cx="10080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Dana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247063" y="3086100"/>
            <a:ext cx="863600" cy="382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Jana 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027988" y="4724400"/>
            <a:ext cx="720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Ema 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813550" y="6105525"/>
            <a:ext cx="13589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pes Sem 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11188" y="2725738"/>
            <a:ext cx="1008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Olina 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908175" y="3094038"/>
            <a:ext cx="7191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Tom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500"/>
                            </p:stCondLst>
                            <p:childTnLst>
                              <p:par>
                                <p:cTn id="3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9" grpId="0"/>
      <p:bldP spid="11" grpId="0"/>
      <p:bldP spid="3" grpId="0"/>
      <p:bldP spid="6" grpId="0"/>
      <p:bldP spid="8" grpId="0"/>
      <p:bldP spid="10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smtClean="0"/>
              <a:t>	Použitý materiál: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smtClean="0"/>
              <a:t>Databáze volně šiřitelných obrázků </a:t>
            </a:r>
            <a:r>
              <a:rPr lang="cs-CZ" sz="2400" smtClean="0">
                <a:latin typeface="Arial" charset="0"/>
              </a:rPr>
              <a:t>                                                 </a:t>
            </a:r>
            <a:r>
              <a:rPr lang="cs-CZ" sz="2400" smtClean="0">
                <a:latin typeface="Arial" charset="0"/>
                <a:hlinkClick r:id="rId2"/>
              </a:rPr>
              <a:t>www.o</a:t>
            </a:r>
            <a:r>
              <a:rPr lang="cs-CZ" sz="2400" smtClean="0">
                <a:hlinkClick r:id="rId2"/>
              </a:rPr>
              <a:t>ffice.</a:t>
            </a:r>
            <a:r>
              <a:rPr lang="cs-CZ" sz="2400" smtClean="0">
                <a:latin typeface="Arial" charset="0"/>
                <a:hlinkClick r:id="rId2"/>
              </a:rPr>
              <a:t>m</a:t>
            </a:r>
            <a:r>
              <a:rPr lang="cs-CZ" sz="2400" smtClean="0">
                <a:hlinkClick r:id="rId2"/>
              </a:rPr>
              <a:t>icrosoft.com</a:t>
            </a:r>
            <a:endParaRPr lang="cs-CZ" sz="2400" smtClean="0">
              <a:latin typeface="Arial" charset="0"/>
            </a:endParaRPr>
          </a:p>
          <a:p>
            <a:endParaRPr lang="cs-CZ" sz="240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240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HOICESCOUNT" val="0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155</TotalTime>
  <Words>324</Words>
  <Application>Microsoft Office PowerPoint</Application>
  <PresentationFormat>On-screen Show (4:3)</PresentationFormat>
  <Paragraphs>74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Calibri</vt:lpstr>
      <vt:lpstr>Arial</vt:lpstr>
      <vt:lpstr>Times New Roman</vt:lpstr>
      <vt:lpstr>Motiv systému Office</vt:lpstr>
      <vt:lpstr>Motiv systému Office</vt:lpstr>
      <vt:lpstr>Motiv systému Office</vt:lpstr>
      <vt:lpstr>Snímek 1</vt:lpstr>
      <vt:lpstr> Anotace:</vt:lpstr>
      <vt:lpstr>Procvičování čtení slov s písmeny n N a d D. Pracovní list.</vt:lpstr>
      <vt:lpstr>Procvičování čtení slov s písmeny n N a d D. Řešení PL.</vt:lpstr>
      <vt:lpstr>Procvičování čtení slov s písmeny n N a d D. Pracovní list.</vt:lpstr>
      <vt:lpstr>Procvičování čtení slov s písmeny n N a d D. Řešení PL.</vt:lpstr>
      <vt:lpstr> 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DUM</cp:lastModifiedBy>
  <cp:revision>18</cp:revision>
  <dcterms:created xsi:type="dcterms:W3CDTF">2013-02-06T14:13:03Z</dcterms:created>
  <dcterms:modified xsi:type="dcterms:W3CDTF">2013-05-22T19:22:48Z</dcterms:modified>
</cp:coreProperties>
</file>