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8" r:id="rId2"/>
    <p:sldId id="259" r:id="rId3"/>
    <p:sldId id="261" r:id="rId4"/>
    <p:sldId id="262" r:id="rId5"/>
    <p:sldId id="264" r:id="rId6"/>
    <p:sldId id="265" r:id="rId7"/>
    <p:sldId id="268" r:id="rId8"/>
    <p:sldId id="266" r:id="rId9"/>
    <p:sldId id="263" r:id="rId10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47" d="100"/>
          <a:sy n="47" d="100"/>
        </p:scale>
        <p:origin x="-1176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C89DB1F-4326-4A64-8893-25F19AA1D321}" type="datetimeFigureOut">
              <a:rPr lang="cs-CZ"/>
              <a:pPr>
                <a:defRPr/>
              </a:pPr>
              <a:t>22.5.2013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282CA99-AFB9-49A2-AE1A-A92E0DC5B3A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06B88C-BDBC-4CB6-9F82-3A3F2409DDE0}" type="datetimeFigureOut">
              <a:rPr lang="cs-CZ"/>
              <a:pPr>
                <a:defRPr/>
              </a:pPr>
              <a:t>22.5.2013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E5B755A-E12C-4A3A-B63E-C896A547DB4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9E3869E-C30F-41DB-978C-798BB8AB9F8A}" type="datetimeFigureOut">
              <a:rPr lang="cs-CZ"/>
              <a:pPr>
                <a:defRPr/>
              </a:pPr>
              <a:t>22.5.2013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4FA85A4-25B2-4A27-9E09-84D76C7BD77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D428367-8193-4C37-85DD-1C47C2B04713}" type="datetimeFigureOut">
              <a:rPr lang="cs-CZ"/>
              <a:pPr>
                <a:defRPr/>
              </a:pPr>
              <a:t>22.5.2013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96CCBC7-9E45-435E-81AE-7A949DD103C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25A460B-A626-4F7F-9727-3B68DBE52BA0}" type="datetimeFigureOut">
              <a:rPr lang="cs-CZ"/>
              <a:pPr>
                <a:defRPr/>
              </a:pPr>
              <a:t>22.5.2013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E3948EA-C6F9-4F7C-AC9F-917604D68C6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1CC6C41-7354-4377-89AD-EFB8F521DDAB}" type="datetimeFigureOut">
              <a:rPr lang="cs-CZ"/>
              <a:pPr>
                <a:defRPr/>
              </a:pPr>
              <a:t>22.5.2013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78FB56-5A9A-41E7-90B2-A6FE1371994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F37401B-ADDD-47F3-ACB9-E3D9B01F8658}" type="datetimeFigureOut">
              <a:rPr lang="cs-CZ"/>
              <a:pPr>
                <a:defRPr/>
              </a:pPr>
              <a:t>22.5.2013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E31307D-3D0C-4722-8E6F-9CF1B5F1CEC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B9F584F-FAC7-488D-A7F5-429B04256933}" type="datetimeFigureOut">
              <a:rPr lang="cs-CZ"/>
              <a:pPr>
                <a:defRPr/>
              </a:pPr>
              <a:t>22.5.2013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C0B2FF-18D2-4C62-8EC6-8DB17433262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C1148E6-7941-4E30-9508-ACA4CFAEE2D0}" type="datetimeFigureOut">
              <a:rPr lang="cs-CZ"/>
              <a:pPr>
                <a:defRPr/>
              </a:pPr>
              <a:t>22.5.2013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513ED85-F2B0-444B-927E-B1C446F0476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9868836-F022-4722-866D-D2F73BC96D28}" type="datetimeFigureOut">
              <a:rPr lang="cs-CZ"/>
              <a:pPr>
                <a:defRPr/>
              </a:pPr>
              <a:t>22.5.2013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68F0724-F80A-439C-B04C-66851A8B773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EE89D0F-9F62-4F41-8D4F-8EDAED7A8079}" type="datetimeFigureOut">
              <a:rPr lang="cs-CZ"/>
              <a:pPr>
                <a:defRPr/>
              </a:pPr>
              <a:t>22.5.2013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B90FBEF-B825-4126-B565-3D59E2541C3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67592383-8B25-4136-9846-BDE92F1A6BD6}" type="datetimeFigureOut">
              <a:rPr lang="cs-CZ"/>
              <a:pPr>
                <a:defRPr/>
              </a:pPr>
              <a:t>22.5.2013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33DB37BA-E8A7-480D-BEA9-3F5E9871252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1" r:id="rId1"/>
    <p:sldLayoutId id="2147483670" r:id="rId2"/>
    <p:sldLayoutId id="2147483669" r:id="rId3"/>
    <p:sldLayoutId id="2147483668" r:id="rId4"/>
    <p:sldLayoutId id="2147483667" r:id="rId5"/>
    <p:sldLayoutId id="2147483666" r:id="rId6"/>
    <p:sldLayoutId id="2147483665" r:id="rId7"/>
    <p:sldLayoutId id="2147483664" r:id="rId8"/>
    <p:sldLayoutId id="2147483663" r:id="rId9"/>
    <p:sldLayoutId id="2147483662" r:id="rId10"/>
    <p:sldLayoutId id="2147483661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.wmf"/><Relationship Id="rId4" Type="http://schemas.openxmlformats.org/officeDocument/2006/relationships/image" Target="../media/image4.w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.wmf"/><Relationship Id="rId4" Type="http://schemas.openxmlformats.org/officeDocument/2006/relationships/image" Target="../media/image4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7" Type="http://schemas.openxmlformats.org/officeDocument/2006/relationships/image" Target="../media/image11.jpeg"/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0.jpeg"/><Relationship Id="rId5" Type="http://schemas.openxmlformats.org/officeDocument/2006/relationships/image" Target="../media/image9.jpeg"/><Relationship Id="rId4" Type="http://schemas.openxmlformats.org/officeDocument/2006/relationships/image" Target="../media/image8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7" Type="http://schemas.openxmlformats.org/officeDocument/2006/relationships/image" Target="../media/image11.jpeg"/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0.jpeg"/><Relationship Id="rId5" Type="http://schemas.openxmlformats.org/officeDocument/2006/relationships/image" Target="../media/image9.jpeg"/><Relationship Id="rId4" Type="http://schemas.openxmlformats.org/officeDocument/2006/relationships/image" Target="../media/image8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7" Type="http://schemas.openxmlformats.org/officeDocument/2006/relationships/image" Target="../media/image17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6.wmf"/><Relationship Id="rId5" Type="http://schemas.openxmlformats.org/officeDocument/2006/relationships/image" Target="../media/image15.jpeg"/><Relationship Id="rId4" Type="http://schemas.openxmlformats.org/officeDocument/2006/relationships/image" Target="../media/image14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7" Type="http://schemas.openxmlformats.org/officeDocument/2006/relationships/image" Target="../media/image17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6.wmf"/><Relationship Id="rId5" Type="http://schemas.openxmlformats.org/officeDocument/2006/relationships/image" Target="../media/image15.jpeg"/><Relationship Id="rId4" Type="http://schemas.openxmlformats.org/officeDocument/2006/relationships/image" Target="../media/image14.jpe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3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smtClean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rtlCol="0">
            <a:normAutofit fontScale="92500"/>
          </a:bodyPr>
          <a:lstStyle/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800" dirty="0" smtClean="0"/>
              <a:t>Škola: 		Základní škola a Mateřská škola, 				Kostelní 560, Svoboda n. Úpou,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800" dirty="0" smtClean="0"/>
              <a:t>			okres Trutnov 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800" dirty="0" smtClean="0"/>
              <a:t>Autor: 		Mgr. Hana </a:t>
            </a:r>
            <a:r>
              <a:rPr lang="cs-CZ" sz="2800" dirty="0" err="1" smtClean="0"/>
              <a:t>Klomínská</a:t>
            </a:r>
            <a:endParaRPr lang="cs-CZ" sz="2800" dirty="0" smtClean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800" dirty="0" smtClean="0"/>
              <a:t>Datum:  	</a:t>
            </a:r>
            <a:r>
              <a:rPr lang="cs-CZ" sz="2800" smtClean="0"/>
              <a:t>	březen </a:t>
            </a:r>
            <a:r>
              <a:rPr lang="cs-CZ" sz="2800" dirty="0" smtClean="0"/>
              <a:t>2013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800" dirty="0" smtClean="0"/>
              <a:t>Název: 		VY_12_INOVACE_1.2.1_ ČJ1,2_6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800" dirty="0" smtClean="0"/>
              <a:t>Téma:		Písmena k </a:t>
            </a:r>
            <a:r>
              <a:rPr lang="cs-CZ" sz="2800" dirty="0" err="1" smtClean="0"/>
              <a:t>K</a:t>
            </a:r>
            <a:r>
              <a:rPr lang="cs-CZ" sz="2800" dirty="0" smtClean="0"/>
              <a:t> a r </a:t>
            </a:r>
            <a:r>
              <a:rPr lang="cs-CZ" sz="2800" dirty="0" err="1" smtClean="0"/>
              <a:t>R</a:t>
            </a:r>
            <a:r>
              <a:rPr lang="cs-CZ" sz="2800" dirty="0" smtClean="0"/>
              <a:t>.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800" dirty="0" smtClean="0"/>
              <a:t>Ročník:		1. – 2.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800" dirty="0" smtClean="0"/>
              <a:t>Číslo projektu:	CZ.1.07/1.4.00/21.3068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sz="2800" dirty="0"/>
          </a:p>
        </p:txBody>
      </p:sp>
      <p:pic>
        <p:nvPicPr>
          <p:cNvPr id="13315" name="Zástupný symbol pro obsah 6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908175" y="404813"/>
            <a:ext cx="5270500" cy="9731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Nadpis 1"/>
          <p:cNvSpPr>
            <a:spLocks noGrp="1"/>
          </p:cNvSpPr>
          <p:nvPr>
            <p:ph type="title"/>
          </p:nvPr>
        </p:nvSpPr>
        <p:spPr>
          <a:xfrm>
            <a:off x="539750" y="188913"/>
            <a:ext cx="8229600" cy="731837"/>
          </a:xfrm>
        </p:spPr>
        <p:txBody>
          <a:bodyPr/>
          <a:lstStyle/>
          <a:p>
            <a:pPr algn="l"/>
            <a:r>
              <a:rPr lang="cs-CZ" sz="2400" smtClean="0"/>
              <a:t>	</a:t>
            </a:r>
            <a:r>
              <a:rPr lang="cs-CZ" sz="2800" smtClean="0"/>
              <a:t>Anotace:</a:t>
            </a:r>
          </a:p>
        </p:txBody>
      </p:sp>
      <p:sp>
        <p:nvSpPr>
          <p:cNvPr id="14338" name="Zástupný symbol pro obsah 2"/>
          <p:cNvSpPr>
            <a:spLocks noGrp="1"/>
          </p:cNvSpPr>
          <p:nvPr>
            <p:ph idx="1"/>
          </p:nvPr>
        </p:nvSpPr>
        <p:spPr>
          <a:xfrm>
            <a:off x="827088" y="1052513"/>
            <a:ext cx="7200900" cy="5073650"/>
          </a:xfrm>
        </p:spPr>
        <p:txBody>
          <a:bodyPr/>
          <a:lstStyle/>
          <a:p>
            <a:pPr>
              <a:lnSpc>
                <a:spcPct val="90000"/>
              </a:lnSpc>
            </a:pPr>
            <a:r>
              <a:rPr lang="cs-CZ" sz="2800" smtClean="0"/>
              <a:t>Tento materiál obsahuje slova všech typů </a:t>
            </a:r>
            <a:r>
              <a:rPr lang="cs-CZ" sz="2800" smtClean="0">
                <a:latin typeface="Arial" charset="0"/>
              </a:rPr>
              <a:t>                     </a:t>
            </a:r>
            <a:r>
              <a:rPr lang="cs-CZ" sz="2800" smtClean="0"/>
              <a:t>s písmeny k K a r R. Zaměřuje se rovněž </a:t>
            </a:r>
            <a:r>
              <a:rPr lang="cs-CZ" sz="2800" smtClean="0">
                <a:latin typeface="Arial" charset="0"/>
              </a:rPr>
              <a:t>                 </a:t>
            </a:r>
            <a:r>
              <a:rPr lang="cs-CZ" sz="2800" smtClean="0"/>
              <a:t>na porozumění slov, sousloví a předložkových vazeb.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61975"/>
          </a:xfrm>
        </p:spPr>
        <p:txBody>
          <a:bodyPr/>
          <a:lstStyle/>
          <a:p>
            <a:r>
              <a:rPr lang="cs-CZ" sz="2400" b="1" smtClean="0"/>
              <a:t>Procvičování čtení slov s písmeny k K a r R. Pracovní list.</a:t>
            </a:r>
            <a:endParaRPr lang="cs-CZ" sz="2400" smtClean="0"/>
          </a:p>
        </p:txBody>
      </p:sp>
      <p:sp>
        <p:nvSpPr>
          <p:cNvPr id="9" name="Zástupný symbol pro obsah 8"/>
          <p:cNvSpPr>
            <a:spLocks noGrp="1"/>
          </p:cNvSpPr>
          <p:nvPr>
            <p:ph idx="1"/>
          </p:nvPr>
        </p:nvSpPr>
        <p:spPr>
          <a:xfrm>
            <a:off x="5359400" y="6958013"/>
            <a:ext cx="6778625" cy="247650"/>
          </a:xfrm>
        </p:spPr>
        <p:txBody>
          <a:bodyPr rtlCol="0">
            <a:normAutofit fontScale="32500" lnSpcReduction="20000"/>
          </a:bodyPr>
          <a:lstStyle/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/>
          </a:p>
        </p:txBody>
      </p:sp>
      <p:sp>
        <p:nvSpPr>
          <p:cNvPr id="4" name="TextovéPole 3"/>
          <p:cNvSpPr txBox="1">
            <a:spLocks noChangeArrowheads="1"/>
          </p:cNvSpPr>
          <p:nvPr/>
        </p:nvSpPr>
        <p:spPr bwMode="auto">
          <a:xfrm>
            <a:off x="468313" y="836613"/>
            <a:ext cx="2374900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600">
                <a:latin typeface="Calibri" pitchFamily="34" charset="0"/>
              </a:rPr>
              <a:t>Zopakuj si čtení slov:</a:t>
            </a:r>
          </a:p>
          <a:p>
            <a:endParaRPr lang="cs-CZ" sz="1600">
              <a:latin typeface="Calibri" pitchFamily="34" charset="0"/>
            </a:endParaRPr>
          </a:p>
        </p:txBody>
      </p:sp>
      <p:sp>
        <p:nvSpPr>
          <p:cNvPr id="5" name="TextovéPole 4"/>
          <p:cNvSpPr txBox="1">
            <a:spLocks noChangeArrowheads="1"/>
          </p:cNvSpPr>
          <p:nvPr/>
        </p:nvSpPr>
        <p:spPr bwMode="auto">
          <a:xfrm>
            <a:off x="827088" y="1128713"/>
            <a:ext cx="7921625" cy="831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>
                <a:latin typeface="Calibri" pitchFamily="34" charset="0"/>
              </a:rPr>
              <a:t>kos	  oko	      lék	          kůl	    kup	           ámen</a:t>
            </a:r>
          </a:p>
          <a:p>
            <a:endParaRPr lang="cs-CZ" sz="2000">
              <a:latin typeface="Calibri" pitchFamily="34" charset="0"/>
            </a:endParaRPr>
          </a:p>
        </p:txBody>
      </p:sp>
      <p:sp>
        <p:nvSpPr>
          <p:cNvPr id="6" name="TextovéPole 5"/>
          <p:cNvSpPr txBox="1">
            <a:spLocks noChangeArrowheads="1"/>
          </p:cNvSpPr>
          <p:nvPr/>
        </p:nvSpPr>
        <p:spPr bwMode="auto">
          <a:xfrm>
            <a:off x="611188" y="1544638"/>
            <a:ext cx="7993062" cy="9540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>
                <a:latin typeface="Calibri" pitchFamily="34" charset="0"/>
              </a:rPr>
              <a:t>  kus 	     okolo     léky	 kůly	       koupí	kámen</a:t>
            </a:r>
          </a:p>
          <a:p>
            <a:endParaRPr lang="cs-CZ" sz="2800">
              <a:latin typeface="Calibri" pitchFamily="34" charset="0"/>
            </a:endParaRPr>
          </a:p>
        </p:txBody>
      </p:sp>
      <p:sp>
        <p:nvSpPr>
          <p:cNvPr id="7" name="TextovéPole 6"/>
          <p:cNvSpPr txBox="1">
            <a:spLocks noChangeArrowheads="1"/>
          </p:cNvSpPr>
          <p:nvPr/>
        </p:nvSpPr>
        <p:spPr bwMode="auto">
          <a:xfrm>
            <a:off x="468313" y="2206625"/>
            <a:ext cx="2374900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600">
                <a:latin typeface="Calibri" pitchFamily="34" charset="0"/>
              </a:rPr>
              <a:t>Spoj k sobě vhodná slova:</a:t>
            </a:r>
          </a:p>
          <a:p>
            <a:endParaRPr lang="cs-CZ" sz="1600">
              <a:latin typeface="Calibri" pitchFamily="34" charset="0"/>
            </a:endParaRPr>
          </a:p>
        </p:txBody>
      </p:sp>
      <p:sp>
        <p:nvSpPr>
          <p:cNvPr id="8" name="TextovéPole 7"/>
          <p:cNvSpPr txBox="1">
            <a:spLocks noChangeArrowheads="1"/>
          </p:cNvSpPr>
          <p:nvPr/>
        </p:nvSpPr>
        <p:spPr bwMode="auto">
          <a:xfrm>
            <a:off x="611188" y="2636838"/>
            <a:ext cx="8424862" cy="15700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>
                <a:latin typeface="Calibri" pitchFamily="34" charset="0"/>
              </a:rPr>
              <a:t>jedeme	nákup			  kulatý		  domů</a:t>
            </a:r>
          </a:p>
          <a:p>
            <a:r>
              <a:rPr lang="cs-CZ" sz="2400">
                <a:latin typeface="Calibri" pitchFamily="34" charset="0"/>
              </a:rPr>
              <a:t>kameny	daleko			  pojede	  dopis</a:t>
            </a:r>
          </a:p>
          <a:p>
            <a:r>
              <a:rPr lang="cs-CZ" sz="2400">
                <a:latin typeface="Calibri" pitchFamily="34" charset="0"/>
              </a:rPr>
              <a:t>neseme	se kutálí		  posílá		  kámen</a:t>
            </a:r>
          </a:p>
          <a:p>
            <a:endParaRPr lang="cs-CZ" sz="2400">
              <a:latin typeface="Calibri" pitchFamily="34" charset="0"/>
            </a:endParaRPr>
          </a:p>
        </p:txBody>
      </p:sp>
      <p:pic>
        <p:nvPicPr>
          <p:cNvPr id="1028" name="Picture 4" descr="C:\Users\Hana\AppData\Local\Microsoft\Windows\Temporary Internet Files\Content.IE5\G7JM31I2\MC900441456[1].pn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984625" y="2636838"/>
            <a:ext cx="1092200" cy="10906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0" name="TextovéPole 9"/>
          <p:cNvSpPr txBox="1">
            <a:spLocks noChangeArrowheads="1"/>
          </p:cNvSpPr>
          <p:nvPr/>
        </p:nvSpPr>
        <p:spPr bwMode="auto">
          <a:xfrm>
            <a:off x="468313" y="4005263"/>
            <a:ext cx="5256212" cy="3381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600">
                <a:latin typeface="Calibri" pitchFamily="34" charset="0"/>
              </a:rPr>
              <a:t>Kupuje se to ? Pokud ano, podtrhni slovo barevně.</a:t>
            </a:r>
          </a:p>
        </p:txBody>
      </p:sp>
      <p:sp>
        <p:nvSpPr>
          <p:cNvPr id="11" name="TextovéPole 10"/>
          <p:cNvSpPr txBox="1">
            <a:spLocks noChangeArrowheads="1"/>
          </p:cNvSpPr>
          <p:nvPr/>
        </p:nvSpPr>
        <p:spPr bwMode="auto">
          <a:xfrm>
            <a:off x="468313" y="4371975"/>
            <a:ext cx="8351837" cy="20621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just"/>
            <a:r>
              <a:rPr lang="cs-CZ" sz="2400">
                <a:latin typeface="Calibri" pitchFamily="34" charset="0"/>
              </a:rPr>
              <a:t>Mák, den, med, led, pytel, týden, můra, ruka, salát, rýma, ráno,</a:t>
            </a:r>
          </a:p>
          <a:p>
            <a:pPr algn="just"/>
            <a:endParaRPr lang="cs-CZ" sz="2400">
              <a:latin typeface="Calibri" pitchFamily="34" charset="0"/>
            </a:endParaRPr>
          </a:p>
          <a:p>
            <a:pPr algn="just"/>
            <a:r>
              <a:rPr lang="cs-CZ" sz="2400">
                <a:latin typeface="Calibri" pitchFamily="34" charset="0"/>
              </a:rPr>
              <a:t> dárek, párek, kos, rak, pórek, domek, kára, koleje, vlak, panák.</a:t>
            </a:r>
          </a:p>
          <a:p>
            <a:endParaRPr lang="cs-CZ" sz="2800">
              <a:latin typeface="Calibri" pitchFamily="34" charset="0"/>
            </a:endParaRPr>
          </a:p>
          <a:p>
            <a:endParaRPr lang="cs-CZ" sz="2800">
              <a:latin typeface="Calibri" pitchFamily="34" charset="0"/>
            </a:endParaRPr>
          </a:p>
        </p:txBody>
      </p:sp>
      <p:pic>
        <p:nvPicPr>
          <p:cNvPr id="2052" name="Picture 4" descr="C:\Users\Hana\AppData\Local\Microsoft\Windows\Temporary Internet Files\Content.IE5\8QD3VPXL\MC900215206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049713" y="5686425"/>
            <a:ext cx="962025" cy="923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3" name="Picture 5" descr="C:\Users\Hana\AppData\Local\Microsoft\Windows\Temporary Internet Files\Content.IE5\K69VQYQ2\MC900411017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7642225" y="5686425"/>
            <a:ext cx="962025" cy="9175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5" name="Picture 7" descr="C:\Users\Hana\AppData\Local\Microsoft\Windows\Temporary Internet Files\Content.IE5\O629NFU8\MC900334434[1].wmf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827088" y="5584825"/>
            <a:ext cx="796925" cy="1025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42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2000"/>
                            </p:stCondLst>
                            <p:childTnLst>
                              <p:par>
                                <p:cTn id="15" presetID="42" presetClass="entr" presetSubtype="0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5000"/>
                            </p:stCondLst>
                            <p:childTnLst>
                              <p:par>
                                <p:cTn id="21" presetID="10" presetClass="entr" presetSubtype="0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10" presetClass="entr" presetSubtype="0" fill="hold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7500"/>
                            </p:stCondLst>
                            <p:childTnLst>
                              <p:par>
                                <p:cTn id="28" presetID="42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9500"/>
                            </p:stCondLst>
                            <p:childTnLst>
                              <p:par>
                                <p:cTn id="34" presetID="10" presetClass="entr" presetSubtype="0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12000"/>
                            </p:stCondLst>
                            <p:childTnLst>
                              <p:par>
                                <p:cTn id="38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20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500"/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7" fill="hold">
                            <p:stCondLst>
                              <p:cond delay="12500"/>
                            </p:stCondLst>
                            <p:childTnLst>
                              <p:par>
                                <p:cTn id="48" presetID="16" presetClass="entr" presetSubtype="21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0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8" grpId="0"/>
      <p:bldP spid="10" grpId="0"/>
      <p:bldP spid="11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61975"/>
          </a:xfrm>
        </p:spPr>
        <p:txBody>
          <a:bodyPr/>
          <a:lstStyle/>
          <a:p>
            <a:r>
              <a:rPr lang="cs-CZ" sz="2400" b="1" smtClean="0"/>
              <a:t>Procvičování čtení slov s písmeny k K a r R. Řešení PL.</a:t>
            </a:r>
            <a:endParaRPr lang="cs-CZ" sz="2400" smtClean="0"/>
          </a:p>
        </p:txBody>
      </p:sp>
      <p:sp>
        <p:nvSpPr>
          <p:cNvPr id="9" name="Zástupný symbol pro obsah 8"/>
          <p:cNvSpPr>
            <a:spLocks noGrp="1"/>
          </p:cNvSpPr>
          <p:nvPr>
            <p:ph idx="1"/>
          </p:nvPr>
        </p:nvSpPr>
        <p:spPr>
          <a:xfrm>
            <a:off x="5359400" y="6958013"/>
            <a:ext cx="6778625" cy="247650"/>
          </a:xfrm>
        </p:spPr>
        <p:txBody>
          <a:bodyPr rtlCol="0">
            <a:normAutofit fontScale="32500" lnSpcReduction="20000"/>
          </a:bodyPr>
          <a:lstStyle/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/>
          </a:p>
        </p:txBody>
      </p:sp>
      <p:sp>
        <p:nvSpPr>
          <p:cNvPr id="4" name="TextovéPole 3"/>
          <p:cNvSpPr txBox="1">
            <a:spLocks noChangeArrowheads="1"/>
          </p:cNvSpPr>
          <p:nvPr/>
        </p:nvSpPr>
        <p:spPr bwMode="auto">
          <a:xfrm>
            <a:off x="468313" y="836613"/>
            <a:ext cx="2374900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600">
                <a:latin typeface="Calibri" pitchFamily="34" charset="0"/>
              </a:rPr>
              <a:t>Zopakuj si čtení slov:</a:t>
            </a:r>
          </a:p>
          <a:p>
            <a:endParaRPr lang="cs-CZ" sz="1600">
              <a:latin typeface="Calibri" pitchFamily="34" charset="0"/>
            </a:endParaRPr>
          </a:p>
        </p:txBody>
      </p:sp>
      <p:sp>
        <p:nvSpPr>
          <p:cNvPr id="5" name="TextovéPole 4"/>
          <p:cNvSpPr txBox="1">
            <a:spLocks noChangeArrowheads="1"/>
          </p:cNvSpPr>
          <p:nvPr/>
        </p:nvSpPr>
        <p:spPr bwMode="auto">
          <a:xfrm>
            <a:off x="827088" y="1128713"/>
            <a:ext cx="7921625" cy="831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>
                <a:latin typeface="Calibri" pitchFamily="34" charset="0"/>
              </a:rPr>
              <a:t>kos	  oko	      lék	          kůl	    kup	           ámen</a:t>
            </a:r>
          </a:p>
          <a:p>
            <a:endParaRPr lang="cs-CZ" sz="2000">
              <a:latin typeface="Calibri" pitchFamily="34" charset="0"/>
            </a:endParaRPr>
          </a:p>
        </p:txBody>
      </p:sp>
      <p:sp>
        <p:nvSpPr>
          <p:cNvPr id="6" name="TextovéPole 5"/>
          <p:cNvSpPr txBox="1">
            <a:spLocks noChangeArrowheads="1"/>
          </p:cNvSpPr>
          <p:nvPr/>
        </p:nvSpPr>
        <p:spPr bwMode="auto">
          <a:xfrm>
            <a:off x="611188" y="1544638"/>
            <a:ext cx="7993062" cy="9540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>
                <a:latin typeface="Calibri" pitchFamily="34" charset="0"/>
              </a:rPr>
              <a:t>  kus 	     okolo     léky	 kůly	       koupí	kámen</a:t>
            </a:r>
          </a:p>
          <a:p>
            <a:endParaRPr lang="cs-CZ" sz="2800">
              <a:latin typeface="Calibri" pitchFamily="34" charset="0"/>
            </a:endParaRPr>
          </a:p>
        </p:txBody>
      </p:sp>
      <p:sp>
        <p:nvSpPr>
          <p:cNvPr id="7" name="TextovéPole 6"/>
          <p:cNvSpPr txBox="1">
            <a:spLocks noChangeArrowheads="1"/>
          </p:cNvSpPr>
          <p:nvPr/>
        </p:nvSpPr>
        <p:spPr bwMode="auto">
          <a:xfrm>
            <a:off x="468313" y="2206625"/>
            <a:ext cx="2374900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600">
                <a:latin typeface="Calibri" pitchFamily="34" charset="0"/>
              </a:rPr>
              <a:t>Spoj k sobě vhodná slova:</a:t>
            </a:r>
          </a:p>
          <a:p>
            <a:endParaRPr lang="cs-CZ" sz="1600">
              <a:latin typeface="Calibri" pitchFamily="34" charset="0"/>
            </a:endParaRPr>
          </a:p>
        </p:txBody>
      </p:sp>
      <p:sp>
        <p:nvSpPr>
          <p:cNvPr id="8" name="TextovéPole 7"/>
          <p:cNvSpPr txBox="1">
            <a:spLocks noChangeArrowheads="1"/>
          </p:cNvSpPr>
          <p:nvPr/>
        </p:nvSpPr>
        <p:spPr bwMode="auto">
          <a:xfrm>
            <a:off x="611188" y="2636838"/>
            <a:ext cx="8424862" cy="15700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>
                <a:latin typeface="Calibri" pitchFamily="34" charset="0"/>
              </a:rPr>
              <a:t>jedeme	nákup			  kulatý		  domů</a:t>
            </a:r>
          </a:p>
          <a:p>
            <a:r>
              <a:rPr lang="cs-CZ" sz="2400">
                <a:latin typeface="Calibri" pitchFamily="34" charset="0"/>
              </a:rPr>
              <a:t>kameny	daleko			  pojede	  dopis</a:t>
            </a:r>
          </a:p>
          <a:p>
            <a:r>
              <a:rPr lang="cs-CZ" sz="2400">
                <a:latin typeface="Calibri" pitchFamily="34" charset="0"/>
              </a:rPr>
              <a:t>neseme	se kutálí		  posílá		  kámen</a:t>
            </a:r>
          </a:p>
          <a:p>
            <a:endParaRPr lang="cs-CZ" sz="2400">
              <a:latin typeface="Calibri" pitchFamily="34" charset="0"/>
            </a:endParaRPr>
          </a:p>
        </p:txBody>
      </p:sp>
      <p:pic>
        <p:nvPicPr>
          <p:cNvPr id="1028" name="Picture 4" descr="C:\Users\Hana\AppData\Local\Microsoft\Windows\Temporary Internet Files\Content.IE5\G7JM31I2\MC900441456[1].pn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984625" y="2636838"/>
            <a:ext cx="1092200" cy="10906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0" name="TextovéPole 9"/>
          <p:cNvSpPr txBox="1">
            <a:spLocks noChangeArrowheads="1"/>
          </p:cNvSpPr>
          <p:nvPr/>
        </p:nvSpPr>
        <p:spPr bwMode="auto">
          <a:xfrm>
            <a:off x="468313" y="4005263"/>
            <a:ext cx="5256212" cy="3381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600">
                <a:latin typeface="Calibri" pitchFamily="34" charset="0"/>
              </a:rPr>
              <a:t>Kupuje se to ? Pokud ano, podtrhni slovo barevně.</a:t>
            </a:r>
          </a:p>
        </p:txBody>
      </p:sp>
      <p:sp>
        <p:nvSpPr>
          <p:cNvPr id="11" name="TextovéPole 10"/>
          <p:cNvSpPr txBox="1">
            <a:spLocks noChangeArrowheads="1"/>
          </p:cNvSpPr>
          <p:nvPr/>
        </p:nvSpPr>
        <p:spPr bwMode="auto">
          <a:xfrm>
            <a:off x="468313" y="4371975"/>
            <a:ext cx="8351837" cy="20621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just"/>
            <a:r>
              <a:rPr lang="cs-CZ" sz="2400">
                <a:latin typeface="Calibri" pitchFamily="34" charset="0"/>
              </a:rPr>
              <a:t>Mák, den, med, led, pytel, týden, můra, ruka, salát, rýma, ráno,</a:t>
            </a:r>
          </a:p>
          <a:p>
            <a:pPr algn="just"/>
            <a:endParaRPr lang="cs-CZ" sz="2400">
              <a:latin typeface="Calibri" pitchFamily="34" charset="0"/>
            </a:endParaRPr>
          </a:p>
          <a:p>
            <a:pPr algn="just"/>
            <a:r>
              <a:rPr lang="cs-CZ" sz="2400">
                <a:latin typeface="Calibri" pitchFamily="34" charset="0"/>
              </a:rPr>
              <a:t> dárek, párek, kos, rak, pórek, domek, kára, koleje, vlak, panák.</a:t>
            </a:r>
          </a:p>
          <a:p>
            <a:endParaRPr lang="cs-CZ" sz="2800">
              <a:latin typeface="Calibri" pitchFamily="34" charset="0"/>
            </a:endParaRPr>
          </a:p>
          <a:p>
            <a:endParaRPr lang="cs-CZ" sz="2800">
              <a:latin typeface="Calibri" pitchFamily="34" charset="0"/>
            </a:endParaRPr>
          </a:p>
        </p:txBody>
      </p:sp>
      <p:pic>
        <p:nvPicPr>
          <p:cNvPr id="2052" name="Picture 4" descr="C:\Users\Hana\AppData\Local\Microsoft\Windows\Temporary Internet Files\Content.IE5\8QD3VPXL\MC900215206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049713" y="5686425"/>
            <a:ext cx="962025" cy="923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3" name="Picture 5" descr="C:\Users\Hana\AppData\Local\Microsoft\Windows\Temporary Internet Files\Content.IE5\K69VQYQ2\MC900411017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7642225" y="5686425"/>
            <a:ext cx="962025" cy="9175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5" name="Picture 7" descr="C:\Users\Hana\AppData\Local\Microsoft\Windows\Temporary Internet Files\Content.IE5\O629NFU8\MC900334434[1].wmf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827088" y="5584825"/>
            <a:ext cx="796925" cy="1025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cxnSp>
        <p:nvCxnSpPr>
          <p:cNvPr id="12" name="Přímá spojnice 11"/>
          <p:cNvCxnSpPr/>
          <p:nvPr/>
        </p:nvCxnSpPr>
        <p:spPr>
          <a:xfrm>
            <a:off x="1763713" y="2924175"/>
            <a:ext cx="720725" cy="360363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>
            <a:off x="1763713" y="3284538"/>
            <a:ext cx="720725" cy="360362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15"/>
          <p:cNvCxnSpPr/>
          <p:nvPr/>
        </p:nvCxnSpPr>
        <p:spPr>
          <a:xfrm flipV="1">
            <a:off x="1763713" y="2924175"/>
            <a:ext cx="720725" cy="720725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17"/>
          <p:cNvCxnSpPr/>
          <p:nvPr/>
        </p:nvCxnSpPr>
        <p:spPr>
          <a:xfrm>
            <a:off x="6227763" y="2924175"/>
            <a:ext cx="936625" cy="720725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19"/>
          <p:cNvCxnSpPr/>
          <p:nvPr/>
        </p:nvCxnSpPr>
        <p:spPr>
          <a:xfrm flipV="1">
            <a:off x="6372225" y="2924175"/>
            <a:ext cx="792163" cy="360363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21"/>
          <p:cNvCxnSpPr/>
          <p:nvPr/>
        </p:nvCxnSpPr>
        <p:spPr>
          <a:xfrm flipV="1">
            <a:off x="6294438" y="3241675"/>
            <a:ext cx="936625" cy="360363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23"/>
          <p:cNvCxnSpPr/>
          <p:nvPr/>
        </p:nvCxnSpPr>
        <p:spPr>
          <a:xfrm>
            <a:off x="468313" y="4868863"/>
            <a:ext cx="647700" cy="0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nice 25"/>
          <p:cNvCxnSpPr/>
          <p:nvPr/>
        </p:nvCxnSpPr>
        <p:spPr>
          <a:xfrm>
            <a:off x="1835150" y="4868863"/>
            <a:ext cx="576263" cy="0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nice 27"/>
          <p:cNvCxnSpPr/>
          <p:nvPr/>
        </p:nvCxnSpPr>
        <p:spPr>
          <a:xfrm>
            <a:off x="3095625" y="4868863"/>
            <a:ext cx="612775" cy="0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nice 29"/>
          <p:cNvCxnSpPr/>
          <p:nvPr/>
        </p:nvCxnSpPr>
        <p:spPr>
          <a:xfrm>
            <a:off x="6227763" y="4868863"/>
            <a:ext cx="539750" cy="0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48" name="Přímá spojnice 2047"/>
          <p:cNvCxnSpPr>
            <a:endCxn id="2055" idx="0"/>
          </p:cNvCxnSpPr>
          <p:nvPr/>
        </p:nvCxnSpPr>
        <p:spPr>
          <a:xfrm>
            <a:off x="468313" y="5584825"/>
            <a:ext cx="757237" cy="0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50" name="Přímá spojnice 2049"/>
          <p:cNvCxnSpPr/>
          <p:nvPr/>
        </p:nvCxnSpPr>
        <p:spPr>
          <a:xfrm>
            <a:off x="1624013" y="5584825"/>
            <a:ext cx="500062" cy="0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54" name="Přímá spojnice 2053"/>
          <p:cNvCxnSpPr/>
          <p:nvPr/>
        </p:nvCxnSpPr>
        <p:spPr>
          <a:xfrm>
            <a:off x="3402013" y="5584825"/>
            <a:ext cx="647700" cy="0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57" name="Přímá spojnice 2056"/>
          <p:cNvCxnSpPr/>
          <p:nvPr/>
        </p:nvCxnSpPr>
        <p:spPr>
          <a:xfrm>
            <a:off x="4356100" y="5584825"/>
            <a:ext cx="655638" cy="0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61" name="Přímá spojnice 2060"/>
          <p:cNvCxnSpPr/>
          <p:nvPr/>
        </p:nvCxnSpPr>
        <p:spPr>
          <a:xfrm>
            <a:off x="5292725" y="5584825"/>
            <a:ext cx="431800" cy="0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63" name="Přímá spojnice 2062"/>
          <p:cNvCxnSpPr/>
          <p:nvPr/>
        </p:nvCxnSpPr>
        <p:spPr>
          <a:xfrm>
            <a:off x="7459663" y="5581650"/>
            <a:ext cx="669925" cy="0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42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2000"/>
                            </p:stCondLst>
                            <p:childTnLst>
                              <p:par>
                                <p:cTn id="15" presetID="42" presetClass="entr" presetSubtype="0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5000"/>
                            </p:stCondLst>
                            <p:childTnLst>
                              <p:par>
                                <p:cTn id="21" presetID="10" presetClass="entr" presetSubtype="0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10" presetClass="entr" presetSubtype="0" fill="hold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7500"/>
                            </p:stCondLst>
                            <p:childTnLst>
                              <p:par>
                                <p:cTn id="28" presetID="42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9500"/>
                            </p:stCondLst>
                            <p:childTnLst>
                              <p:par>
                                <p:cTn id="34" presetID="10" presetClass="entr" presetSubtype="0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12000"/>
                            </p:stCondLst>
                            <p:childTnLst>
                              <p:par>
                                <p:cTn id="38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20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500"/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7" fill="hold">
                            <p:stCondLst>
                              <p:cond delay="12500"/>
                            </p:stCondLst>
                            <p:childTnLst>
                              <p:par>
                                <p:cTn id="48" presetID="16" presetClass="entr" presetSubtype="21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0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5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0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5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0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5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6" fill="hold">
                      <p:stCondLst>
                        <p:cond delay="indefinite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80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85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6" fill="hold">
                      <p:stCondLst>
                        <p:cond delay="indefinite"/>
                      </p:stCondLst>
                      <p:childTnLst>
                        <p:par>
                          <p:cTn id="87" fill="hold">
                            <p:stCondLst>
                              <p:cond delay="0"/>
                            </p:stCondLst>
                            <p:childTnLst>
                              <p:par>
                                <p:cTn id="88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90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95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6" fill="hold">
                      <p:stCondLst>
                        <p:cond delay="indefinite"/>
                      </p:stCondLst>
                      <p:childTnLst>
                        <p:par>
                          <p:cTn id="97" fill="hold">
                            <p:stCondLst>
                              <p:cond delay="0"/>
                            </p:stCondLst>
                            <p:childTnLst>
                              <p:par>
                                <p:cTn id="98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0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>
                      <p:stCondLst>
                        <p:cond delay="indefinite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5" dur="500"/>
                                        <p:tgtEl>
                                          <p:spTgt spid="20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6" fill="hold">
                      <p:stCondLst>
                        <p:cond delay="indefinite"/>
                      </p:stCondLst>
                      <p:childTnLst>
                        <p:par>
                          <p:cTn id="107" fill="hold">
                            <p:stCondLst>
                              <p:cond delay="0"/>
                            </p:stCondLst>
                            <p:childTnLst>
                              <p:par>
                                <p:cTn id="108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10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15" dur="500"/>
                                        <p:tgtEl>
                                          <p:spTgt spid="20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6" fill="hold">
                      <p:stCondLst>
                        <p:cond delay="indefinite"/>
                      </p:stCondLst>
                      <p:childTnLst>
                        <p:par>
                          <p:cTn id="117" fill="hold">
                            <p:stCondLst>
                              <p:cond delay="0"/>
                            </p:stCondLst>
                            <p:childTnLst>
                              <p:par>
                                <p:cTn id="118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0" dur="500"/>
                                        <p:tgtEl>
                                          <p:spTgt spid="20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1" fill="hold">
                      <p:stCondLst>
                        <p:cond delay="indefinite"/>
                      </p:stCondLst>
                      <p:childTnLst>
                        <p:par>
                          <p:cTn id="122" fill="hold">
                            <p:stCondLst>
                              <p:cond delay="0"/>
                            </p:stCondLst>
                            <p:childTnLst>
                              <p:par>
                                <p:cTn id="123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5" dur="500"/>
                                        <p:tgtEl>
                                          <p:spTgt spid="20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6" fill="hold">
                      <p:stCondLst>
                        <p:cond delay="indefinite"/>
                      </p:stCondLst>
                      <p:childTnLst>
                        <p:par>
                          <p:cTn id="127" fill="hold">
                            <p:stCondLst>
                              <p:cond delay="0"/>
                            </p:stCondLst>
                            <p:childTnLst>
                              <p:par>
                                <p:cTn id="128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30" dur="500"/>
                                        <p:tgtEl>
                                          <p:spTgt spid="20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8" grpId="0"/>
      <p:bldP spid="10" grpId="0"/>
      <p:bldP spid="11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490537"/>
          </a:xfrm>
        </p:spPr>
        <p:txBody>
          <a:bodyPr/>
          <a:lstStyle/>
          <a:p>
            <a:r>
              <a:rPr lang="cs-CZ" sz="2400" b="1" smtClean="0"/>
              <a:t>Procvičování čtení slov s písmeny k K a r R. Pracovní list.</a:t>
            </a:r>
            <a:endParaRPr lang="cs-CZ" sz="2400" smtClean="0"/>
          </a:p>
        </p:txBody>
      </p:sp>
      <p:sp>
        <p:nvSpPr>
          <p:cNvPr id="17410" name="Zástupný symbol pro obsah 2"/>
          <p:cNvSpPr>
            <a:spLocks noGrp="1"/>
          </p:cNvSpPr>
          <p:nvPr>
            <p:ph idx="1"/>
          </p:nvPr>
        </p:nvSpPr>
        <p:spPr>
          <a:xfrm>
            <a:off x="1692275" y="7677150"/>
            <a:ext cx="8229600" cy="1617663"/>
          </a:xfrm>
        </p:spPr>
        <p:txBody>
          <a:bodyPr/>
          <a:lstStyle/>
          <a:p>
            <a:endParaRPr lang="cs-CZ" smtClean="0"/>
          </a:p>
        </p:txBody>
      </p:sp>
      <p:sp>
        <p:nvSpPr>
          <p:cNvPr id="4" name="TextovéPole 3"/>
          <p:cNvSpPr txBox="1">
            <a:spLocks noChangeArrowheads="1"/>
          </p:cNvSpPr>
          <p:nvPr/>
        </p:nvSpPr>
        <p:spPr bwMode="auto">
          <a:xfrm>
            <a:off x="468313" y="982663"/>
            <a:ext cx="3671887" cy="646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Spoj správné věty s obrázky:</a:t>
            </a:r>
          </a:p>
          <a:p>
            <a:endParaRPr lang="cs-CZ">
              <a:latin typeface="Calibri" pitchFamily="34" charset="0"/>
            </a:endParaRPr>
          </a:p>
        </p:txBody>
      </p:sp>
      <p:sp>
        <p:nvSpPr>
          <p:cNvPr id="5" name="TextovéPole 4"/>
          <p:cNvSpPr txBox="1">
            <a:spLocks noChangeArrowheads="1"/>
          </p:cNvSpPr>
          <p:nvPr/>
        </p:nvSpPr>
        <p:spPr bwMode="auto">
          <a:xfrm>
            <a:off x="2700338" y="1484313"/>
            <a:ext cx="3743325" cy="415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2400">
                <a:latin typeface="Calibri" pitchFamily="34" charset="0"/>
              </a:rPr>
              <a:t>Kosou se seká .</a:t>
            </a:r>
          </a:p>
          <a:p>
            <a:pPr algn="ctr"/>
            <a:endParaRPr lang="cs-CZ" sz="2400">
              <a:latin typeface="Calibri" pitchFamily="34" charset="0"/>
            </a:endParaRPr>
          </a:p>
          <a:p>
            <a:pPr algn="ctr"/>
            <a:r>
              <a:rPr lang="cs-CZ" sz="2400">
                <a:latin typeface="Calibri" pitchFamily="34" charset="0"/>
              </a:rPr>
              <a:t>Klárka nese domů nákup.</a:t>
            </a:r>
          </a:p>
          <a:p>
            <a:pPr algn="ctr"/>
            <a:endParaRPr lang="cs-CZ" sz="2400">
              <a:latin typeface="Calibri" pitchFamily="34" charset="0"/>
            </a:endParaRPr>
          </a:p>
          <a:p>
            <a:pPr algn="ctr"/>
            <a:r>
              <a:rPr lang="cs-CZ" sz="2400">
                <a:latin typeface="Calibri" pitchFamily="34" charset="0"/>
              </a:rPr>
              <a:t>Dana vede psa Reka.</a:t>
            </a:r>
          </a:p>
          <a:p>
            <a:pPr algn="ctr"/>
            <a:endParaRPr lang="cs-CZ" sz="2400">
              <a:latin typeface="Calibri" pitchFamily="34" charset="0"/>
            </a:endParaRPr>
          </a:p>
          <a:p>
            <a:pPr algn="ctr"/>
            <a:r>
              <a:rPr lang="cs-CZ" sz="2400">
                <a:latin typeface="Calibri" pitchFamily="34" charset="0"/>
              </a:rPr>
              <a:t>Okolo je samý led.</a:t>
            </a:r>
          </a:p>
          <a:p>
            <a:pPr algn="ctr"/>
            <a:endParaRPr lang="cs-CZ" sz="2400">
              <a:latin typeface="Calibri" pitchFamily="34" charset="0"/>
            </a:endParaRPr>
          </a:p>
          <a:p>
            <a:pPr algn="ctr"/>
            <a:r>
              <a:rPr lang="cs-CZ" sz="2400">
                <a:latin typeface="Calibri" pitchFamily="34" charset="0"/>
              </a:rPr>
              <a:t>Radka krájí sýr.</a:t>
            </a:r>
          </a:p>
          <a:p>
            <a:pPr algn="ctr"/>
            <a:endParaRPr lang="cs-CZ" sz="2400">
              <a:latin typeface="Calibri" pitchFamily="34" charset="0"/>
            </a:endParaRPr>
          </a:p>
          <a:p>
            <a:pPr algn="ctr"/>
            <a:r>
              <a:rPr lang="cs-CZ" sz="2400">
                <a:latin typeface="Calibri" pitchFamily="34" charset="0"/>
              </a:rPr>
              <a:t>Mirek má rád jaro i léto.</a:t>
            </a:r>
          </a:p>
        </p:txBody>
      </p:sp>
      <p:pic>
        <p:nvPicPr>
          <p:cNvPr id="3074" name="Picture 2" descr="C:\Users\Hana\AppData\Local\Microsoft\Windows\Temporary Internet Files\Content.IE5\36Q9D0YU\MC900353574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451725" y="811213"/>
            <a:ext cx="1065213" cy="2046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75" name="Picture 3" descr="C:\Users\Hana\AppData\Local\Microsoft\Windows\Temporary Internet Files\Content.IE5\WLK3XNVV\MC900439937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52450" y="1628775"/>
            <a:ext cx="982663" cy="12017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77" name="Picture 5" descr="C:\Users\Hana\AppData\Local\Microsoft\Windows\Temporary Internet Files\Content.IE5\AUO00YTA\MP900387558[1].jp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7054850" y="4672013"/>
            <a:ext cx="1425575" cy="1016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79" name="Picture 7" descr="C:\Users\Hana\AppData\Local\Microsoft\Windows\Temporary Internet Files\Content.IE5\R9XYZ99P\MP900402099[1].jpg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514350" y="4719638"/>
            <a:ext cx="1381125" cy="920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80" name="Picture 8" descr="C:\Users\Hana\AppData\Local\Microsoft\Windows\Temporary Internet Files\Content.IE5\36Q9D0YU\MP900399656[1].jpg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1414463" y="2962275"/>
            <a:ext cx="960437" cy="1200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81" name="Picture 9" descr="C:\Users\Hana\AppData\Local\Microsoft\Windows\Temporary Internet Files\Content.IE5\O8PYBGKM\MP900399639[1].jpg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6943725" y="2962275"/>
            <a:ext cx="1017588" cy="1200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500"/>
                            </p:stCondLst>
                            <p:childTnLst>
                              <p:par>
                                <p:cTn id="13" presetID="10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500"/>
                            </p:stCondLst>
                            <p:childTnLst>
                              <p:par>
                                <p:cTn id="17" presetID="10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0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3500"/>
                            </p:stCondLst>
                            <p:childTnLst>
                              <p:par>
                                <p:cTn id="21" presetID="10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308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4500"/>
                            </p:stCondLst>
                            <p:childTnLst>
                              <p:par>
                                <p:cTn id="25" presetID="10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0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5500"/>
                            </p:stCondLst>
                            <p:childTnLst>
                              <p:par>
                                <p:cTn id="29" presetID="10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30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6500"/>
                            </p:stCondLst>
                            <p:childTnLst>
                              <p:par>
                                <p:cTn id="33" presetID="42" presetClass="entr" presetSubtype="0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490537"/>
          </a:xfrm>
        </p:spPr>
        <p:txBody>
          <a:bodyPr/>
          <a:lstStyle/>
          <a:p>
            <a:r>
              <a:rPr lang="cs-CZ" sz="2400" b="1" smtClean="0"/>
              <a:t>Procvičování čtení slov s písmeny k K a r R. Řešení PL.</a:t>
            </a:r>
            <a:endParaRPr lang="cs-CZ" sz="2400" smtClean="0"/>
          </a:p>
        </p:txBody>
      </p:sp>
      <p:sp>
        <p:nvSpPr>
          <p:cNvPr id="18434" name="Zástupný symbol pro obsah 2"/>
          <p:cNvSpPr>
            <a:spLocks noGrp="1"/>
          </p:cNvSpPr>
          <p:nvPr>
            <p:ph idx="1"/>
          </p:nvPr>
        </p:nvSpPr>
        <p:spPr>
          <a:xfrm>
            <a:off x="1692275" y="7677150"/>
            <a:ext cx="8229600" cy="1617663"/>
          </a:xfrm>
        </p:spPr>
        <p:txBody>
          <a:bodyPr/>
          <a:lstStyle/>
          <a:p>
            <a:endParaRPr lang="cs-CZ" smtClean="0"/>
          </a:p>
        </p:txBody>
      </p:sp>
      <p:sp>
        <p:nvSpPr>
          <p:cNvPr id="4" name="TextovéPole 3"/>
          <p:cNvSpPr txBox="1">
            <a:spLocks noChangeArrowheads="1"/>
          </p:cNvSpPr>
          <p:nvPr/>
        </p:nvSpPr>
        <p:spPr bwMode="auto">
          <a:xfrm>
            <a:off x="468313" y="982663"/>
            <a:ext cx="3671887" cy="646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Spoj správné věty s obrázky:</a:t>
            </a:r>
          </a:p>
          <a:p>
            <a:endParaRPr lang="cs-CZ">
              <a:latin typeface="Calibri" pitchFamily="34" charset="0"/>
            </a:endParaRPr>
          </a:p>
        </p:txBody>
      </p:sp>
      <p:sp>
        <p:nvSpPr>
          <p:cNvPr id="5" name="TextovéPole 4"/>
          <p:cNvSpPr txBox="1">
            <a:spLocks noChangeArrowheads="1"/>
          </p:cNvSpPr>
          <p:nvPr/>
        </p:nvSpPr>
        <p:spPr bwMode="auto">
          <a:xfrm>
            <a:off x="2700338" y="1484313"/>
            <a:ext cx="3743325" cy="415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2400">
                <a:latin typeface="Calibri" pitchFamily="34" charset="0"/>
              </a:rPr>
              <a:t>Kosou se seká .</a:t>
            </a:r>
          </a:p>
          <a:p>
            <a:pPr algn="ctr"/>
            <a:endParaRPr lang="cs-CZ" sz="2400">
              <a:latin typeface="Calibri" pitchFamily="34" charset="0"/>
            </a:endParaRPr>
          </a:p>
          <a:p>
            <a:pPr algn="ctr"/>
            <a:r>
              <a:rPr lang="cs-CZ" sz="2400">
                <a:latin typeface="Calibri" pitchFamily="34" charset="0"/>
              </a:rPr>
              <a:t>Klárka nese domů nákup.</a:t>
            </a:r>
          </a:p>
          <a:p>
            <a:pPr algn="ctr"/>
            <a:endParaRPr lang="cs-CZ" sz="2400">
              <a:latin typeface="Calibri" pitchFamily="34" charset="0"/>
            </a:endParaRPr>
          </a:p>
          <a:p>
            <a:pPr algn="ctr"/>
            <a:r>
              <a:rPr lang="cs-CZ" sz="2400">
                <a:latin typeface="Calibri" pitchFamily="34" charset="0"/>
              </a:rPr>
              <a:t>Dana vede psa Reka.</a:t>
            </a:r>
          </a:p>
          <a:p>
            <a:pPr algn="ctr"/>
            <a:endParaRPr lang="cs-CZ" sz="2400">
              <a:latin typeface="Calibri" pitchFamily="34" charset="0"/>
            </a:endParaRPr>
          </a:p>
          <a:p>
            <a:pPr algn="ctr"/>
            <a:r>
              <a:rPr lang="cs-CZ" sz="2400">
                <a:latin typeface="Calibri" pitchFamily="34" charset="0"/>
              </a:rPr>
              <a:t>Okolo je samý led.</a:t>
            </a:r>
          </a:p>
          <a:p>
            <a:pPr algn="ctr"/>
            <a:endParaRPr lang="cs-CZ" sz="2400">
              <a:latin typeface="Calibri" pitchFamily="34" charset="0"/>
            </a:endParaRPr>
          </a:p>
          <a:p>
            <a:pPr algn="ctr"/>
            <a:r>
              <a:rPr lang="cs-CZ" sz="2400">
                <a:latin typeface="Calibri" pitchFamily="34" charset="0"/>
              </a:rPr>
              <a:t>Radka krájí sýr.</a:t>
            </a:r>
          </a:p>
          <a:p>
            <a:pPr algn="ctr"/>
            <a:endParaRPr lang="cs-CZ" sz="2400">
              <a:latin typeface="Calibri" pitchFamily="34" charset="0"/>
            </a:endParaRPr>
          </a:p>
          <a:p>
            <a:pPr algn="ctr"/>
            <a:r>
              <a:rPr lang="cs-CZ" sz="2400">
                <a:latin typeface="Calibri" pitchFamily="34" charset="0"/>
              </a:rPr>
              <a:t>Mirek má rád jaro i léto.</a:t>
            </a:r>
          </a:p>
        </p:txBody>
      </p:sp>
      <p:pic>
        <p:nvPicPr>
          <p:cNvPr id="3074" name="Picture 2" descr="C:\Users\Hana\AppData\Local\Microsoft\Windows\Temporary Internet Files\Content.IE5\36Q9D0YU\MC900353574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451725" y="811213"/>
            <a:ext cx="1065213" cy="2046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75" name="Picture 3" descr="C:\Users\Hana\AppData\Local\Microsoft\Windows\Temporary Internet Files\Content.IE5\WLK3XNVV\MC900439937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52450" y="1628775"/>
            <a:ext cx="982663" cy="12017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77" name="Picture 5" descr="C:\Users\Hana\AppData\Local\Microsoft\Windows\Temporary Internet Files\Content.IE5\AUO00YTA\MP900387558[1].jp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7054850" y="4672013"/>
            <a:ext cx="1425575" cy="1016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79" name="Picture 7" descr="C:\Users\Hana\AppData\Local\Microsoft\Windows\Temporary Internet Files\Content.IE5\R9XYZ99P\MP900402099[1].jpg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514350" y="4719638"/>
            <a:ext cx="1381125" cy="920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80" name="Picture 8" descr="C:\Users\Hana\AppData\Local\Microsoft\Windows\Temporary Internet Files\Content.IE5\36Q9D0YU\MP900399656[1].jpg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1414463" y="2962275"/>
            <a:ext cx="960437" cy="1200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81" name="Picture 9" descr="C:\Users\Hana\AppData\Local\Microsoft\Windows\Temporary Internet Files\Content.IE5\O8PYBGKM\MP900399639[1].jpg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6943725" y="2962275"/>
            <a:ext cx="1017588" cy="1200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cxnSp>
        <p:nvCxnSpPr>
          <p:cNvPr id="7" name="Přímá spojnice se šipkou 6"/>
          <p:cNvCxnSpPr/>
          <p:nvPr/>
        </p:nvCxnSpPr>
        <p:spPr>
          <a:xfrm flipV="1">
            <a:off x="5724525" y="1628775"/>
            <a:ext cx="1727200" cy="71438"/>
          </a:xfrm>
          <a:prstGeom prst="straightConnector1">
            <a:avLst/>
          </a:prstGeom>
          <a:ln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se šipkou 8"/>
          <p:cNvCxnSpPr/>
          <p:nvPr/>
        </p:nvCxnSpPr>
        <p:spPr>
          <a:xfrm flipH="1" flipV="1">
            <a:off x="1535113" y="2060575"/>
            <a:ext cx="1381125" cy="431800"/>
          </a:xfrm>
          <a:prstGeom prst="straightConnector1">
            <a:avLst/>
          </a:prstGeom>
          <a:ln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se šipkou 10"/>
          <p:cNvCxnSpPr/>
          <p:nvPr/>
        </p:nvCxnSpPr>
        <p:spPr>
          <a:xfrm>
            <a:off x="5940425" y="3357563"/>
            <a:ext cx="1003300" cy="1655762"/>
          </a:xfrm>
          <a:prstGeom prst="straightConnector1">
            <a:avLst/>
          </a:prstGeom>
          <a:ln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se šipkou 12"/>
          <p:cNvCxnSpPr/>
          <p:nvPr/>
        </p:nvCxnSpPr>
        <p:spPr>
          <a:xfrm flipH="1">
            <a:off x="2051050" y="4076700"/>
            <a:ext cx="1296988" cy="1103313"/>
          </a:xfrm>
          <a:prstGeom prst="straightConnector1">
            <a:avLst/>
          </a:prstGeom>
          <a:ln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se šipkou 14"/>
          <p:cNvCxnSpPr/>
          <p:nvPr/>
        </p:nvCxnSpPr>
        <p:spPr>
          <a:xfrm flipH="1" flipV="1">
            <a:off x="2225675" y="4365625"/>
            <a:ext cx="833438" cy="935038"/>
          </a:xfrm>
          <a:prstGeom prst="straightConnector1">
            <a:avLst/>
          </a:prstGeom>
          <a:ln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se šipkou 16"/>
          <p:cNvCxnSpPr/>
          <p:nvPr/>
        </p:nvCxnSpPr>
        <p:spPr>
          <a:xfrm flipV="1">
            <a:off x="6156325" y="3860800"/>
            <a:ext cx="647700" cy="1439863"/>
          </a:xfrm>
          <a:prstGeom prst="straightConnector1">
            <a:avLst/>
          </a:prstGeom>
          <a:ln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500"/>
                            </p:stCondLst>
                            <p:childTnLst>
                              <p:par>
                                <p:cTn id="13" presetID="10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500"/>
                            </p:stCondLst>
                            <p:childTnLst>
                              <p:par>
                                <p:cTn id="17" presetID="10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0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3500"/>
                            </p:stCondLst>
                            <p:childTnLst>
                              <p:par>
                                <p:cTn id="21" presetID="10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308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4500"/>
                            </p:stCondLst>
                            <p:childTnLst>
                              <p:par>
                                <p:cTn id="25" presetID="10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0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5500"/>
                            </p:stCondLst>
                            <p:childTnLst>
                              <p:par>
                                <p:cTn id="29" presetID="10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30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6500"/>
                            </p:stCondLst>
                            <p:childTnLst>
                              <p:par>
                                <p:cTn id="33" presetID="42" presetClass="entr" presetSubtype="0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3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5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84188" y="333375"/>
            <a:ext cx="8229600" cy="1008063"/>
          </a:xfrm>
        </p:spPr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sz="2400" dirty="0" smtClean="0"/>
              <a:t>Čtení předložkových vazeb. Pracovní list.</a:t>
            </a:r>
            <a:br>
              <a:rPr lang="cs-CZ" sz="2400" dirty="0" smtClean="0"/>
            </a:br>
            <a:r>
              <a:rPr lang="cs-CZ" sz="2400" dirty="0" smtClean="0"/>
              <a:t>Vymýšlejte věty.</a:t>
            </a:r>
            <a:br>
              <a:rPr lang="cs-CZ" sz="2400" dirty="0" smtClean="0"/>
            </a:br>
            <a:endParaRPr lang="cs-CZ" sz="2400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 flipV="1">
            <a:off x="511175" y="6858000"/>
            <a:ext cx="8229600" cy="458788"/>
          </a:xfrm>
        </p:spPr>
        <p:txBody>
          <a:bodyPr rtlCol="0">
            <a:normAutofit fontScale="92500" lnSpcReduction="20000"/>
          </a:bodyPr>
          <a:lstStyle/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/>
          </a:p>
        </p:txBody>
      </p:sp>
      <p:pic>
        <p:nvPicPr>
          <p:cNvPr id="4099" name="Picture 3" descr="C:\Users\Hana\AppData\Local\Microsoft\Windows\Temporary Internet Files\Content.IE5\AUO00YTA\MP900448409[1]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84188" y="1628775"/>
            <a:ext cx="1697037" cy="13731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102" name="Picture 6" descr="C:\Users\Hana\AppData\Local\Microsoft\Windows\Temporary Internet Files\Content.IE5\8QD3VPXL\MP900400064[1]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84188" y="3213100"/>
            <a:ext cx="1687512" cy="1349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103" name="Picture 7" descr="C:\Users\Hana\AppData\Local\Microsoft\Windows\Temporary Internet Files\Content.IE5\JDHMGB1G\MP900399625[1].jp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484188" y="4724400"/>
            <a:ext cx="1687512" cy="1260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105" name="Picture 9" descr="C:\Users\Hana\AppData\Local\Microsoft\Windows\Temporary Internet Files\Content.IE5\8QD3VPXL\MP900411671[1].jpg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6948488" y="1628775"/>
            <a:ext cx="1681162" cy="13731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106" name="Picture 10" descr="C:\Program Files (x86)\Microsoft Office\MEDIA\CAGCAT10\j0090386.wmf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6977063" y="3213100"/>
            <a:ext cx="1652587" cy="1349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107" name="Picture 11" descr="C:\Users\Hana\AppData\Local\Microsoft\Windows\Temporary Internet Files\Content.IE5\O8PYBGKM\MP900425540[1].jpg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6948488" y="4724400"/>
            <a:ext cx="1681162" cy="1260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TextovéPole 2"/>
          <p:cNvSpPr txBox="1">
            <a:spLocks noChangeArrowheads="1"/>
          </p:cNvSpPr>
          <p:nvPr/>
        </p:nvSpPr>
        <p:spPr bwMode="auto">
          <a:xfrm>
            <a:off x="3492500" y="1644650"/>
            <a:ext cx="2303463" cy="4524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U  domu    ________</a:t>
            </a:r>
          </a:p>
          <a:p>
            <a:r>
              <a:rPr lang="cs-CZ">
                <a:latin typeface="Calibri" pitchFamily="34" charset="0"/>
              </a:rPr>
              <a:t>U  potoka  ________</a:t>
            </a:r>
          </a:p>
          <a:p>
            <a:r>
              <a:rPr lang="cs-CZ">
                <a:latin typeface="Calibri" pitchFamily="34" charset="0"/>
              </a:rPr>
              <a:t>U  lesa	  ________</a:t>
            </a:r>
          </a:p>
          <a:p>
            <a:r>
              <a:rPr lang="cs-CZ">
                <a:latin typeface="Calibri" pitchFamily="34" charset="0"/>
              </a:rPr>
              <a:t>U  pole	  ________</a:t>
            </a:r>
          </a:p>
          <a:p>
            <a:r>
              <a:rPr lang="cs-CZ">
                <a:latin typeface="Calibri" pitchFamily="34" charset="0"/>
              </a:rPr>
              <a:t>U  sadu	  ________</a:t>
            </a:r>
          </a:p>
          <a:p>
            <a:r>
              <a:rPr lang="cs-CZ">
                <a:latin typeface="Calibri" pitchFamily="34" charset="0"/>
              </a:rPr>
              <a:t>Vedle lesa  ________</a:t>
            </a:r>
          </a:p>
          <a:p>
            <a:r>
              <a:rPr lang="cs-CZ">
                <a:latin typeface="Calibri" pitchFamily="34" charset="0"/>
              </a:rPr>
              <a:t>U  vody	  ________</a:t>
            </a:r>
          </a:p>
          <a:p>
            <a:r>
              <a:rPr lang="cs-CZ">
                <a:latin typeface="Calibri" pitchFamily="34" charset="0"/>
              </a:rPr>
              <a:t>U  kostela  ________</a:t>
            </a:r>
          </a:p>
          <a:p>
            <a:r>
              <a:rPr lang="cs-CZ">
                <a:latin typeface="Calibri" pitchFamily="34" charset="0"/>
              </a:rPr>
              <a:t>V  lese	  ________</a:t>
            </a:r>
          </a:p>
          <a:p>
            <a:r>
              <a:rPr lang="cs-CZ">
                <a:latin typeface="Calibri" pitchFamily="34" charset="0"/>
              </a:rPr>
              <a:t>V  sadu	  ________</a:t>
            </a:r>
          </a:p>
          <a:p>
            <a:r>
              <a:rPr lang="cs-CZ">
                <a:latin typeface="Calibri" pitchFamily="34" charset="0"/>
              </a:rPr>
              <a:t>Na  poli	  ________</a:t>
            </a:r>
          </a:p>
          <a:p>
            <a:r>
              <a:rPr lang="cs-CZ">
                <a:latin typeface="Calibri" pitchFamily="34" charset="0"/>
              </a:rPr>
              <a:t>Vedle pole ________</a:t>
            </a:r>
          </a:p>
          <a:p>
            <a:r>
              <a:rPr lang="cs-CZ">
                <a:latin typeface="Calibri" pitchFamily="34" charset="0"/>
              </a:rPr>
              <a:t>Po  lese	  ________</a:t>
            </a:r>
          </a:p>
          <a:p>
            <a:r>
              <a:rPr lang="cs-CZ">
                <a:latin typeface="Calibri" pitchFamily="34" charset="0"/>
              </a:rPr>
              <a:t>Po  poli	  ________</a:t>
            </a:r>
          </a:p>
          <a:p>
            <a:r>
              <a:rPr lang="cs-CZ">
                <a:latin typeface="Calibri" pitchFamily="34" charset="0"/>
              </a:rPr>
              <a:t>Okolo domu_______</a:t>
            </a:r>
          </a:p>
          <a:p>
            <a:endParaRPr lang="cs-CZ">
              <a:latin typeface="Calibri" pitchFamily="34" charset="0"/>
            </a:endParaRPr>
          </a:p>
        </p:txBody>
      </p:sp>
      <p:sp>
        <p:nvSpPr>
          <p:cNvPr id="4" name="TextovéPole 3"/>
          <p:cNvSpPr txBox="1">
            <a:spLocks noChangeArrowheads="1"/>
          </p:cNvSpPr>
          <p:nvPr/>
        </p:nvSpPr>
        <p:spPr bwMode="auto">
          <a:xfrm>
            <a:off x="2051050" y="2636838"/>
            <a:ext cx="663575" cy="365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  1</a:t>
            </a:r>
          </a:p>
        </p:txBody>
      </p:sp>
      <p:sp>
        <p:nvSpPr>
          <p:cNvPr id="9" name="TextovéPole 8"/>
          <p:cNvSpPr txBox="1">
            <a:spLocks noChangeArrowheads="1"/>
          </p:cNvSpPr>
          <p:nvPr/>
        </p:nvSpPr>
        <p:spPr bwMode="auto">
          <a:xfrm>
            <a:off x="6443663" y="2636838"/>
            <a:ext cx="649287" cy="365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   2</a:t>
            </a:r>
          </a:p>
        </p:txBody>
      </p:sp>
      <p:sp>
        <p:nvSpPr>
          <p:cNvPr id="11" name="TextovéPole 10"/>
          <p:cNvSpPr txBox="1">
            <a:spLocks noChangeArrowheads="1"/>
          </p:cNvSpPr>
          <p:nvPr/>
        </p:nvSpPr>
        <p:spPr bwMode="auto">
          <a:xfrm>
            <a:off x="2051050" y="4194175"/>
            <a:ext cx="663575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  3</a:t>
            </a:r>
          </a:p>
        </p:txBody>
      </p:sp>
      <p:sp>
        <p:nvSpPr>
          <p:cNvPr id="12" name="TextovéPole 11"/>
          <p:cNvSpPr txBox="1">
            <a:spLocks noChangeArrowheads="1"/>
          </p:cNvSpPr>
          <p:nvPr/>
        </p:nvSpPr>
        <p:spPr bwMode="auto">
          <a:xfrm>
            <a:off x="6443663" y="4194175"/>
            <a:ext cx="936625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   4</a:t>
            </a:r>
          </a:p>
        </p:txBody>
      </p:sp>
      <p:sp>
        <p:nvSpPr>
          <p:cNvPr id="13" name="TextovéPole 12"/>
          <p:cNvSpPr txBox="1">
            <a:spLocks noChangeArrowheads="1"/>
          </p:cNvSpPr>
          <p:nvPr/>
        </p:nvSpPr>
        <p:spPr bwMode="auto">
          <a:xfrm>
            <a:off x="2016125" y="5681663"/>
            <a:ext cx="576263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  5</a:t>
            </a:r>
          </a:p>
        </p:txBody>
      </p:sp>
      <p:sp>
        <p:nvSpPr>
          <p:cNvPr id="16" name="TextovéPole 15"/>
          <p:cNvSpPr txBox="1">
            <a:spLocks noChangeArrowheads="1"/>
          </p:cNvSpPr>
          <p:nvPr/>
        </p:nvSpPr>
        <p:spPr bwMode="auto">
          <a:xfrm>
            <a:off x="6443663" y="5549900"/>
            <a:ext cx="576262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  6</a:t>
            </a:r>
          </a:p>
        </p:txBody>
      </p:sp>
      <p:sp>
        <p:nvSpPr>
          <p:cNvPr id="6" name="TextovéPole 5"/>
          <p:cNvSpPr txBox="1">
            <a:spLocks noChangeArrowheads="1"/>
          </p:cNvSpPr>
          <p:nvPr/>
        </p:nvSpPr>
        <p:spPr bwMode="auto">
          <a:xfrm>
            <a:off x="4643438" y="1603375"/>
            <a:ext cx="865187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     4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500"/>
                            </p:stCondLst>
                            <p:childTnLst>
                              <p:par>
                                <p:cTn id="15" presetID="42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410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410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410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3000"/>
                            </p:stCondLst>
                            <p:childTnLst>
                              <p:par>
                                <p:cTn id="21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3500"/>
                            </p:stCondLst>
                            <p:childTnLst>
                              <p:par>
                                <p:cTn id="25" presetID="42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410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410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410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5000"/>
                            </p:stCondLst>
                            <p:childTnLst>
                              <p:par>
                                <p:cTn id="31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3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5500"/>
                            </p:stCondLst>
                            <p:childTnLst>
                              <p:par>
                                <p:cTn id="35" presetID="42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410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410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410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7000"/>
                            </p:stCondLst>
                            <p:childTnLst>
                              <p:par>
                                <p:cTn id="41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7500"/>
                            </p:stCondLst>
                            <p:childTnLst>
                              <p:par>
                                <p:cTn id="45" presetID="42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410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410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410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0" fill="hold">
                            <p:stCondLst>
                              <p:cond delay="9000"/>
                            </p:stCondLst>
                            <p:childTnLst>
                              <p:par>
                                <p:cTn id="51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3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9500"/>
                            </p:stCondLst>
                            <p:childTnLst>
                              <p:par>
                                <p:cTn id="55" presetID="42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1000"/>
                                        <p:tgtEl>
                                          <p:spTgt spid="410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410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410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0" fill="hold">
                            <p:stCondLst>
                              <p:cond delay="11000"/>
                            </p:stCondLst>
                            <p:childTnLst>
                              <p:par>
                                <p:cTn id="61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3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>
                            <p:stCondLst>
                              <p:cond delay="11500"/>
                            </p:stCondLst>
                            <p:childTnLst>
                              <p:par>
                                <p:cTn id="65" presetID="10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9" grpId="0"/>
      <p:bldP spid="11" grpId="0"/>
      <p:bldP spid="12" grpId="0"/>
      <p:bldP spid="13" grpId="0"/>
      <p:bldP spid="16" grpId="0"/>
      <p:bldP spid="6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84188" y="333375"/>
            <a:ext cx="8229600" cy="561975"/>
          </a:xfrm>
        </p:spPr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sz="2400" dirty="0" smtClean="0"/>
              <a:t>Čtení předložkových vazeb. Řešení PL.</a:t>
            </a:r>
            <a:br>
              <a:rPr lang="cs-CZ" sz="2400" dirty="0" smtClean="0"/>
            </a:br>
            <a:r>
              <a:rPr lang="cs-CZ" sz="2400" dirty="0" smtClean="0"/>
              <a:t>Na linku napiš číslo obrázku.</a:t>
            </a:r>
            <a:endParaRPr lang="cs-CZ" sz="2400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 flipV="1">
            <a:off x="511175" y="6858000"/>
            <a:ext cx="8229600" cy="458788"/>
          </a:xfrm>
        </p:spPr>
        <p:txBody>
          <a:bodyPr rtlCol="0">
            <a:normAutofit fontScale="92500" lnSpcReduction="20000"/>
          </a:bodyPr>
          <a:lstStyle/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/>
          </a:p>
        </p:txBody>
      </p:sp>
      <p:pic>
        <p:nvPicPr>
          <p:cNvPr id="4099" name="Picture 3" descr="C:\Users\Hana\AppData\Local\Microsoft\Windows\Temporary Internet Files\Content.IE5\AUO00YTA\MP900448409[1]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84188" y="1628775"/>
            <a:ext cx="1697037" cy="13731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102" name="Picture 6" descr="C:\Users\Hana\AppData\Local\Microsoft\Windows\Temporary Internet Files\Content.IE5\8QD3VPXL\MP900400064[1]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84188" y="3213100"/>
            <a:ext cx="1687512" cy="1349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103" name="Picture 7" descr="C:\Users\Hana\AppData\Local\Microsoft\Windows\Temporary Internet Files\Content.IE5\JDHMGB1G\MP900399625[1].jp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484188" y="4724400"/>
            <a:ext cx="1687512" cy="1260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105" name="Picture 9" descr="C:\Users\Hana\AppData\Local\Microsoft\Windows\Temporary Internet Files\Content.IE5\8QD3VPXL\MP900411671[1].jpg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6948488" y="1628775"/>
            <a:ext cx="1681162" cy="13731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106" name="Picture 10" descr="C:\Program Files (x86)\Microsoft Office\MEDIA\CAGCAT10\j0090386.wmf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6977063" y="3213100"/>
            <a:ext cx="1652587" cy="1349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107" name="Picture 11" descr="C:\Users\Hana\AppData\Local\Microsoft\Windows\Temporary Internet Files\Content.IE5\O8PYBGKM\MP900425540[1].jpg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6948488" y="4724400"/>
            <a:ext cx="1681162" cy="1260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TextovéPole 2"/>
          <p:cNvSpPr txBox="1">
            <a:spLocks noChangeArrowheads="1"/>
          </p:cNvSpPr>
          <p:nvPr/>
        </p:nvSpPr>
        <p:spPr bwMode="auto">
          <a:xfrm>
            <a:off x="3492500" y="1644650"/>
            <a:ext cx="2303463" cy="4524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U  domu    ________</a:t>
            </a:r>
          </a:p>
          <a:p>
            <a:r>
              <a:rPr lang="cs-CZ">
                <a:latin typeface="Calibri" pitchFamily="34" charset="0"/>
              </a:rPr>
              <a:t>U  potoka  ________</a:t>
            </a:r>
          </a:p>
          <a:p>
            <a:r>
              <a:rPr lang="cs-CZ">
                <a:latin typeface="Calibri" pitchFamily="34" charset="0"/>
              </a:rPr>
              <a:t>U  lesa	  ________</a:t>
            </a:r>
          </a:p>
          <a:p>
            <a:r>
              <a:rPr lang="cs-CZ">
                <a:latin typeface="Calibri" pitchFamily="34" charset="0"/>
              </a:rPr>
              <a:t>U  pole	  ________</a:t>
            </a:r>
          </a:p>
          <a:p>
            <a:r>
              <a:rPr lang="cs-CZ">
                <a:latin typeface="Calibri" pitchFamily="34" charset="0"/>
              </a:rPr>
              <a:t>U  sadu	  ________</a:t>
            </a:r>
          </a:p>
          <a:p>
            <a:r>
              <a:rPr lang="cs-CZ">
                <a:latin typeface="Calibri" pitchFamily="34" charset="0"/>
              </a:rPr>
              <a:t>Vedle lesa  ________</a:t>
            </a:r>
          </a:p>
          <a:p>
            <a:r>
              <a:rPr lang="cs-CZ">
                <a:latin typeface="Calibri" pitchFamily="34" charset="0"/>
              </a:rPr>
              <a:t>U  vody	  ________</a:t>
            </a:r>
          </a:p>
          <a:p>
            <a:r>
              <a:rPr lang="cs-CZ">
                <a:latin typeface="Calibri" pitchFamily="34" charset="0"/>
              </a:rPr>
              <a:t>U  kostela  ________</a:t>
            </a:r>
          </a:p>
          <a:p>
            <a:r>
              <a:rPr lang="cs-CZ">
                <a:latin typeface="Calibri" pitchFamily="34" charset="0"/>
              </a:rPr>
              <a:t>V  lese	  ________</a:t>
            </a:r>
          </a:p>
          <a:p>
            <a:r>
              <a:rPr lang="cs-CZ">
                <a:latin typeface="Calibri" pitchFamily="34" charset="0"/>
              </a:rPr>
              <a:t>V  sadu	  ________</a:t>
            </a:r>
          </a:p>
          <a:p>
            <a:r>
              <a:rPr lang="cs-CZ">
                <a:latin typeface="Calibri" pitchFamily="34" charset="0"/>
              </a:rPr>
              <a:t>Na  poli	  ________</a:t>
            </a:r>
          </a:p>
          <a:p>
            <a:r>
              <a:rPr lang="cs-CZ">
                <a:latin typeface="Calibri" pitchFamily="34" charset="0"/>
              </a:rPr>
              <a:t>Vedle pole ________</a:t>
            </a:r>
          </a:p>
          <a:p>
            <a:r>
              <a:rPr lang="cs-CZ">
                <a:latin typeface="Calibri" pitchFamily="34" charset="0"/>
              </a:rPr>
              <a:t>Po  lese	  ________</a:t>
            </a:r>
          </a:p>
          <a:p>
            <a:r>
              <a:rPr lang="cs-CZ">
                <a:latin typeface="Calibri" pitchFamily="34" charset="0"/>
              </a:rPr>
              <a:t>Po  poli	  ________</a:t>
            </a:r>
          </a:p>
          <a:p>
            <a:r>
              <a:rPr lang="cs-CZ">
                <a:latin typeface="Calibri" pitchFamily="34" charset="0"/>
              </a:rPr>
              <a:t>Okolo domu_______</a:t>
            </a:r>
          </a:p>
          <a:p>
            <a:endParaRPr lang="cs-CZ">
              <a:latin typeface="Calibri" pitchFamily="34" charset="0"/>
            </a:endParaRPr>
          </a:p>
        </p:txBody>
      </p:sp>
      <p:sp>
        <p:nvSpPr>
          <p:cNvPr id="4" name="TextovéPole 3"/>
          <p:cNvSpPr txBox="1">
            <a:spLocks noChangeArrowheads="1"/>
          </p:cNvSpPr>
          <p:nvPr/>
        </p:nvSpPr>
        <p:spPr bwMode="auto">
          <a:xfrm>
            <a:off x="2051050" y="2636838"/>
            <a:ext cx="663575" cy="365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  1</a:t>
            </a:r>
          </a:p>
        </p:txBody>
      </p:sp>
      <p:sp>
        <p:nvSpPr>
          <p:cNvPr id="9" name="TextovéPole 8"/>
          <p:cNvSpPr txBox="1">
            <a:spLocks noChangeArrowheads="1"/>
          </p:cNvSpPr>
          <p:nvPr/>
        </p:nvSpPr>
        <p:spPr bwMode="auto">
          <a:xfrm>
            <a:off x="6443663" y="2636838"/>
            <a:ext cx="649287" cy="365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   2</a:t>
            </a:r>
          </a:p>
        </p:txBody>
      </p:sp>
      <p:sp>
        <p:nvSpPr>
          <p:cNvPr id="11" name="TextovéPole 10"/>
          <p:cNvSpPr txBox="1">
            <a:spLocks noChangeArrowheads="1"/>
          </p:cNvSpPr>
          <p:nvPr/>
        </p:nvSpPr>
        <p:spPr bwMode="auto">
          <a:xfrm>
            <a:off x="2051050" y="4194175"/>
            <a:ext cx="663575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  3</a:t>
            </a:r>
          </a:p>
        </p:txBody>
      </p:sp>
      <p:sp>
        <p:nvSpPr>
          <p:cNvPr id="12" name="TextovéPole 11"/>
          <p:cNvSpPr txBox="1">
            <a:spLocks noChangeArrowheads="1"/>
          </p:cNvSpPr>
          <p:nvPr/>
        </p:nvSpPr>
        <p:spPr bwMode="auto">
          <a:xfrm>
            <a:off x="6443663" y="4194175"/>
            <a:ext cx="936625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   4</a:t>
            </a:r>
          </a:p>
        </p:txBody>
      </p:sp>
      <p:sp>
        <p:nvSpPr>
          <p:cNvPr id="13" name="TextovéPole 12"/>
          <p:cNvSpPr txBox="1">
            <a:spLocks noChangeArrowheads="1"/>
          </p:cNvSpPr>
          <p:nvPr/>
        </p:nvSpPr>
        <p:spPr bwMode="auto">
          <a:xfrm>
            <a:off x="2016125" y="5681663"/>
            <a:ext cx="576263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  5</a:t>
            </a:r>
          </a:p>
        </p:txBody>
      </p:sp>
      <p:sp>
        <p:nvSpPr>
          <p:cNvPr id="16" name="TextovéPole 15"/>
          <p:cNvSpPr txBox="1">
            <a:spLocks noChangeArrowheads="1"/>
          </p:cNvSpPr>
          <p:nvPr/>
        </p:nvSpPr>
        <p:spPr bwMode="auto">
          <a:xfrm>
            <a:off x="6443663" y="5549900"/>
            <a:ext cx="576262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  6</a:t>
            </a:r>
          </a:p>
        </p:txBody>
      </p:sp>
      <p:sp>
        <p:nvSpPr>
          <p:cNvPr id="6" name="TextovéPole 5"/>
          <p:cNvSpPr txBox="1">
            <a:spLocks noChangeArrowheads="1"/>
          </p:cNvSpPr>
          <p:nvPr/>
        </p:nvSpPr>
        <p:spPr bwMode="auto">
          <a:xfrm>
            <a:off x="4859338" y="1585913"/>
            <a:ext cx="360362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4</a:t>
            </a:r>
          </a:p>
        </p:txBody>
      </p:sp>
      <p:sp>
        <p:nvSpPr>
          <p:cNvPr id="8" name="TextovéPole 7"/>
          <p:cNvSpPr txBox="1">
            <a:spLocks noChangeArrowheads="1"/>
          </p:cNvSpPr>
          <p:nvPr/>
        </p:nvSpPr>
        <p:spPr bwMode="auto">
          <a:xfrm>
            <a:off x="4859338" y="1933575"/>
            <a:ext cx="360362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3</a:t>
            </a:r>
          </a:p>
        </p:txBody>
      </p:sp>
      <p:sp>
        <p:nvSpPr>
          <p:cNvPr id="10" name="TextovéPole 9"/>
          <p:cNvSpPr txBox="1">
            <a:spLocks noChangeArrowheads="1"/>
          </p:cNvSpPr>
          <p:nvPr/>
        </p:nvSpPr>
        <p:spPr bwMode="auto">
          <a:xfrm>
            <a:off x="4859338" y="2209800"/>
            <a:ext cx="360362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5</a:t>
            </a:r>
          </a:p>
        </p:txBody>
      </p:sp>
      <p:sp>
        <p:nvSpPr>
          <p:cNvPr id="15" name="TextovéPole 14"/>
          <p:cNvSpPr txBox="1">
            <a:spLocks noChangeArrowheads="1"/>
          </p:cNvSpPr>
          <p:nvPr/>
        </p:nvSpPr>
        <p:spPr bwMode="auto">
          <a:xfrm>
            <a:off x="4859338" y="2452688"/>
            <a:ext cx="360362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1</a:t>
            </a:r>
          </a:p>
        </p:txBody>
      </p:sp>
      <p:sp>
        <p:nvSpPr>
          <p:cNvPr id="17" name="TextovéPole 16"/>
          <p:cNvSpPr txBox="1">
            <a:spLocks noChangeArrowheads="1"/>
          </p:cNvSpPr>
          <p:nvPr/>
        </p:nvSpPr>
        <p:spPr bwMode="auto">
          <a:xfrm>
            <a:off x="4859338" y="2736850"/>
            <a:ext cx="360362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2</a:t>
            </a:r>
          </a:p>
        </p:txBody>
      </p:sp>
      <p:sp>
        <p:nvSpPr>
          <p:cNvPr id="18" name="TextovéPole 17"/>
          <p:cNvSpPr txBox="1">
            <a:spLocks noChangeArrowheads="1"/>
          </p:cNvSpPr>
          <p:nvPr/>
        </p:nvSpPr>
        <p:spPr bwMode="auto">
          <a:xfrm>
            <a:off x="4859338" y="3014663"/>
            <a:ext cx="360362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5</a:t>
            </a:r>
          </a:p>
        </p:txBody>
      </p:sp>
      <p:sp>
        <p:nvSpPr>
          <p:cNvPr id="19" name="TextovéPole 18"/>
          <p:cNvSpPr txBox="1">
            <a:spLocks noChangeArrowheads="1"/>
          </p:cNvSpPr>
          <p:nvPr/>
        </p:nvSpPr>
        <p:spPr bwMode="auto">
          <a:xfrm>
            <a:off x="4679950" y="3230563"/>
            <a:ext cx="720725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3 , 4</a:t>
            </a:r>
          </a:p>
        </p:txBody>
      </p:sp>
      <p:sp>
        <p:nvSpPr>
          <p:cNvPr id="20" name="TextovéPole 19"/>
          <p:cNvSpPr txBox="1">
            <a:spLocks noChangeArrowheads="1"/>
          </p:cNvSpPr>
          <p:nvPr/>
        </p:nvSpPr>
        <p:spPr bwMode="auto">
          <a:xfrm>
            <a:off x="4859338" y="3536950"/>
            <a:ext cx="360362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6</a:t>
            </a:r>
          </a:p>
        </p:txBody>
      </p:sp>
      <p:sp>
        <p:nvSpPr>
          <p:cNvPr id="24" name="TextovéPole 23"/>
          <p:cNvSpPr txBox="1">
            <a:spLocks noChangeArrowheads="1"/>
          </p:cNvSpPr>
          <p:nvPr/>
        </p:nvSpPr>
        <p:spPr bwMode="auto">
          <a:xfrm>
            <a:off x="4859338" y="3824288"/>
            <a:ext cx="360362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5</a:t>
            </a:r>
          </a:p>
        </p:txBody>
      </p:sp>
      <p:sp>
        <p:nvSpPr>
          <p:cNvPr id="25" name="TextovéPole 24"/>
          <p:cNvSpPr txBox="1">
            <a:spLocks noChangeArrowheads="1"/>
          </p:cNvSpPr>
          <p:nvPr/>
        </p:nvSpPr>
        <p:spPr bwMode="auto">
          <a:xfrm>
            <a:off x="4859338" y="4105275"/>
            <a:ext cx="360362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2</a:t>
            </a:r>
          </a:p>
        </p:txBody>
      </p:sp>
      <p:sp>
        <p:nvSpPr>
          <p:cNvPr id="26" name="TextovéPole 25"/>
          <p:cNvSpPr txBox="1">
            <a:spLocks noChangeArrowheads="1"/>
          </p:cNvSpPr>
          <p:nvPr/>
        </p:nvSpPr>
        <p:spPr bwMode="auto">
          <a:xfrm>
            <a:off x="4859338" y="4356100"/>
            <a:ext cx="360362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1</a:t>
            </a:r>
          </a:p>
        </p:txBody>
      </p:sp>
      <p:sp>
        <p:nvSpPr>
          <p:cNvPr id="29" name="TextovéPole 28"/>
          <p:cNvSpPr txBox="1">
            <a:spLocks noChangeArrowheads="1"/>
          </p:cNvSpPr>
          <p:nvPr/>
        </p:nvSpPr>
        <p:spPr bwMode="auto">
          <a:xfrm>
            <a:off x="4679950" y="4657725"/>
            <a:ext cx="792163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1 , 6</a:t>
            </a:r>
          </a:p>
        </p:txBody>
      </p:sp>
      <p:sp>
        <p:nvSpPr>
          <p:cNvPr id="31" name="TextovéPole 30"/>
          <p:cNvSpPr txBox="1">
            <a:spLocks noChangeArrowheads="1"/>
          </p:cNvSpPr>
          <p:nvPr/>
        </p:nvSpPr>
        <p:spPr bwMode="auto">
          <a:xfrm>
            <a:off x="4859338" y="4927600"/>
            <a:ext cx="360362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5</a:t>
            </a:r>
          </a:p>
        </p:txBody>
      </p:sp>
      <p:sp>
        <p:nvSpPr>
          <p:cNvPr id="4098" name="TextovéPole 4097"/>
          <p:cNvSpPr txBox="1">
            <a:spLocks noChangeArrowheads="1"/>
          </p:cNvSpPr>
          <p:nvPr/>
        </p:nvSpPr>
        <p:spPr bwMode="auto">
          <a:xfrm>
            <a:off x="4859338" y="5170488"/>
            <a:ext cx="217487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1</a:t>
            </a:r>
          </a:p>
        </p:txBody>
      </p:sp>
      <p:sp>
        <p:nvSpPr>
          <p:cNvPr id="4100" name="TextovéPole 4099"/>
          <p:cNvSpPr txBox="1">
            <a:spLocks noChangeArrowheads="1"/>
          </p:cNvSpPr>
          <p:nvPr/>
        </p:nvSpPr>
        <p:spPr bwMode="auto">
          <a:xfrm>
            <a:off x="4859338" y="5489575"/>
            <a:ext cx="360362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4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500"/>
                            </p:stCondLst>
                            <p:childTnLst>
                              <p:par>
                                <p:cTn id="15" presetID="42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410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410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410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3000"/>
                            </p:stCondLst>
                            <p:childTnLst>
                              <p:par>
                                <p:cTn id="21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3500"/>
                            </p:stCondLst>
                            <p:childTnLst>
                              <p:par>
                                <p:cTn id="25" presetID="42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410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410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410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5000"/>
                            </p:stCondLst>
                            <p:childTnLst>
                              <p:par>
                                <p:cTn id="31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3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5500"/>
                            </p:stCondLst>
                            <p:childTnLst>
                              <p:par>
                                <p:cTn id="35" presetID="42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410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410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410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7000"/>
                            </p:stCondLst>
                            <p:childTnLst>
                              <p:par>
                                <p:cTn id="41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7500"/>
                            </p:stCondLst>
                            <p:childTnLst>
                              <p:par>
                                <p:cTn id="45" presetID="42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410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410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410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0" fill="hold">
                            <p:stCondLst>
                              <p:cond delay="9000"/>
                            </p:stCondLst>
                            <p:childTnLst>
                              <p:par>
                                <p:cTn id="51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3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9500"/>
                            </p:stCondLst>
                            <p:childTnLst>
                              <p:par>
                                <p:cTn id="55" presetID="42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1000"/>
                                        <p:tgtEl>
                                          <p:spTgt spid="410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410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410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0" fill="hold">
                            <p:stCondLst>
                              <p:cond delay="11000"/>
                            </p:stCondLst>
                            <p:childTnLst>
                              <p:par>
                                <p:cTn id="61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3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>
                            <p:stCondLst>
                              <p:cond delay="11500"/>
                            </p:stCondLst>
                            <p:childTnLst>
                              <p:par>
                                <p:cTn id="65" presetID="10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7" dur="500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2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2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7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2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3" fill="hold">
                      <p:stCondLst>
                        <p:cond delay="indefinite"/>
                      </p:stCondLst>
                      <p:childTnLst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7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8" fill="hold">
                      <p:stCondLst>
                        <p:cond delay="indefinite"/>
                      </p:stCondLst>
                      <p:childTnLst>
                        <p:par>
                          <p:cTn id="119" fill="hold">
                            <p:stCondLst>
                              <p:cond delay="0"/>
                            </p:stCondLst>
                            <p:childTnLst>
                              <p:par>
                                <p:cTn id="1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2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3" fill="hold">
                      <p:stCondLst>
                        <p:cond delay="indefinite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7" dur="500"/>
                                        <p:tgtEl>
                                          <p:spTgt spid="2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8" fill="hold">
                      <p:stCondLst>
                        <p:cond delay="indefinite"/>
                      </p:stCondLst>
                      <p:childTnLst>
                        <p:par>
                          <p:cTn id="129" fill="hold">
                            <p:stCondLst>
                              <p:cond delay="0"/>
                            </p:stCondLst>
                            <p:childTnLst>
                              <p:par>
                                <p:cTn id="1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2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3" fill="hold">
                      <p:stCondLst>
                        <p:cond delay="indefinite"/>
                      </p:stCondLst>
                      <p:childTnLst>
                        <p:par>
                          <p:cTn id="134" fill="hold">
                            <p:stCondLst>
                              <p:cond delay="0"/>
                            </p:stCondLst>
                            <p:childTnLst>
                              <p:par>
                                <p:cTn id="1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7" dur="5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8" fill="hold">
                      <p:stCondLst>
                        <p:cond delay="indefinite"/>
                      </p:stCondLst>
                      <p:childTnLst>
                        <p:par>
                          <p:cTn id="139" fill="hold">
                            <p:stCondLst>
                              <p:cond delay="0"/>
                            </p:stCondLst>
                            <p:childTnLst>
                              <p:par>
                                <p:cTn id="1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2" dur="500"/>
                                        <p:tgtEl>
                                          <p:spTgt spid="41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9" grpId="0"/>
      <p:bldP spid="11" grpId="0"/>
      <p:bldP spid="12" grpId="0"/>
      <p:bldP spid="13" grpId="0"/>
      <p:bldP spid="16" grpId="0"/>
      <p:bldP spid="6" grpId="0"/>
      <p:bldP spid="8" grpId="0"/>
      <p:bldP spid="10" grpId="0"/>
      <p:bldP spid="17" grpId="0"/>
      <p:bldP spid="18" grpId="0"/>
      <p:bldP spid="19" grpId="0"/>
      <p:bldP spid="20" grpId="0"/>
      <p:bldP spid="24" grpId="0"/>
      <p:bldP spid="25" grpId="0"/>
      <p:bldP spid="26" grpId="0"/>
      <p:bldP spid="31" grpId="0"/>
      <p:bldP spid="4098" grpId="0"/>
      <p:bldP spid="4100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sz="2800" smtClean="0"/>
              <a:t>	Použitý materiál: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smtClean="0"/>
              <a:t>Databáze volně šiřitelných obrázků </a:t>
            </a:r>
            <a:r>
              <a:rPr lang="cs-CZ" sz="2400" smtClean="0">
                <a:latin typeface="Arial" charset="0"/>
                <a:hlinkClick r:id="rId2"/>
              </a:rPr>
              <a:t>www.office.microsoft.com</a:t>
            </a:r>
            <a:endParaRPr lang="cs-CZ" sz="2400" smtClean="0">
              <a:latin typeface="Arial" charset="0"/>
            </a:endParaRPr>
          </a:p>
          <a:p>
            <a:pPr>
              <a:buFont typeface="Arial" charset="0"/>
              <a:buNone/>
            </a:pPr>
            <a:endParaRPr lang="cs-CZ" sz="2400" smtClean="0">
              <a:latin typeface="Arial" charset="0"/>
            </a:endParaRPr>
          </a:p>
          <a:p>
            <a:pPr>
              <a:buFont typeface="Arial" charset="0"/>
              <a:buNone/>
            </a:pPr>
            <a:endParaRPr lang="cs-CZ" sz="240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165</TotalTime>
  <Words>406</Words>
  <Application>Microsoft Office PowerPoint</Application>
  <PresentationFormat>On-screen Show (4:3)</PresentationFormat>
  <Paragraphs>122</Paragraphs>
  <Slides>9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2</vt:i4>
      </vt:variant>
      <vt:variant>
        <vt:lpstr>Šablona návrhu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2" baseType="lpstr">
      <vt:lpstr>Calibri</vt:lpstr>
      <vt:lpstr>Arial</vt:lpstr>
      <vt:lpstr>Motiv systému Office</vt:lpstr>
      <vt:lpstr>Snímek 1</vt:lpstr>
      <vt:lpstr> Anotace:</vt:lpstr>
      <vt:lpstr>Procvičování čtení slov s písmeny k K a r R. Pracovní list.</vt:lpstr>
      <vt:lpstr>Procvičování čtení slov s písmeny k K a r R. Řešení PL.</vt:lpstr>
      <vt:lpstr>Procvičování čtení slov s písmeny k K a r R. Pracovní list.</vt:lpstr>
      <vt:lpstr>Procvičování čtení slov s písmeny k K a r R. Řešení PL.</vt:lpstr>
      <vt:lpstr>Čtení předložkových vazeb. Pracovní list. Vymýšlejte věty. </vt:lpstr>
      <vt:lpstr>Čtení předložkových vazeb. Řešení PL. Na linku napiš číslo obrázku.</vt:lpstr>
      <vt:lpstr> Použitý materiál: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Hana</dc:creator>
  <cp:lastModifiedBy>DUM</cp:lastModifiedBy>
  <cp:revision>22</cp:revision>
  <dcterms:created xsi:type="dcterms:W3CDTF">2013-02-06T19:52:25Z</dcterms:created>
  <dcterms:modified xsi:type="dcterms:W3CDTF">2013-05-22T19:24:50Z</dcterms:modified>
</cp:coreProperties>
</file>