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ppt" ContentType="application/vnd.ms-powerpoi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83" r:id="rId2"/>
    <p:sldId id="284" r:id="rId3"/>
    <p:sldId id="256" r:id="rId4"/>
    <p:sldId id="261" r:id="rId5"/>
    <p:sldId id="263" r:id="rId6"/>
    <p:sldId id="272" r:id="rId7"/>
    <p:sldId id="275" r:id="rId8"/>
    <p:sldId id="276" r:id="rId9"/>
    <p:sldId id="278" r:id="rId10"/>
    <p:sldId id="277" r:id="rId11"/>
    <p:sldId id="279" r:id="rId12"/>
    <p:sldId id="280" r:id="rId13"/>
    <p:sldId id="273" r:id="rId14"/>
    <p:sldId id="282" r:id="rId15"/>
    <p:sldId id="291" r:id="rId16"/>
    <p:sldId id="265" r:id="rId17"/>
    <p:sldId id="266" r:id="rId18"/>
    <p:sldId id="288" r:id="rId19"/>
    <p:sldId id="289" r:id="rId20"/>
    <p:sldId id="290" r:id="rId21"/>
    <p:sldId id="269" r:id="rId22"/>
    <p:sldId id="286" r:id="rId23"/>
    <p:sldId id="287" r:id="rId24"/>
    <p:sldId id="285" r:id="rId25"/>
    <p:sldId id="292" r:id="rId26"/>
    <p:sldId id="293" r:id="rId2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2102" autoAdjust="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976B-5603-4A88-90B1-8505755D1BE7}" type="datetimeFigureOut">
              <a:rPr lang="cs-CZ"/>
              <a:pPr>
                <a:defRPr/>
              </a:pPr>
              <a:t>23.5.2013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39F81-BF9C-4B36-9C82-630744ABC4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59FBB-6C44-4843-AD2D-3F45733D9330}" type="datetimeFigureOut">
              <a:rPr lang="cs-CZ"/>
              <a:pPr>
                <a:defRPr/>
              </a:pPr>
              <a:t>23.5.2013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8318B-ADB2-4CC6-9867-350658BA24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2007F-7B40-40B3-8ACF-BCAC78B2C683}" type="datetimeFigureOut">
              <a:rPr lang="cs-CZ"/>
              <a:pPr>
                <a:defRPr/>
              </a:pPr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152BB-7F50-4B9F-939C-671D893C5A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78A1B-920D-4614-8DFB-A7AE3C561FD0}" type="datetimeFigureOut">
              <a:rPr lang="cs-CZ"/>
              <a:pPr>
                <a:defRPr/>
              </a:pPr>
              <a:t>23.5.2013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0806D-47DE-41B9-9C95-782D9E86F8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BAB4A-0320-4F49-B153-97B987C9844D}" type="datetimeFigureOut">
              <a:rPr lang="cs-CZ"/>
              <a:pPr>
                <a:defRPr/>
              </a:pPr>
              <a:t>23.5.2013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70777-A4AF-4106-8BC0-C25B0BE73E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5B1ED-530D-432E-A65E-C3AE0C04D781}" type="datetimeFigureOut">
              <a:rPr lang="cs-CZ"/>
              <a:pPr>
                <a:defRPr/>
              </a:pPr>
              <a:t>23.5.2013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C14AD-B251-41EA-8662-7C04E34A4A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E59AC-4026-46C9-A1D3-E1124A49A685}" type="datetimeFigureOut">
              <a:rPr lang="cs-CZ"/>
              <a:pPr>
                <a:defRPr/>
              </a:pPr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7611-C5CC-4215-B75D-7131F40A6B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1141E-DBDC-4F26-9651-4C42719998C2}" type="datetimeFigureOut">
              <a:rPr lang="cs-CZ"/>
              <a:pPr>
                <a:defRPr/>
              </a:pPr>
              <a:t>23.5.2013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61D92-6F36-4F0D-AAB0-7F76F6DAA0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05A58-26AA-491E-B632-9A588353A252}" type="datetimeFigureOut">
              <a:rPr lang="cs-CZ"/>
              <a:pPr>
                <a:defRPr/>
              </a:pPr>
              <a:t>23.5.2013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BFD85-720D-4E86-84A1-464CFA98A8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B2E06-84D9-4122-A62B-701362EC2303}" type="datetimeFigureOut">
              <a:rPr lang="cs-CZ"/>
              <a:pPr>
                <a:defRPr/>
              </a:pPr>
              <a:t>23.5.2013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52285-CEC6-4D2E-A987-C60190B803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5E68D-3DAE-447F-875B-9C1D4E623695}" type="datetimeFigureOut">
              <a:rPr lang="cs-CZ"/>
              <a:pPr>
                <a:defRPr/>
              </a:pPr>
              <a:t>23.5.2013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BD3F6-047A-467C-B5EB-5DFA08613D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7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 smtClean="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1D01D752-761B-4C98-8F67-2D962E329C24}" type="datetimeFigureOut">
              <a:rPr lang="cs-CZ"/>
              <a:pPr>
                <a:defRPr/>
              </a:pPr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 smtClean="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352CC702-DCD5-4B1E-9136-1DE8B776BB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64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9pPr>
    </p:titleStyle>
    <p:bodyStyle>
      <a:lvl1pPr marL="547688" indent="-411163" algn="l" rtl="0" fontAlgn="base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Prezentace_aplikace_Microsoft_Office_PowerPoint_97-20031.ppt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regiony.ic.cz/index.php?clanek=zajim&amp;dir=plzen&amp;menu=plzen" TargetMode="External"/><Relationship Id="rId2" Type="http://schemas.openxmlformats.org/officeDocument/2006/relationships/hyperlink" Target="http://regiony.ic.cz/index.php?clanek=zajim&amp;dir=hradec&amp;menu=hradec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regiony.ic.cz/index.php?clanek=povrch&amp;dir=jih&amp;menu=jih" TargetMode="External"/><Relationship Id="rId5" Type="http://schemas.openxmlformats.org/officeDocument/2006/relationships/hyperlink" Target="http://regiony.ic.cz/index.php?clanek=zajim&amp;dir=usti&amp;menu=usti" TargetMode="External"/><Relationship Id="rId4" Type="http://schemas.openxmlformats.org/officeDocument/2006/relationships/hyperlink" Target="http://regiony.ic.cz/index.php?clanek=zajim&amp;dir=morava&amp;menu=morava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Morava" TargetMode="External"/><Relationship Id="rId3" Type="http://schemas.openxmlformats.org/officeDocument/2006/relationships/hyperlink" Target="http://cs.wikipedia.org/wiki/1963" TargetMode="External"/><Relationship Id="rId7" Type="http://schemas.openxmlformats.org/officeDocument/2006/relationships/hyperlink" Target="http://cs.wikipedia.org/wiki/2000" TargetMode="External"/><Relationship Id="rId2" Type="http://schemas.openxmlformats.org/officeDocument/2006/relationships/hyperlink" Target="http://cs.wikipedia.org/wiki/17._kv%C4%9Bte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1._leden" TargetMode="External"/><Relationship Id="rId5" Type="http://schemas.openxmlformats.org/officeDocument/2006/relationships/hyperlink" Target="http://cs.wikipedia.org/wiki/Chr%C3%A1n%C4%9Bn%C3%A1_krajinn%C3%A1_oblast_Labsk%C3%A9_p%C3%ADskovce" TargetMode="External"/><Relationship Id="rId4" Type="http://schemas.openxmlformats.org/officeDocument/2006/relationships/hyperlink" Target="http://cs.wikipedia.org/wiki/1991" TargetMode="External"/><Relationship Id="rId9" Type="http://schemas.openxmlformats.org/officeDocument/2006/relationships/hyperlink" Target="http://cs.wikipedia.org/wiki/N%C3%A1rodn%C3%AD_park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ile-karpaty.cz/letak/shro.pdf" TargetMode="External"/><Relationship Id="rId13" Type="http://schemas.openxmlformats.org/officeDocument/2006/relationships/image" Target="../media/image6.png"/><Relationship Id="rId3" Type="http://schemas.openxmlformats.org/officeDocument/2006/relationships/hyperlink" Target="http://www.bile-karpaty.cz/letak/bre.pdf" TargetMode="External"/><Relationship Id="rId7" Type="http://schemas.openxmlformats.org/officeDocument/2006/relationships/hyperlink" Target="http://www.bile-karpaty.cz/letak/sl.pdf" TargetMode="External"/><Relationship Id="rId12" Type="http://schemas.openxmlformats.org/officeDocument/2006/relationships/hyperlink" Target="http://www.bile-karpaty.cz/letak/vy.pdf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ile-karpaty.cz/letak/lop.pdf" TargetMode="External"/><Relationship Id="rId11" Type="http://schemas.openxmlformats.org/officeDocument/2006/relationships/hyperlink" Target="http://www.bile-karpaty.cz/letak/va.pdf" TargetMode="External"/><Relationship Id="rId5" Type="http://schemas.openxmlformats.org/officeDocument/2006/relationships/hyperlink" Target="http://www.bile-karpaty.cz/letak/hn.pdf" TargetMode="External"/><Relationship Id="rId10" Type="http://schemas.openxmlformats.org/officeDocument/2006/relationships/hyperlink" Target="http://www.bile-karpaty.cz/letak/str_aj.pdf" TargetMode="External"/><Relationship Id="rId4" Type="http://schemas.openxmlformats.org/officeDocument/2006/relationships/hyperlink" Target="http://www.bile-karpaty.cz/letak/dn.pdf" TargetMode="External"/><Relationship Id="rId9" Type="http://schemas.openxmlformats.org/officeDocument/2006/relationships/hyperlink" Target="http://www.bile-karpaty.cz/letak/str.pdf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im.foto.mapy.cz/orig/000/03f/00003f3fb_2ad6df" TargetMode="External"/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hyperlink" Target="http://www.bilekarpaty.ochranaprirody.cz/wps/wcm/connect/5edb2b004535ff429dbf9d317c0c9b8b/010124_05_026695.jpg?MOD=AJPERES&amp;ContentCache=NONE&amp;CACHEID=5edb2b004535ff429dbf9d317c0c9b8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knihovnazitkova.files.webk.cz/images/zitkova.jpg" TargetMode="External"/><Relationship Id="rId5" Type="http://schemas.openxmlformats.org/officeDocument/2006/relationships/image" Target="../media/image11.jpeg"/><Relationship Id="rId4" Type="http://schemas.openxmlformats.org/officeDocument/2006/relationships/hyperlink" Target="http://cs.wikipedia.org/wiki/Soubor:Bile_potoky11.jpg" TargetMode="External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ilekarpaty.ochranaprirody.cz/wps/wcm/connect/14b273804535ff5b9ed09e317c0c9b8b/010277_05_027203.jpg?MOD=AJPERES&amp;ContentCache=NONE&amp;CACHEID=14b273804535ff5b9ed09e317c0c9b8b" TargetMode="External"/><Relationship Id="rId13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12" Type="http://schemas.openxmlformats.org/officeDocument/2006/relationships/hyperlink" Target="http://www.bilekarpaty.ochranaprirody.cz/wps/wcm/connect/c4d3ac804535ff5a9ebc9e317c0c9b8b/010280_05_027215.jpg?MOD=AJPERES&amp;ContentCache=NONE&amp;CACHEID=c4d3ac804535ff5a9ebc9e317c0c9b8b" TargetMode="External"/><Relationship Id="rId2" Type="http://schemas.openxmlformats.org/officeDocument/2006/relationships/hyperlink" Target="http://www.bilekarpaty.ochranaprirody.cz/wps/wcm/connect/0401fd804535ff5b9ecc9e317c0c9b8b/010272_05_027183.jpg?MOD=AJPERES&amp;ContentCache=NONE&amp;CACHEID=0401fd804535ff5b9ecc9e317c0c9b8b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bilekarpaty.ochranaprirody.cz/wps/wcm/connect/44fa12004535ff5b9ee09e317c0c9b8b/010276_05_027199.jpg?MOD=AJPERES&amp;ContentCache=NONE&amp;CACHEID=44fa12004535ff5b9ee09e317c0c9b8b" TargetMode="External"/><Relationship Id="rId11" Type="http://schemas.openxmlformats.org/officeDocument/2006/relationships/image" Target="../media/image18.jpeg"/><Relationship Id="rId5" Type="http://schemas.openxmlformats.org/officeDocument/2006/relationships/image" Target="../media/image15.jpeg"/><Relationship Id="rId10" Type="http://schemas.openxmlformats.org/officeDocument/2006/relationships/hyperlink" Target="http://www.bilekarpaty.ochranaprirody.cz/wps/wcm/connect/f3ea1e004535ff5a9ec89e317c0c9b8b/010278_05_027207.jpg?MOD=AJPERES&amp;ContentCache=NONE&amp;CACHEID=f3ea1e004535ff5a9ec89e317c0c9b8b" TargetMode="External"/><Relationship Id="rId4" Type="http://schemas.openxmlformats.org/officeDocument/2006/relationships/hyperlink" Target="http://www.bilekarpaty.ochranaprirody.cz/wps/wcm/connect/3c0940804535ff5b9edc9e317c0c9b8b/010273_05_027187.jpg?MOD=AJPERES&amp;ContentCache=NONE&amp;CACHEID=3c0940804535ff5b9edc9e317c0c9b8b" TargetMode="External"/><Relationship Id="rId9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hyperlink" Target="http://www.vyletnik.cz/images/vylet/uzivatele/myslitel/chko-beskydy--875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://regiony.ic.cz/index.php?clanek=povrch&amp;dir=jih&amp;menu=jih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hyperlink" Target="http://wiki.mapy.cz/images/e/e8/%C5%BDof%C3%ADnsk%C3%BD-prales-18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://www.e-cesko.cz/userdata/zarizeni/2/velky-blanik-zoom-73em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hyperlink" Target="http://files.podhradem.net/200000000-3a8ac3b84f/adrspach-adrspach-20081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e/e6/Vchod_do_Kon%C4%9Bprusk%C3%BDch_jeskyn%C3%AD.jpg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hyperlink" Target="http://cs.wikipedia.org/wiki/1955" TargetMode="External"/><Relationship Id="rId7" Type="http://schemas.openxmlformats.org/officeDocument/2006/relationships/hyperlink" Target="http://www.jicin.net/obrazek/2/logo-jpg/" TargetMode="External"/><Relationship Id="rId2" Type="http://schemas.openxmlformats.org/officeDocument/2006/relationships/hyperlink" Target="http://cs.wikipedia.org/wiki/Pojize%C5%99%C3%AD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hyperlink" Target="http://cs.wikipedia.org/wiki/Prachovsk%C3%A9_sk%C3%A1ly" TargetMode="External"/><Relationship Id="rId4" Type="http://schemas.openxmlformats.org/officeDocument/2006/relationships/hyperlink" Target="http://cs.wikipedia.org/w/index.php?title=Geopark_UNESCO&amp;action=edit&amp;redlink=1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%C3%ADskovec" TargetMode="External"/><Relationship Id="rId2" Type="http://schemas.openxmlformats.org/officeDocument/2006/relationships/hyperlink" Target="http://cs.wikipedia.org/wiki/Ka%C5%88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6.jpeg"/><Relationship Id="rId2" Type="http://schemas.openxmlformats.org/officeDocument/2006/relationships/hyperlink" Target="http://www.zamek-rajec-jestrebi.cz/fotky/katerinska-jeskyne_resiz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lanensko.cz/files/filemanager_images/fotogalerie/files/ckeditor/Fotogalerie/moravsky%20kras/Rudice01.jpg" TargetMode="External"/><Relationship Id="rId5" Type="http://schemas.openxmlformats.org/officeDocument/2006/relationships/image" Target="../media/image45.jpeg"/><Relationship Id="rId4" Type="http://schemas.openxmlformats.org/officeDocument/2006/relationships/hyperlink" Target="http://www.moravskykras.net/foto/kulna01.jpg" TargetMode="Externa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hyperlink" Target="http://cs.wikipedia.org/wiki/1976" TargetMode="External"/><Relationship Id="rId7" Type="http://schemas.openxmlformats.org/officeDocument/2006/relationships/hyperlink" Target="http://www.obec-pavlov.cz/gal/prir/prir_14_x.jpg" TargetMode="External"/><Relationship Id="rId2" Type="http://schemas.openxmlformats.org/officeDocument/2006/relationships/hyperlink" Target="http://cs.wikipedia.org/wiki/19._b%C5%99eze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Rakousko" TargetMode="External"/><Relationship Id="rId5" Type="http://schemas.openxmlformats.org/officeDocument/2006/relationships/hyperlink" Target="http://cs.wikipedia.org/wiki/St%C3%A1tn%C3%AD_hranice" TargetMode="External"/><Relationship Id="rId10" Type="http://schemas.openxmlformats.org/officeDocument/2006/relationships/image" Target="../media/image49.png"/><Relationship Id="rId4" Type="http://schemas.openxmlformats.org/officeDocument/2006/relationships/hyperlink" Target="http://cs.wikipedia.org/wiki/Pavlovsk%C3%A9_vrchy" TargetMode="External"/><Relationship Id="rId9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VY_32_INOVACE_16_Narodni%20parky%20a%20chranene%20krajinne%20oblasti.pptx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lh4.ggpht.com/f8VLUTKEdR67um7QdbDM3x-aT0zBx4OlkI2YipNXur6hwOAK0CQbG2VoElkZbmpzqC93=s85" TargetMode="External"/><Relationship Id="rId13" Type="http://schemas.openxmlformats.org/officeDocument/2006/relationships/hyperlink" Target="http://lh4.ggpht.com/Li1sLpT28EuovNcjlQkPiQXDBEd3AJqEhGQz1sOnKclIaRwoFs1YWJv4zqJUFVjF3x32=s85" TargetMode="External"/><Relationship Id="rId3" Type="http://schemas.openxmlformats.org/officeDocument/2006/relationships/hyperlink" Target="http://lh4.ggpht.com/YaVM1ThNZCGvCMs2JjHU1ayxwyEm1HEgvfQOaXgM85ShagE8efqfCMuNSTMO-aGdBztzq4U=s170" TargetMode="External"/><Relationship Id="rId7" Type="http://schemas.openxmlformats.org/officeDocument/2006/relationships/hyperlink" Target="http://lh3.ggpht.com/yKhDOSoVK40t-35G_zlDQ7h3FxpFK78JwamQNPQSI5hXY8cxHusl8qNEy1ODyeZy88ftzw=s85" TargetMode="External"/><Relationship Id="rId12" Type="http://schemas.openxmlformats.org/officeDocument/2006/relationships/hyperlink" Target="http://lh6.ggpht.com/XHC8R9NUJTU4slEPALUWmASXJl5APv-qOSeDKb8TEz-QBU-JacDshgXaHpRilW-NI3aV8Q=s109" TargetMode="External"/><Relationship Id="rId2" Type="http://schemas.openxmlformats.org/officeDocument/2006/relationships/hyperlink" Target="http://lh5.ggpht.com/RNXsInDkMfp6nCkTHzwbOPk-uP0APLYq8KSO6-_3lGBo7qDnJHFHEfrWdMqJXPiT39E9NA=s15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h6.ggpht.com/vF6qI6-vGirRiKGGqc_lhEsFX-2fKezyiNJzvFVZchZWZycupmJoNDgU61XpCr2j1L2wGA=s85" TargetMode="External"/><Relationship Id="rId11" Type="http://schemas.openxmlformats.org/officeDocument/2006/relationships/hyperlink" Target="http://lh5.ggpht.com/kHN_1hz9CUz7oIm4x38acrAetRiS6r6nWAw3SKozjCGZENnxpM2-3G3pN1kQCQjnFKzu=s103" TargetMode="External"/><Relationship Id="rId5" Type="http://schemas.openxmlformats.org/officeDocument/2006/relationships/hyperlink" Target="http://lh3.ggpht.com/KKOZnBAL_cNCvsOhLe8ZyK0H5QzBR7rfAPB0gjsM1Gp_K2laMuqLpfeusKc48y0MuKFz3dY=s129" TargetMode="External"/><Relationship Id="rId10" Type="http://schemas.openxmlformats.org/officeDocument/2006/relationships/hyperlink" Target="http://lh4.ggpht.com/CCUKmXVxiqRRkiDVNh4saLnJpueA8_KyKQrEjOv81nsi0KrDfOHaLZmkQhW5QrUO1y8iPA=s110" TargetMode="External"/><Relationship Id="rId4" Type="http://schemas.openxmlformats.org/officeDocument/2006/relationships/hyperlink" Target="http://lh5.ggpht.com/k4Dw6SwWHnMD3N21Ybmtt7NkLuzc_UelnJ2co9Ye3HLRUWZHbASDYgpzry_ONoq5xFkj=s91" TargetMode="External"/><Relationship Id="rId9" Type="http://schemas.openxmlformats.org/officeDocument/2006/relationships/hyperlink" Target="http://lh6.ggpht.com/tz_ubNdO-Ckh4jvn-DXQIhhFGnb945b2wZdnzI0EHxQUjGTu65YzOqvLSIjOuzXi3yL6Lg=s85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lh4.ggpht.com/J7kKCygyLgtzQ2nleAEzzTmcwkLOpojS8hQqe3poJlCnIKJeHmK1ooRfRdQbEClD0kkW=s85" TargetMode="External"/><Relationship Id="rId7" Type="http://schemas.openxmlformats.org/officeDocument/2006/relationships/hyperlink" Target="http://lh6.ggpht.com/yWiCB8Jn2SCLxaGKgzoIi30yVHLxSjGjMABqLBvlXBynDG6zVHKC6xWstSvMR9InswQB=s127" TargetMode="External"/><Relationship Id="rId2" Type="http://schemas.openxmlformats.org/officeDocument/2006/relationships/hyperlink" Target="http://lh5.ggpht.com/MC9i3QOPX4z1dl_dRx8PkluHVXksDI-CdCsvuCr3l6BX3gw3uXQ4XzLNuqKB3cIYwn-w8eU=s8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h6.ggpht.com/RQlLIYfFwnYf77Qy-6-ywqUCedkoA2do6dQQOmf3-ymni65ax71iYpEuMAZuvaEwbEBG=s114" TargetMode="External"/><Relationship Id="rId5" Type="http://schemas.openxmlformats.org/officeDocument/2006/relationships/hyperlink" Target="http://lh4.ggpht.com/79m6rCvofbxwkn76qsOwzhkFp2zBhBXYbArikgkGYetRfZclphWMYNRmnd4kMXHK8UhEoQ=s127" TargetMode="External"/><Relationship Id="rId4" Type="http://schemas.openxmlformats.org/officeDocument/2006/relationships/hyperlink" Target="http://lh5.ggpht.com/jl4DSwQscLHyPd8ogx9YEct33F9M7dbSVivUxvcbYYYsYMs4A74msq95__4xKKheyKDz1w=s11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191540250"/>
              </p:ext>
            </p:extLst>
          </p:nvPr>
        </p:nvGraphicFramePr>
        <p:xfrm>
          <a:off x="947554" y="657280"/>
          <a:ext cx="7152838" cy="5364008"/>
        </p:xfrm>
        <a:graphic>
          <a:graphicData uri="http://schemas.openxmlformats.org/presentationml/2006/ole">
            <p:oleObj spid="_x0000_s1042" name="Prezentace" r:id="rId3" imgW="3466972" imgH="2600084" progId="PowerPoint.Show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29241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6525" indent="0">
              <a:buNone/>
            </a:pPr>
            <a:r>
              <a:rPr lang="cs-CZ" b="1" dirty="0"/>
              <a:t>Anotace:</a:t>
            </a:r>
          </a:p>
          <a:p>
            <a:pPr marL="136525" indent="0">
              <a:buNone/>
            </a:pPr>
            <a:r>
              <a:rPr lang="cs-CZ" dirty="0"/>
              <a:t>Program je určen </a:t>
            </a:r>
            <a:r>
              <a:rPr lang="cs-CZ" dirty="0" smtClean="0"/>
              <a:t>k obeznámení s péčí státu </a:t>
            </a:r>
          </a:p>
          <a:p>
            <a:pPr marL="136525" indent="0">
              <a:buNone/>
            </a:pPr>
            <a:r>
              <a:rPr lang="cs-CZ" dirty="0" smtClean="0"/>
              <a:t>o přírodu a prohloubení bližšího vztahu k přírodě   i k procvičování </a:t>
            </a:r>
            <a:r>
              <a:rPr lang="cs-CZ" dirty="0"/>
              <a:t>a opakování </a:t>
            </a:r>
            <a:r>
              <a:rPr lang="cs-CZ" dirty="0" smtClean="0"/>
              <a:t>vlastivědného učiva ve 4. ročníku.</a:t>
            </a:r>
            <a:endParaRPr lang="cs-CZ" dirty="0"/>
          </a:p>
          <a:p>
            <a:pPr marL="136525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731052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0" y="476672"/>
            <a:ext cx="8746232" cy="165735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Národní parky a chráněné krajinné oblasti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132856"/>
            <a:ext cx="7848872" cy="4725144"/>
          </a:xfrm>
        </p:spPr>
        <p:txBody>
          <a:bodyPr rtlCol="0" anchor="ctr">
            <a:normAutofit fontScale="77500" lnSpcReduction="20000"/>
          </a:bodyPr>
          <a:lstStyle/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None/>
              <a:defRPr/>
            </a:pPr>
            <a:r>
              <a:rPr lang="cs-CZ" dirty="0" smtClean="0"/>
              <a:t>V České republice máme čtyři národní parky:</a:t>
            </a:r>
            <a:br>
              <a:rPr lang="cs-CZ" dirty="0" smtClean="0"/>
            </a:br>
            <a:r>
              <a:rPr lang="cs-CZ" sz="3100" b="1" dirty="0" smtClean="0">
                <a:solidFill>
                  <a:schemeClr val="accent2">
                    <a:lumMod val="75000"/>
                  </a:schemeClr>
                </a:solidFill>
                <a:hlinkClick r:id="rId2"/>
              </a:rPr>
              <a:t>Krkonošský národní park</a:t>
            </a:r>
            <a:r>
              <a:rPr lang="cs-CZ" sz="3100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3100" b="1" dirty="0" smtClean="0">
                <a:solidFill>
                  <a:schemeClr val="accent2">
                    <a:lumMod val="75000"/>
                  </a:schemeClr>
                </a:solidFill>
                <a:hlinkClick r:id="rId3"/>
              </a:rPr>
              <a:t>Národní park Šumava</a:t>
            </a:r>
            <a:r>
              <a:rPr lang="cs-CZ" sz="3100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3100" b="1" dirty="0" smtClean="0">
                <a:solidFill>
                  <a:schemeClr val="accent2">
                    <a:lumMod val="75000"/>
                  </a:schemeClr>
                </a:solidFill>
                <a:hlinkClick r:id="rId4"/>
              </a:rPr>
              <a:t>Národní park Podyjí</a:t>
            </a:r>
            <a:r>
              <a:rPr lang="cs-CZ" sz="3100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cs-CZ" sz="31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3100" b="1" dirty="0" smtClean="0">
                <a:solidFill>
                  <a:schemeClr val="accent2">
                    <a:lumMod val="75000"/>
                  </a:schemeClr>
                </a:solidFill>
                <a:hlinkClick r:id="rId5"/>
              </a:rPr>
              <a:t>Labské pískovce</a:t>
            </a:r>
            <a:r>
              <a:rPr lang="cs-CZ" sz="3100" b="1" dirty="0" smtClean="0">
                <a:solidFill>
                  <a:schemeClr val="accent2">
                    <a:lumMod val="75000"/>
                  </a:schemeClr>
                </a:solidFill>
              </a:rPr>
              <a:t> (</a:t>
            </a:r>
            <a:r>
              <a:rPr lang="cs-CZ" sz="3100" b="1" dirty="0" smtClean="0">
                <a:solidFill>
                  <a:schemeClr val="accent2">
                    <a:lumMod val="75000"/>
                  </a:schemeClr>
                </a:solidFill>
                <a:hlinkClick r:id="rId5"/>
              </a:rPr>
              <a:t>České Švýcarsko</a:t>
            </a:r>
            <a:r>
              <a:rPr lang="cs-CZ" sz="3100" b="1" dirty="0" smtClean="0">
                <a:solidFill>
                  <a:schemeClr val="accent2">
                    <a:lumMod val="75000"/>
                  </a:schemeClr>
                </a:solidFill>
              </a:rPr>
              <a:t>)</a:t>
            </a:r>
            <a:endParaRPr lang="cs-CZ" sz="3100" b="1" dirty="0"/>
          </a:p>
          <a:p>
            <a:pPr algn="l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None/>
              <a:defRPr/>
            </a:pPr>
            <a:r>
              <a:rPr lang="cs-CZ" dirty="0" smtClean="0"/>
              <a:t>Největším národním parkem je Šumava s rozlohou 68 064 ha.</a:t>
            </a:r>
          </a:p>
          <a:p>
            <a:pPr algn="l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None/>
              <a:defRPr/>
            </a:pPr>
            <a:r>
              <a:rPr lang="cs-CZ" dirty="0" smtClean="0"/>
              <a:t>Naší nejstarší chráněnou krajinnou oblastí zřízenou v roce 1955 je Český ráj. </a:t>
            </a:r>
          </a:p>
          <a:p>
            <a:pPr algn="l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None/>
              <a:defRPr/>
            </a:pPr>
            <a:r>
              <a:rPr lang="cs-CZ" dirty="0" smtClean="0"/>
              <a:t>Největší chráněnou krajinnou oblastí jsou Beskydy s rozlohou 1160 km². </a:t>
            </a:r>
          </a:p>
          <a:p>
            <a:pPr algn="l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None/>
              <a:defRPr/>
            </a:pPr>
            <a:r>
              <a:rPr lang="cs-CZ" dirty="0" smtClean="0"/>
              <a:t>Nejstarší přírodní rezervací je Žofínský prales v </a:t>
            </a:r>
            <a:r>
              <a:rPr lang="cs-CZ" dirty="0" smtClean="0">
                <a:hlinkClick r:id="rId6"/>
              </a:rPr>
              <a:t>Novohradských horách</a:t>
            </a:r>
            <a:r>
              <a:rPr lang="cs-CZ" dirty="0" smtClean="0"/>
              <a:t>. Má rozlohu 98 hektarů a byla zřízena v roce 1838.</a:t>
            </a:r>
          </a:p>
          <a:p>
            <a:pPr algn="l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None/>
              <a:defRPr/>
            </a:pPr>
            <a:endParaRPr lang="cs-CZ" dirty="0" smtClean="0"/>
          </a:p>
          <a:p>
            <a:pPr algn="l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/>
          </p:cNvSpPr>
          <p:nvPr>
            <p:ph idx="1"/>
          </p:nvPr>
        </p:nvSpPr>
        <p:spPr>
          <a:xfrm>
            <a:off x="457200" y="476251"/>
            <a:ext cx="8075240" cy="720502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charset="0"/>
              <a:buNone/>
              <a:defRPr/>
            </a:pPr>
            <a:r>
              <a:rPr lang="cs-CZ" b="1" dirty="0" smtClean="0">
                <a:latin typeface="Arial" charset="0"/>
              </a:rPr>
              <a:t>                </a:t>
            </a:r>
            <a:r>
              <a:rPr lang="cs-CZ" sz="3200" dirty="0" smtClean="0">
                <a:ln w="18415" cmpd="sng">
                  <a:solidFill>
                    <a:srgbClr val="FFFFFF"/>
                  </a:solidFill>
                  <a:prstDash val="solid"/>
                </a:ln>
                <a:gradFill flip="none" rotWithShape="1">
                  <a:gsLst>
                    <a:gs pos="0">
                      <a:srgbClr val="FFFFFF">
                        <a:shade val="30000"/>
                        <a:satMod val="115000"/>
                      </a:srgbClr>
                    </a:gs>
                    <a:gs pos="50000">
                      <a:srgbClr val="FFFFFF">
                        <a:shade val="67500"/>
                        <a:satMod val="115000"/>
                      </a:srgbClr>
                    </a:gs>
                    <a:gs pos="100000">
                      <a:srgbClr val="FFFFFF">
                        <a:shade val="100000"/>
                        <a:satMod val="115000"/>
                      </a:srgbClr>
                    </a:gs>
                  </a:gsLst>
                  <a:lin ang="0" scaled="1"/>
                  <a:tileRect/>
                </a:gra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NÁRODNÍ PARKY ČR</a:t>
            </a:r>
          </a:p>
        </p:txBody>
      </p:sp>
      <p:pic>
        <p:nvPicPr>
          <p:cNvPr id="14339" name="Picture 4" descr="2_map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0212" y="1412875"/>
            <a:ext cx="8713788" cy="5445125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sp>
        <p:nvSpPr>
          <p:cNvPr id="14340" name="Text Box 6"/>
          <p:cNvSpPr txBox="1">
            <a:spLocks noChangeArrowheads="1"/>
          </p:cNvSpPr>
          <p:nvPr/>
        </p:nvSpPr>
        <p:spPr bwMode="auto">
          <a:xfrm rot="2180911">
            <a:off x="1562125" y="5008945"/>
            <a:ext cx="161067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1800" dirty="0">
                <a:solidFill>
                  <a:schemeClr val="accent4">
                    <a:lumMod val="50000"/>
                  </a:schemeClr>
                </a:solidFill>
              </a:rPr>
              <a:t>ŠUMAVA</a:t>
            </a:r>
          </a:p>
        </p:txBody>
      </p:sp>
      <p:sp>
        <p:nvSpPr>
          <p:cNvPr id="14341" name="Text Box 7"/>
          <p:cNvSpPr txBox="1">
            <a:spLocks noChangeArrowheads="1"/>
          </p:cNvSpPr>
          <p:nvPr/>
        </p:nvSpPr>
        <p:spPr bwMode="auto">
          <a:xfrm>
            <a:off x="5220072" y="2040062"/>
            <a:ext cx="208778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KRKONOŠE</a:t>
            </a:r>
          </a:p>
        </p:txBody>
      </p:sp>
      <p:sp>
        <p:nvSpPr>
          <p:cNvPr id="14342" name="Text Box 8"/>
          <p:cNvSpPr txBox="1">
            <a:spLocks noChangeArrowheads="1"/>
          </p:cNvSpPr>
          <p:nvPr/>
        </p:nvSpPr>
        <p:spPr bwMode="auto">
          <a:xfrm>
            <a:off x="430212" y="1377435"/>
            <a:ext cx="32056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LABSKÉ PÍSKOVCE</a:t>
            </a:r>
          </a:p>
        </p:txBody>
      </p:sp>
      <p:sp>
        <p:nvSpPr>
          <p:cNvPr id="14343" name="Text Box 9"/>
          <p:cNvSpPr txBox="1">
            <a:spLocks noChangeArrowheads="1"/>
          </p:cNvSpPr>
          <p:nvPr/>
        </p:nvSpPr>
        <p:spPr bwMode="auto">
          <a:xfrm>
            <a:off x="4643438" y="5661025"/>
            <a:ext cx="13509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cs-CZ" sz="1800" dirty="0">
                <a:solidFill>
                  <a:schemeClr val="accent4">
                    <a:lumMod val="50000"/>
                  </a:schemeClr>
                </a:solidFill>
              </a:rPr>
              <a:t>PODYJÍ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755576" y="1700808"/>
            <a:ext cx="251226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cs-CZ" b="0" dirty="0">
                <a:ln w="18415" cmpd="sng">
                  <a:solidFill>
                    <a:schemeClr val="tx1">
                      <a:lumMod val="9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ČESKÉ ŠVÝCARSKO </a:t>
            </a:r>
          </a:p>
        </p:txBody>
      </p:sp>
      <p:cxnSp>
        <p:nvCxnSpPr>
          <p:cNvPr id="11" name="Přímá spojovací šipka 10"/>
          <p:cNvCxnSpPr/>
          <p:nvPr/>
        </p:nvCxnSpPr>
        <p:spPr>
          <a:xfrm>
            <a:off x="4932363" y="5949950"/>
            <a:ext cx="0" cy="2159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3059113" y="1700213"/>
            <a:ext cx="360362" cy="730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/>
          <p:nvPr/>
        </p:nvCxnSpPr>
        <p:spPr>
          <a:xfrm>
            <a:off x="3023394" y="1569939"/>
            <a:ext cx="396081" cy="13027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/>
          </p:cNvSpPr>
          <p:nvPr>
            <p:ph idx="1"/>
          </p:nvPr>
        </p:nvSpPr>
        <p:spPr>
          <a:xfrm>
            <a:off x="468313" y="1484784"/>
            <a:ext cx="8229600" cy="4525962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548640" indent="-411480" fontAlgn="auto">
              <a:spcBef>
                <a:spcPct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cs-CZ" sz="1800" dirty="0" smtClean="0">
                <a:latin typeface="Arial" charset="0"/>
              </a:rPr>
              <a:t>       </a:t>
            </a:r>
          </a:p>
          <a:p>
            <a:pPr marL="548640" indent="-411480" fontAlgn="auto">
              <a:spcBef>
                <a:spcPct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Tx/>
              <a:buNone/>
              <a:defRPr/>
            </a:pPr>
            <a:r>
              <a:rPr lang="cs-CZ" sz="1800" dirty="0">
                <a:latin typeface="Arial" charset="0"/>
              </a:rPr>
              <a:t> </a:t>
            </a:r>
            <a:r>
              <a:rPr lang="cs-CZ" sz="1800" dirty="0" smtClean="0">
                <a:latin typeface="Arial" charset="0"/>
              </a:rPr>
              <a:t>     </a:t>
            </a:r>
            <a:r>
              <a:rPr lang="cs-CZ" sz="1800" u="sng" dirty="0" smtClean="0">
                <a:latin typeface="Arial" charset="0"/>
              </a:rPr>
              <a:t>Krkonošský</a:t>
            </a:r>
            <a:r>
              <a:rPr lang="cs-CZ" sz="1800" dirty="0" smtClean="0">
                <a:latin typeface="Arial" charset="0"/>
              </a:rPr>
              <a:t> národní park byl vyhlášen </a:t>
            </a:r>
            <a:r>
              <a:rPr lang="cs-CZ" sz="18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charset="0"/>
                <a:hlinkClick r:id="rId2" tooltip="17. květen"/>
              </a:rPr>
              <a:t>17. května</a:t>
            </a:r>
            <a:r>
              <a:rPr lang="cs-CZ" sz="18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charset="0"/>
              </a:rPr>
              <a:t> </a:t>
            </a:r>
            <a:r>
              <a:rPr lang="cs-CZ" sz="18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charset="0"/>
                <a:hlinkClick r:id="rId3" tooltip="1963"/>
              </a:rPr>
              <a:t>1963</a:t>
            </a:r>
            <a:r>
              <a:rPr lang="cs-CZ" sz="18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rial" charset="0"/>
              </a:rPr>
              <a:t>.</a:t>
            </a: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pl-PL" sz="1800" dirty="0" smtClean="0">
                <a:latin typeface="Arial" charset="0"/>
              </a:rPr>
              <a:t>      Rozloha parku je přibližně 38 550 hektarů.</a:t>
            </a:r>
            <a:endParaRPr lang="cs-CZ" sz="1800" dirty="0" smtClean="0">
              <a:latin typeface="Arial" charset="0"/>
            </a:endParaRPr>
          </a:p>
        </p:txBody>
      </p:sp>
      <p:sp>
        <p:nvSpPr>
          <p:cNvPr id="1536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Národní parky </a:t>
            </a: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468313" y="2492375"/>
            <a:ext cx="7993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800" dirty="0"/>
              <a:t>        Národní park</a:t>
            </a:r>
            <a:r>
              <a:rPr lang="pl-PL" sz="1800" dirty="0"/>
              <a:t> </a:t>
            </a:r>
            <a:r>
              <a:rPr lang="cs-CZ" sz="1800" b="0" u="sng" dirty="0"/>
              <a:t>Šumava</a:t>
            </a:r>
            <a:r>
              <a:rPr lang="cs-CZ" sz="1800" b="0" dirty="0"/>
              <a:t> má rozlohu </a:t>
            </a:r>
            <a:r>
              <a:rPr lang="cs-CZ" sz="1800" b="0" dirty="0" smtClean="0"/>
              <a:t>68 064 </a:t>
            </a:r>
            <a:r>
              <a:rPr lang="cs-CZ" sz="1800" b="0" dirty="0"/>
              <a:t>hektarů. Vznikl v roce </a:t>
            </a:r>
            <a:r>
              <a:rPr lang="cs-CZ" sz="1800" dirty="0" smtClean="0">
                <a:hlinkClick r:id="rId4" tooltip="1991"/>
              </a:rPr>
              <a:t>1991</a:t>
            </a:r>
            <a:r>
              <a:rPr lang="cs-CZ" sz="1800" dirty="0" smtClean="0"/>
              <a:t>.</a:t>
            </a:r>
            <a:endParaRPr lang="cs-CZ" sz="1800" dirty="0"/>
          </a:p>
        </p:txBody>
      </p:sp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827088" y="4076700"/>
            <a:ext cx="68405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1800" b="0" dirty="0"/>
              <a:t>  Národní park </a:t>
            </a:r>
            <a:r>
              <a:rPr lang="cs-CZ" sz="1800" b="0" dirty="0">
                <a:hlinkClick r:id="rId5" tooltip="Chráněná krajinná oblast Labské pískovce"/>
              </a:rPr>
              <a:t>Labské pískovce</a:t>
            </a:r>
            <a:r>
              <a:rPr lang="cs-CZ" sz="1800" b="0" dirty="0"/>
              <a:t> byl vyhlášen </a:t>
            </a:r>
            <a:r>
              <a:rPr lang="cs-CZ" sz="1800" b="0" dirty="0">
                <a:hlinkClick r:id="rId6" tooltip="1. leden"/>
              </a:rPr>
              <a:t>1. ledna</a:t>
            </a:r>
            <a:r>
              <a:rPr lang="cs-CZ" sz="1800" b="0" dirty="0"/>
              <a:t> </a:t>
            </a:r>
            <a:r>
              <a:rPr lang="cs-CZ" sz="1800" b="0" dirty="0">
                <a:hlinkClick r:id="rId7" tooltip="2000"/>
              </a:rPr>
              <a:t>2000</a:t>
            </a:r>
            <a:r>
              <a:rPr lang="cs-CZ" sz="1800" b="0" dirty="0"/>
              <a:t>.</a:t>
            </a:r>
          </a:p>
          <a:p>
            <a:r>
              <a:rPr lang="cs-CZ" sz="1800" b="0" dirty="0"/>
              <a:t>  Jeho rozloha je 79 km².</a:t>
            </a:r>
          </a:p>
        </p:txBody>
      </p:sp>
      <p:sp>
        <p:nvSpPr>
          <p:cNvPr id="15365" name="Rectangle 6"/>
          <p:cNvSpPr>
            <a:spLocks noChangeArrowheads="1"/>
          </p:cNvSpPr>
          <p:nvPr/>
        </p:nvSpPr>
        <p:spPr bwMode="auto">
          <a:xfrm>
            <a:off x="971601" y="2997200"/>
            <a:ext cx="7775524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cs-CZ" sz="1800" b="0" dirty="0" smtClean="0"/>
              <a:t>Národní </a:t>
            </a:r>
            <a:r>
              <a:rPr lang="cs-CZ" sz="1800" b="0" dirty="0"/>
              <a:t>park </a:t>
            </a:r>
            <a:r>
              <a:rPr lang="cs-CZ" sz="1800" b="0" u="sng" dirty="0"/>
              <a:t>Podyjí</a:t>
            </a:r>
            <a:r>
              <a:rPr lang="cs-CZ" sz="1800" b="0" dirty="0"/>
              <a:t> je dosud jediným </a:t>
            </a:r>
            <a:r>
              <a:rPr lang="cs-CZ" sz="1800" b="0" dirty="0">
                <a:hlinkClick r:id="rId8" tooltip="Morava"/>
              </a:rPr>
              <a:t>moravským</a:t>
            </a:r>
            <a:r>
              <a:rPr lang="cs-CZ" sz="1800" b="0" dirty="0"/>
              <a:t> </a:t>
            </a:r>
            <a:r>
              <a:rPr lang="cs-CZ" sz="1800" b="0" dirty="0">
                <a:hlinkClick r:id="rId9" tooltip="Národní park"/>
              </a:rPr>
              <a:t>národním parkem</a:t>
            </a:r>
            <a:r>
              <a:rPr lang="cs-CZ" sz="1800" b="0" dirty="0"/>
              <a:t>. Byl </a:t>
            </a:r>
            <a:r>
              <a:rPr lang="cs-CZ" sz="1800" b="0" dirty="0" smtClean="0"/>
              <a:t>       vyhlášen </a:t>
            </a:r>
            <a:r>
              <a:rPr lang="cs-CZ" sz="1800" b="0" dirty="0"/>
              <a:t>ke dni 1. července </a:t>
            </a:r>
            <a:r>
              <a:rPr lang="cs-CZ" sz="1800" dirty="0">
                <a:hlinkClick r:id="rId4" tooltip="1991"/>
              </a:rPr>
              <a:t>1991</a:t>
            </a:r>
            <a:r>
              <a:rPr lang="cs-CZ" sz="1800" dirty="0"/>
              <a:t> </a:t>
            </a:r>
          </a:p>
          <a:p>
            <a:r>
              <a:rPr lang="cs-CZ" sz="1800" b="0" dirty="0"/>
              <a:t>Rozloha parku </a:t>
            </a:r>
            <a:r>
              <a:rPr lang="cs-CZ" sz="1800" b="0" dirty="0" smtClean="0"/>
              <a:t>je 63</a:t>
            </a:r>
            <a:r>
              <a:rPr lang="cs-CZ" sz="1800" b="0" dirty="0"/>
              <a:t> km².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Polanská Marie\Dokumenty\Obrázky\np a_chko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628800"/>
            <a:ext cx="9186863" cy="5229200"/>
          </a:xfrm>
        </p:spPr>
      </p:pic>
      <p:sp>
        <p:nvSpPr>
          <p:cNvPr id="3" name="Obdélník 2"/>
          <p:cNvSpPr>
            <a:spLocks noChangeArrowheads="1"/>
          </p:cNvSpPr>
          <p:nvPr/>
        </p:nvSpPr>
        <p:spPr bwMode="auto">
          <a:xfrm>
            <a:off x="468313" y="260350"/>
            <a:ext cx="75596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CHRÁNĚNÉ KRAJINNÉ OBLASTI</a:t>
            </a:r>
          </a:p>
        </p:txBody>
      </p:sp>
      <p:sp>
        <p:nvSpPr>
          <p:cNvPr id="4" name="Obdélník 3"/>
          <p:cNvSpPr>
            <a:spLocks noChangeArrowheads="1"/>
          </p:cNvSpPr>
          <p:nvPr/>
        </p:nvSpPr>
        <p:spPr bwMode="auto">
          <a:xfrm>
            <a:off x="0" y="784225"/>
            <a:ext cx="94330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400" dirty="0"/>
              <a:t>Na území </a:t>
            </a:r>
            <a:r>
              <a:rPr lang="cs-CZ" sz="2400" dirty="0" smtClean="0"/>
              <a:t>České republiky </a:t>
            </a:r>
            <a:r>
              <a:rPr lang="cs-CZ" sz="2400" dirty="0"/>
              <a:t>je vyhlášeno 25 CHKO o celkové rozloze 1 041 612 ha.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1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42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43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69875"/>
            <a:ext cx="873378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Chráněná krajinná oblast Bílé Karpaty</a:t>
            </a:r>
          </a:p>
        </p:txBody>
      </p:sp>
      <p:pic>
        <p:nvPicPr>
          <p:cNvPr id="6147" name="Picture 5" descr="head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412875"/>
            <a:ext cx="8569325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187" name="Group 43"/>
          <p:cNvGraphicFramePr>
            <a:graphicFrameLocks noGrp="1"/>
          </p:cNvGraphicFramePr>
          <p:nvPr/>
        </p:nvGraphicFramePr>
        <p:xfrm>
          <a:off x="2357438" y="2159000"/>
          <a:ext cx="4286250" cy="2545080"/>
        </p:xfrm>
        <a:graphic>
          <a:graphicData uri="http://schemas.openxmlformats.org/drawingml/2006/table">
            <a:tbl>
              <a:tblPr/>
              <a:tblGrid>
                <a:gridCol w="857250"/>
                <a:gridCol w="857250"/>
                <a:gridCol w="857250"/>
                <a:gridCol w="857250"/>
                <a:gridCol w="857250"/>
              </a:tblGrid>
              <a:tr h="1066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Březová</a:t>
                      </a:r>
                      <a:b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</a:b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  <a:hlinkClick r:id="rId3"/>
                        </a:rPr>
                        <a:t>  </a:t>
                      </a:r>
                      <a:r>
                        <a:rPr kumimoji="0" lang="cs-CZ" sz="4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                                                      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Dolní Němčí</a:t>
                      </a:r>
                      <a:b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</a:b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  <a:hlinkClick r:id="rId4"/>
                        </a:rPr>
                        <a:t>  </a:t>
                      </a:r>
                      <a:r>
                        <a:rPr kumimoji="0" lang="cs-CZ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                                                      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Horní Němčí</a:t>
                      </a:r>
                      <a:b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</a:b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  <a:hlinkClick r:id="rId5"/>
                        </a:rPr>
                        <a:t>  </a:t>
                      </a:r>
                      <a:r>
                        <a:rPr kumimoji="0" lang="cs-CZ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                                                      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Lopeník</a:t>
                      </a:r>
                      <a:b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</a:b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  <a:hlinkClick r:id="rId6"/>
                        </a:rPr>
                        <a:t>  </a:t>
                      </a:r>
                      <a:r>
                        <a:rPr kumimoji="0" lang="cs-CZ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                                                      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Slavkov</a:t>
                      </a:r>
                      <a:b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</a:b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  <a:hlinkClick r:id="rId7"/>
                        </a:rPr>
                        <a:t>  </a:t>
                      </a:r>
                      <a:r>
                        <a:rPr kumimoji="0" lang="cs-CZ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                                                      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Starý Hrozenkov</a:t>
                      </a:r>
                      <a:b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</a:b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  <a:hlinkClick r:id="rId8"/>
                        </a:rPr>
                        <a:t>  </a:t>
                      </a:r>
                      <a:r>
                        <a:rPr kumimoji="0" lang="cs-CZ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                                                      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Strání</a:t>
                      </a:r>
                      <a:b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</a:b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  <a:hlinkClick r:id="rId9"/>
                        </a:rPr>
                        <a:t>  </a:t>
                      </a:r>
                      <a:r>
                        <a:rPr kumimoji="0" lang="cs-CZ" sz="4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                                                      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Strání - ANJ</a:t>
                      </a:r>
                      <a:b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</a:b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  <a:hlinkClick r:id="rId10"/>
                        </a:rPr>
                        <a:t>  </a:t>
                      </a:r>
                      <a:r>
                        <a:rPr kumimoji="0" lang="cs-CZ" sz="4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                                                      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Vápenice</a:t>
                      </a:r>
                      <a:b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</a:b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  <a:hlinkClick r:id="rId11"/>
                        </a:rPr>
                        <a:t>  </a:t>
                      </a:r>
                      <a:r>
                        <a:rPr kumimoji="0" lang="cs-CZ" sz="4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                                                      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Vyškovec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/>
                      </a:r>
                      <a:b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</a:b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  <a:hlinkClick r:id="rId12"/>
                        </a:rPr>
                        <a:t>  </a:t>
                      </a:r>
                      <a:r>
                        <a:rPr kumimoji="0" lang="cs-CZ" sz="4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 CE"/>
                        </a:rPr>
                        <a:t>                                               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12" y="47464"/>
            <a:ext cx="622961" cy="621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 smtClean="0"/>
              <a:t>Chráněná krajinná oblast Bílé Karpaty </a:t>
            </a:r>
          </a:p>
        </p:txBody>
      </p:sp>
      <p:sp>
        <p:nvSpPr>
          <p:cNvPr id="5123" name="Rectangle 4"/>
          <p:cNvSpPr>
            <a:spLocks noGrp="1" noChangeArrowheads="1"/>
          </p:cNvSpPr>
          <p:nvPr>
            <p:ph idx="1"/>
          </p:nvPr>
        </p:nvSpPr>
        <p:spPr>
          <a:xfrm>
            <a:off x="755650" y="1341438"/>
            <a:ext cx="7920038" cy="48244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48640" indent="-411480" fontAlgn="auto">
              <a:lnSpc>
                <a:spcPct val="80000"/>
              </a:lnSpc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cs-CZ" sz="1800" dirty="0" smtClean="0"/>
              <a:t>Bílé Karpaty zasahují na území dvou států - České republiky a Slovenska. Jejich hřeben je ohraničen údolím řeky Váh na východě a Dolnomoravským úvalem na západě. Má rozlohu 715 km² a nadmořskou výšku 175 – 970m. Nejvyšším vrchem je Velká Javořina (970 m). Dalšími horami jsou Velký </a:t>
            </a:r>
            <a:r>
              <a:rPr lang="cs-CZ" sz="1800" dirty="0" err="1" smtClean="0"/>
              <a:t>Lopeník</a:t>
            </a:r>
            <a:r>
              <a:rPr lang="cs-CZ" sz="1800" dirty="0" smtClean="0"/>
              <a:t> (911m) a Chmelová (925 m). </a:t>
            </a:r>
          </a:p>
        </p:txBody>
      </p:sp>
      <p:pic>
        <p:nvPicPr>
          <p:cNvPr id="18435" name="Picture 6" descr="map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825" y="2852738"/>
            <a:ext cx="8707438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MORAVSKÉ KOPANICE V MINULOSTI</a:t>
            </a:r>
            <a:endParaRPr lang="cs-CZ" dirty="0"/>
          </a:p>
        </p:txBody>
      </p:sp>
      <p:pic>
        <p:nvPicPr>
          <p:cNvPr id="1026" name="Picture 2" descr="C:\Documents and Settings\Polanská Marie\Dokumenty\Obrázky\Žítková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17988" y="2349500"/>
            <a:ext cx="4244975" cy="3167063"/>
          </a:xfrm>
        </p:spPr>
      </p:pic>
      <p:pic>
        <p:nvPicPr>
          <p:cNvPr id="8" name="Picture 2" descr="C:\Documents and Settings\Polanská Marie\Dokumenty\Obrázky\Lopeník čp.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7" y="2303223"/>
            <a:ext cx="3451225" cy="319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1619250" y="5516563"/>
            <a:ext cx="11525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Lopeník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940152" y="5632880"/>
            <a:ext cx="10461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Žítková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Charakter krajiny</a:t>
            </a:r>
          </a:p>
        </p:txBody>
      </p:sp>
      <p:pic>
        <p:nvPicPr>
          <p:cNvPr id="3075" name="Picture 7" descr="010124_05_02669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196975"/>
            <a:ext cx="3894137" cy="2592388"/>
          </a:xfrm>
          <a:prstGeom prst="rect">
            <a:avLst/>
          </a:prstGeom>
          <a:noFill/>
          <a:ln w="28575">
            <a:solidFill>
              <a:schemeClr val="bg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pic>
        <p:nvPicPr>
          <p:cNvPr id="3078" name="Picture 13" descr="Přírodní rezervace Bílé potoky, součást CHKO Bílé Karpaty">
            <a:hlinkClick r:id="rId4" tooltip="Přírodní rezervace Bílé potoky, součást CHKO Bílé Karpaty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1196975"/>
            <a:ext cx="4032250" cy="2592388"/>
          </a:xfrm>
          <a:prstGeom prst="rect">
            <a:avLst/>
          </a:prstGeom>
          <a:noFill/>
          <a:ln w="28575">
            <a:solidFill>
              <a:schemeClr val="bg2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3" name="Picture 3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84" y="3969215"/>
            <a:ext cx="4032250" cy="2699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325" y="3969215"/>
            <a:ext cx="3860249" cy="2699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260351"/>
            <a:ext cx="7772400" cy="1008409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Fauna Bílých Karpat</a:t>
            </a:r>
          </a:p>
        </p:txBody>
      </p:sp>
      <p:pic>
        <p:nvPicPr>
          <p:cNvPr id="2051" name="Picture 5" descr="010272_05_02718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412875"/>
            <a:ext cx="2592387" cy="1885950"/>
          </a:xfrm>
          <a:prstGeom prst="rect">
            <a:avLst/>
          </a:prstGeom>
          <a:noFill/>
          <a:ln w="19050">
            <a:solidFill>
              <a:schemeClr val="bg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pic>
        <p:nvPicPr>
          <p:cNvPr id="2052" name="Picture 7" descr="010273_05_027187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1412875"/>
            <a:ext cx="2663825" cy="1871663"/>
          </a:xfrm>
          <a:prstGeom prst="rect">
            <a:avLst/>
          </a:prstGeom>
          <a:noFill/>
          <a:ln w="28575">
            <a:solidFill>
              <a:schemeClr val="bg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sp>
        <p:nvSpPr>
          <p:cNvPr id="2053" name="Text Box 9"/>
          <p:cNvSpPr txBox="1">
            <a:spLocks noChangeArrowheads="1"/>
          </p:cNvSpPr>
          <p:nvPr/>
        </p:nvSpPr>
        <p:spPr bwMode="auto">
          <a:xfrm>
            <a:off x="755650" y="3284538"/>
            <a:ext cx="23034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čolek horský</a:t>
            </a:r>
          </a:p>
        </p:txBody>
      </p:sp>
      <p:sp>
        <p:nvSpPr>
          <p:cNvPr id="2054" name="Text Box 10"/>
          <p:cNvSpPr txBox="1">
            <a:spLocks noChangeArrowheads="1"/>
          </p:cNvSpPr>
          <p:nvPr/>
        </p:nvSpPr>
        <p:spPr bwMode="auto">
          <a:xfrm>
            <a:off x="3492500" y="3284538"/>
            <a:ext cx="2016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mlok skvrnitý</a:t>
            </a:r>
          </a:p>
        </p:txBody>
      </p:sp>
      <p:pic>
        <p:nvPicPr>
          <p:cNvPr id="2055" name="Picture 12" descr="010276_05_027199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888" y="1412875"/>
            <a:ext cx="2663825" cy="1871663"/>
          </a:xfrm>
          <a:prstGeom prst="rect">
            <a:avLst/>
          </a:prstGeom>
          <a:noFill/>
          <a:ln w="38100">
            <a:solidFill>
              <a:schemeClr val="bg1">
                <a:lumMod val="85000"/>
                <a:lumOff val="15000"/>
              </a:schemeClr>
            </a:solidFill>
            <a:miter lim="800000"/>
            <a:headEnd/>
            <a:tailEnd/>
          </a:ln>
        </p:spPr>
      </p:pic>
      <p:sp>
        <p:nvSpPr>
          <p:cNvPr id="2056" name="Text Box 13"/>
          <p:cNvSpPr txBox="1">
            <a:spLocks noChangeArrowheads="1"/>
          </p:cNvSpPr>
          <p:nvPr/>
        </p:nvSpPr>
        <p:spPr bwMode="auto">
          <a:xfrm>
            <a:off x="6443663" y="3213100"/>
            <a:ext cx="1885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rosnička zelená</a:t>
            </a:r>
          </a:p>
        </p:txBody>
      </p:sp>
      <p:pic>
        <p:nvPicPr>
          <p:cNvPr id="2057" name="Picture 15" descr="010277_05_027203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8313" y="4005263"/>
            <a:ext cx="2590800" cy="1800225"/>
          </a:xfrm>
          <a:prstGeom prst="rect">
            <a:avLst/>
          </a:prstGeom>
          <a:noFill/>
          <a:ln w="28575">
            <a:solidFill>
              <a:schemeClr val="bg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pic>
        <p:nvPicPr>
          <p:cNvPr id="2058" name="Picture 17" descr="010278_05_027207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03575" y="4005263"/>
            <a:ext cx="2663825" cy="1800225"/>
          </a:xfrm>
          <a:prstGeom prst="rect">
            <a:avLst/>
          </a:prstGeom>
          <a:noFill/>
          <a:ln w="28575">
            <a:solidFill>
              <a:schemeClr val="bg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pic>
        <p:nvPicPr>
          <p:cNvPr id="2059" name="Picture 19" descr="010280_05_027215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11863" y="4005263"/>
            <a:ext cx="2736850" cy="1800225"/>
          </a:xfrm>
          <a:prstGeom prst="rect">
            <a:avLst/>
          </a:prstGeom>
          <a:noFill/>
          <a:ln w="28575">
            <a:solidFill>
              <a:schemeClr val="bg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sp>
        <p:nvSpPr>
          <p:cNvPr id="2060" name="Text Box 20"/>
          <p:cNvSpPr txBox="1">
            <a:spLocks noChangeArrowheads="1"/>
          </p:cNvSpPr>
          <p:nvPr/>
        </p:nvSpPr>
        <p:spPr bwMode="auto">
          <a:xfrm>
            <a:off x="684213" y="5876925"/>
            <a:ext cx="2051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užovka stromová</a:t>
            </a:r>
          </a:p>
        </p:txBody>
      </p:sp>
      <p:sp>
        <p:nvSpPr>
          <p:cNvPr id="2061" name="Text Box 21"/>
          <p:cNvSpPr txBox="1">
            <a:spLocks noChangeArrowheads="1"/>
          </p:cNvSpPr>
          <p:nvPr/>
        </p:nvSpPr>
        <p:spPr bwMode="auto">
          <a:xfrm>
            <a:off x="3635375" y="5805488"/>
            <a:ext cx="1728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tesařík alpský</a:t>
            </a:r>
          </a:p>
        </p:txBody>
      </p:sp>
      <p:sp>
        <p:nvSpPr>
          <p:cNvPr id="2062" name="Text Box 22"/>
          <p:cNvSpPr txBox="1">
            <a:spLocks noChangeArrowheads="1"/>
          </p:cNvSpPr>
          <p:nvPr/>
        </p:nvSpPr>
        <p:spPr bwMode="auto">
          <a:xfrm>
            <a:off x="6300788" y="5805488"/>
            <a:ext cx="2241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otakárek fenyklový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4" grpId="0"/>
      <p:bldP spid="2056" grpId="0"/>
      <p:bldP spid="2060" grpId="0"/>
      <p:bldP spid="2061" grpId="0"/>
      <p:bldP spid="20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6" descr="010328_05_0273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736" y="1592263"/>
            <a:ext cx="2037946" cy="2548235"/>
          </a:xfrm>
          <a:prstGeom prst="rect">
            <a:avLst/>
          </a:prstGeom>
          <a:noFill/>
          <a:ln w="28575">
            <a:solidFill>
              <a:schemeClr val="bg2">
                <a:lumMod val="10000"/>
              </a:schemeClr>
            </a:solidFill>
            <a:miter lim="800000"/>
            <a:headEnd/>
            <a:tailEnd/>
          </a:ln>
        </p:spPr>
      </p:pic>
      <p:sp>
        <p:nvSpPr>
          <p:cNvPr id="4100" name="Text Box 7"/>
          <p:cNvSpPr txBox="1">
            <a:spLocks noChangeArrowheads="1"/>
          </p:cNvSpPr>
          <p:nvPr/>
        </p:nvSpPr>
        <p:spPr bwMode="auto">
          <a:xfrm>
            <a:off x="277094" y="3775075"/>
            <a:ext cx="20335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Lilie </a:t>
            </a:r>
            <a:r>
              <a:rPr lang="cs-CZ" dirty="0" err="1">
                <a:solidFill>
                  <a:schemeClr val="bg1"/>
                </a:solidFill>
              </a:rPr>
              <a:t>cibulkonosná</a:t>
            </a:r>
            <a:r>
              <a:rPr lang="cs-CZ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2532" name="Rectangle 8"/>
          <p:cNvSpPr>
            <a:spLocks noChangeArrowheads="1"/>
          </p:cNvSpPr>
          <p:nvPr/>
        </p:nvSpPr>
        <p:spPr bwMode="auto">
          <a:xfrm>
            <a:off x="3444875" y="32464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4102" name="Picture 11" descr="010339_05_02736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4438" y="1568823"/>
            <a:ext cx="1943100" cy="2551906"/>
          </a:xfrm>
          <a:prstGeom prst="rect">
            <a:avLst/>
          </a:prstGeom>
          <a:noFill/>
          <a:ln w="38100">
            <a:solidFill>
              <a:schemeClr val="bg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sp>
        <p:nvSpPr>
          <p:cNvPr id="4103" name="Text Box 12"/>
          <p:cNvSpPr txBox="1">
            <a:spLocks noChangeArrowheads="1"/>
          </p:cNvSpPr>
          <p:nvPr/>
        </p:nvSpPr>
        <p:spPr bwMode="auto">
          <a:xfrm>
            <a:off x="2833687" y="3782591"/>
            <a:ext cx="14065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Ocún jesení </a:t>
            </a:r>
          </a:p>
        </p:txBody>
      </p:sp>
      <p:pic>
        <p:nvPicPr>
          <p:cNvPr id="4104" name="Picture 14" descr="010337_05_02735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48682" y="1592263"/>
            <a:ext cx="2087563" cy="2520950"/>
          </a:xfrm>
          <a:prstGeom prst="rect">
            <a:avLst/>
          </a:prstGeom>
          <a:noFill/>
          <a:ln w="28575">
            <a:solidFill>
              <a:schemeClr val="bg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pic>
        <p:nvPicPr>
          <p:cNvPr id="4105" name="Picture 17" descr="010338_05_02736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7188" y="1568823"/>
            <a:ext cx="2089150" cy="2520950"/>
          </a:xfrm>
          <a:prstGeom prst="rect">
            <a:avLst/>
          </a:prstGeom>
          <a:noFill/>
          <a:ln w="19050">
            <a:solidFill>
              <a:schemeClr val="bg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sp>
        <p:nvSpPr>
          <p:cNvPr id="4106" name="Text Box 18"/>
          <p:cNvSpPr txBox="1">
            <a:spLocks noChangeArrowheads="1"/>
          </p:cNvSpPr>
          <p:nvPr/>
        </p:nvSpPr>
        <p:spPr bwMode="auto">
          <a:xfrm>
            <a:off x="6827838" y="3726608"/>
            <a:ext cx="18478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Zvonek klubkatý </a:t>
            </a:r>
          </a:p>
        </p:txBody>
      </p:sp>
      <p:sp>
        <p:nvSpPr>
          <p:cNvPr id="4107" name="Text Box 19"/>
          <p:cNvSpPr txBox="1">
            <a:spLocks noChangeArrowheads="1"/>
          </p:cNvSpPr>
          <p:nvPr/>
        </p:nvSpPr>
        <p:spPr bwMode="auto">
          <a:xfrm>
            <a:off x="4588024" y="3490491"/>
            <a:ext cx="20891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Sněženka podsněžník </a:t>
            </a:r>
          </a:p>
        </p:txBody>
      </p:sp>
      <p:pic>
        <p:nvPicPr>
          <p:cNvPr id="4108" name="Picture 21" descr="010351_05_02741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7881" y="4462462"/>
            <a:ext cx="2808288" cy="2160588"/>
          </a:xfrm>
          <a:prstGeom prst="rect">
            <a:avLst/>
          </a:prstGeom>
          <a:noFill/>
          <a:ln w="19050">
            <a:solidFill>
              <a:schemeClr val="bg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pic>
        <p:nvPicPr>
          <p:cNvPr id="4109" name="Picture 23" descr="010341_05_02737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574" y="4471268"/>
            <a:ext cx="2663825" cy="2178050"/>
          </a:xfrm>
          <a:prstGeom prst="rect">
            <a:avLst/>
          </a:prstGeom>
          <a:noFill/>
          <a:ln w="28575">
            <a:solidFill>
              <a:schemeClr val="bg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pic>
        <p:nvPicPr>
          <p:cNvPr id="4110" name="Picture 25" descr="010350_05_02741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1863" y="4442296"/>
            <a:ext cx="2663825" cy="2160588"/>
          </a:xfrm>
          <a:prstGeom prst="rect">
            <a:avLst/>
          </a:prstGeom>
          <a:noFill/>
          <a:ln w="28575">
            <a:solidFill>
              <a:schemeClr val="bg1">
                <a:lumMod val="95000"/>
                <a:lumOff val="5000"/>
              </a:schemeClr>
            </a:solidFill>
            <a:miter lim="800000"/>
            <a:headEnd/>
            <a:tailEnd/>
          </a:ln>
        </p:spPr>
      </p:pic>
      <p:sp>
        <p:nvSpPr>
          <p:cNvPr id="4111" name="Text Box 26"/>
          <p:cNvSpPr txBox="1">
            <a:spLocks noChangeArrowheads="1"/>
          </p:cNvSpPr>
          <p:nvPr/>
        </p:nvSpPr>
        <p:spPr bwMode="auto">
          <a:xfrm>
            <a:off x="6444208" y="6263483"/>
            <a:ext cx="20066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dirty="0">
                <a:solidFill>
                  <a:schemeClr val="bg1"/>
                </a:solidFill>
              </a:rPr>
              <a:t>Pcháč bezlodyžný </a:t>
            </a:r>
          </a:p>
        </p:txBody>
      </p:sp>
      <p:sp>
        <p:nvSpPr>
          <p:cNvPr id="22543" name="Text Box 27"/>
          <p:cNvSpPr txBox="1">
            <a:spLocks noChangeArrowheads="1"/>
          </p:cNvSpPr>
          <p:nvPr/>
        </p:nvSpPr>
        <p:spPr bwMode="auto">
          <a:xfrm>
            <a:off x="4067175" y="6311180"/>
            <a:ext cx="10747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Len žlutý</a:t>
            </a:r>
          </a:p>
        </p:txBody>
      </p:sp>
      <p:sp>
        <p:nvSpPr>
          <p:cNvPr id="22544" name="Text Box 28"/>
          <p:cNvSpPr txBox="1">
            <a:spLocks noChangeArrowheads="1"/>
          </p:cNvSpPr>
          <p:nvPr/>
        </p:nvSpPr>
        <p:spPr bwMode="auto">
          <a:xfrm>
            <a:off x="900113" y="6263483"/>
            <a:ext cx="1733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Rulík zlomocný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3740" y="476672"/>
            <a:ext cx="8301608" cy="100756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Arial" pitchFamily="34" charset="0"/>
                <a:cs typeface="Arial" pitchFamily="34" charset="0"/>
              </a:rPr>
              <a:t>Rostliny Bílých Karpat</a:t>
            </a:r>
            <a:br>
              <a:rPr lang="cs-CZ" sz="40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Arial" pitchFamily="34" charset="0"/>
                <a:cs typeface="Arial" pitchFamily="34" charset="0"/>
              </a:rPr>
            </a:br>
            <a:endParaRPr lang="cs-CZ" sz="400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Polanská Marie\Dokumenty\Obrázky\lilie zlatohláve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1100138"/>
            <a:ext cx="3455988" cy="4608512"/>
          </a:xfrm>
          <a:ln w="57150"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1691680" y="5877272"/>
            <a:ext cx="176041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Lilie zlatohlávek</a:t>
            </a:r>
          </a:p>
        </p:txBody>
      </p:sp>
      <p:pic>
        <p:nvPicPr>
          <p:cNvPr id="6" name="Picture 4" descr="C:\Documents and Settings\Polanská Marie\Dokumenty\Obrázky\vstavač nachov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1125538"/>
            <a:ext cx="2909888" cy="453548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5580112" y="5877272"/>
            <a:ext cx="2232248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Vstavač nachový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 smtClean="0">
                <a:latin typeface="Arial" charset="0"/>
              </a:rPr>
              <a:t>CHKO BESKYDY</a:t>
            </a:r>
          </a:p>
        </p:txBody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>
          <a:xfrm>
            <a:off x="395537" y="2420888"/>
            <a:ext cx="8302376" cy="4437112"/>
          </a:xfrm>
        </p:spPr>
        <p:txBody>
          <a:bodyPr/>
          <a:lstStyle/>
          <a:p>
            <a:r>
              <a:rPr lang="cs-CZ" sz="1800" dirty="0" smtClean="0">
                <a:latin typeface="Arial" charset="0"/>
              </a:rPr>
              <a:t>Hořec tolitový </a:t>
            </a:r>
          </a:p>
          <a:p>
            <a:endParaRPr lang="cs-CZ" sz="1800" dirty="0" smtClean="0">
              <a:latin typeface="Arial" charset="0"/>
            </a:endParaRPr>
          </a:p>
        </p:txBody>
      </p:sp>
      <p:pic>
        <p:nvPicPr>
          <p:cNvPr id="24580" name="Picture 7" descr="C:\Documents and Settings\Polanská Marie\Dokumenty\Obrázky\Beskydy_logo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260350"/>
            <a:ext cx="10477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8" descr="C:\Documents and Settings\Polanská Marie\Dokumenty\Obrázky\Maly_Smrk_2009-09-06_G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780928"/>
            <a:ext cx="1630363" cy="2447925"/>
          </a:xfrm>
          <a:prstGeom prst="rect">
            <a:avLst/>
          </a:prstGeom>
          <a:noFill/>
          <a:ln w="28575">
            <a:solidFill>
              <a:schemeClr val="bg1">
                <a:lumMod val="95000"/>
                <a:lumOff val="5000"/>
              </a:schemeClr>
            </a:solidFill>
          </a:ln>
        </p:spPr>
      </p:pic>
      <p:pic>
        <p:nvPicPr>
          <p:cNvPr id="2050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780928"/>
            <a:ext cx="5863779" cy="3861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2771800" y="1484784"/>
            <a:ext cx="53285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defRPr/>
            </a:pPr>
            <a:r>
              <a:rPr lang="cs-CZ" sz="2400" dirty="0" smtClean="0"/>
              <a:t>Největší chráněnou krajinnou oblastí jsou Beskydy s rozlohou 1160 km².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Žofínský prales</a:t>
            </a:r>
            <a:endParaRPr lang="cs-CZ" dirty="0">
              <a:ln w="18000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1196752"/>
            <a:ext cx="84249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defRPr/>
            </a:pPr>
            <a:r>
              <a:rPr lang="cs-CZ" sz="2000" dirty="0" smtClean="0"/>
              <a:t>Nejstarší přírodní rezervací je Žofínský prales v </a:t>
            </a:r>
            <a:r>
              <a:rPr lang="cs-CZ" sz="2000" dirty="0" smtClean="0">
                <a:hlinkClick r:id="rId2"/>
              </a:rPr>
              <a:t>Novohradských horách</a:t>
            </a:r>
            <a:r>
              <a:rPr lang="cs-CZ" sz="2000" dirty="0" smtClean="0"/>
              <a:t>. Má rozlohu 98 hektarů a byla zřízena v roce 1838.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851" y="2901103"/>
            <a:ext cx="4061605" cy="287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927" y="2924944"/>
            <a:ext cx="3808667" cy="285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348571" y="935358"/>
            <a:ext cx="410656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cs-CZ" sz="2000" dirty="0" smtClean="0"/>
              <a:t>Má </a:t>
            </a:r>
            <a:r>
              <a:rPr lang="cs-CZ" sz="2000" dirty="0"/>
              <a:t>rozlohu 41 000 ha. Je to oblast bohatá </a:t>
            </a:r>
            <a:r>
              <a:rPr lang="cs-CZ" sz="2000" dirty="0" smtClean="0"/>
              <a:t>především</a:t>
            </a:r>
          </a:p>
          <a:p>
            <a:r>
              <a:rPr lang="cs-CZ" sz="2000" dirty="0" smtClean="0"/>
              <a:t>na </a:t>
            </a:r>
            <a:r>
              <a:rPr lang="cs-CZ" sz="2000" dirty="0"/>
              <a:t>skalní města a stolové hory.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852032" y="906979"/>
            <a:ext cx="42839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je nejmenším CHKO v ČR. Její rozloha je 40 km². Je pojmenována po památné hoře     Blaník.</a:t>
            </a:r>
            <a:endParaRPr lang="cs-CZ" sz="2000" dirty="0"/>
          </a:p>
        </p:txBody>
      </p:sp>
      <p:pic>
        <p:nvPicPr>
          <p:cNvPr id="23554" name="Picture 2" descr="http://t3.gstatic.com/images?q=tbn:ANd9GcTKSySoYM6XRTSoLC94ywpMmEW_S_1R_RgaKyjk38pnuMJ54pm5bQ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6656" y="2636912"/>
            <a:ext cx="3870719" cy="3240360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395536" y="260648"/>
            <a:ext cx="40126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ln w="18000">
                  <a:solidFill>
                    <a:schemeClr val="accent2">
                      <a:lumMod val="75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CHKO </a:t>
            </a:r>
            <a:r>
              <a:rPr lang="cs-CZ" sz="3200" dirty="0" err="1" smtClean="0">
                <a:ln w="18000">
                  <a:solidFill>
                    <a:schemeClr val="accent2">
                      <a:lumMod val="75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Broumovsko</a:t>
            </a:r>
            <a:endParaRPr lang="cs-CZ" sz="3200" dirty="0">
              <a:ln w="18000">
                <a:solidFill>
                  <a:schemeClr val="accent2">
                    <a:lumMod val="75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932040" y="260648"/>
            <a:ext cx="31854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>
                <a:ln w="18000">
                  <a:solidFill>
                    <a:schemeClr val="accent2">
                      <a:lumMod val="5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CHKO Blaník </a:t>
            </a:r>
            <a:endParaRPr lang="cs-CZ" sz="3600" dirty="0">
              <a:ln w="18000">
                <a:solidFill>
                  <a:schemeClr val="accent2">
                    <a:lumMod val="5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3074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3" y="2624060"/>
            <a:ext cx="4933950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395536" y="692696"/>
            <a:ext cx="79930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dirty="0" smtClean="0"/>
              <a:t>je ú</a:t>
            </a:r>
            <a:r>
              <a:rPr lang="cs-CZ" b="0" dirty="0" smtClean="0"/>
              <a:t>zemí  </a:t>
            </a:r>
            <a:r>
              <a:rPr lang="cs-CZ" b="0" dirty="0"/>
              <a:t>tvořené převážně prvohorními usazeninami s četnými </a:t>
            </a:r>
            <a:r>
              <a:rPr lang="cs-CZ" b="0" dirty="0" smtClean="0"/>
              <a:t>krasovými </a:t>
            </a:r>
            <a:r>
              <a:rPr lang="cs-CZ" b="0" dirty="0"/>
              <a:t>jevy včetně </a:t>
            </a:r>
            <a:r>
              <a:rPr lang="cs-CZ" b="0" dirty="0" smtClean="0"/>
              <a:t>jeskyní </a:t>
            </a:r>
            <a:r>
              <a:rPr lang="cs-CZ" b="0" dirty="0"/>
              <a:t>patřících k největším v </a:t>
            </a:r>
            <a:r>
              <a:rPr lang="cs-CZ" b="0" dirty="0" smtClean="0"/>
              <a:t>Čechách. </a:t>
            </a:r>
            <a:endParaRPr lang="cs-CZ" b="0" dirty="0"/>
          </a:p>
        </p:txBody>
      </p:sp>
      <p:pic>
        <p:nvPicPr>
          <p:cNvPr id="17410" name="Picture 2" descr="Cesky kr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40768"/>
            <a:ext cx="3881328" cy="2544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2" name="AutoShape 9" descr="data:image/jpeg;base64,/9j/4AAQSkZJRgABAQAAAQABAAD/2wCEAAkGBhQSEBQUEhQVFRQWFRUYFBcUFRcUFhQVFRUYFRUUFhQXHCYeFxojGhQWIC8gIygpLCwtFh4xNTAqNSYrLCkBCQoKDgwOGg8PGiwkHyQsLCwsKSwpLCwsLCwpLCwpKSwsLCwpLCwsKSwsLCwsLCwsKSwsLCwsLCwsLCwpKSwsKf/AABEIAMIBAwMBIgACEQEDEQH/xAAbAAABBQEBAAAAAAAAAAAAAAAAAQIDBAUGB//EAEMQAAEDAwMCAwYEAwYFAgcAAAEAAhEDITEEEkFRYQUicQYygZGhsRNCwfAU0eEHIzNigvFScqKywnPDFRYkNGODkv/EABoBAAMBAQEBAAAAAAAAAAAAAAABAgMFBAb/xAAoEQACAgEEAQMDBQAAAAAAAAAAAQIRAxIhMUEEEzJRFCJhgZGhwfD/2gAMAwEAAhEDEQA/AOyaUu5O2hN2r6M4ISlIQEpSAbtSOSwkhMViITgEoaiwGgJwpp7Sn7lLZSRAWpIUlRyjVIlhCCEAJ0IAZCIUkBG1FhRHCFIRZNDUWFDUJ7mpAEWA1EJxakATsBEQpQ0JwCnUVRBCIUyYU7E1RGhOhEJ2A1CdCRAhITS1PRCBkJahPLUKrESpUQhZiBOBTUIHdDimwhCAsUFKHJqEBY4ORuTUIoLHOKYEqEAxUoTUICx0pd6YhKgsduSSkRCYWO3JICRLCB2LuTUIQKxzXp0qNCVDUiTekJTESih6hSUgchCYrAlNTkJgNQlhCBDYQnIQBJtSbVKQkhRZVEUIhSQkhOxUMhEJ8JNqLFQ2EJ0JIQBFqa2xjnRO1pMYmBKwaftg00qzzT2uptlrS6fxMiBDbXA+a2vEh/c1f/Tf/wBpXmraTi2RMiYju0/WQPnlebNlcGqPX4+KOROztfDvaQODNzCN1N9SRdoDXGWzGcDjK2dPWD2NeMOAcJ6ESFyXhVQ06FOe4IMWkkcZz9F1ehj8NsYAA+Vln4+aU5UzTycMIRUokyEqF7TwCIhKhACISoQAiISoQAiEqwvbDxt+loB9MNLi8N8wJABa4zAIv5Um6VjSt0biFwfsr7UanUV3tqPECmSA1rWgHe0A4vYldV/GVBktNj2wYz6QYhYPyYJ0z1LxJtWjSQm0XEtBIgxeMJ8L0J2rPK1TpiISoTEIkhOSQgBEJUqBjYQlSIAnQkSKCrHSklIhArFQhCACEkJVleJ+0lKg/Y4PLoBO1oIG7FyQpclFWyoxcnSKPtj4waLGMBANXd//AC3bIFudwXC1NZJmSOhJzwIAmeUzx7xmpW1T3PPljaxrQTDRO0QL5JPW/dZTnbnNAgOJHvOvMzJPGVz8zU5WdTDHRGjdpvdHP6NsOnotj2c9oX06radSQ0uAvJncY3NMcGJ9fgsSqwtY0Njc2JAIw4Zv1juFFS1BZUozIO5kg7SHEETBOHfLKxxunaNMiTTTPXoRCeQiF2LOJRGhPhEJ2FDEJ+1EIsKGIT4SbUWFDVyv9pA/+iH/AKrPs4fqus2ry/8Ate8QP4tCiDZrHPIB5edon4MPzWeR1FmmJXNGd7N64UC6q0l3kIgNIiXNue1l1fg3tMytLXQ18yNoJaRBxMXgE3+a8so6x4gNMQcSACe/HwK2fCPEnNqtcffBxEC4I2nkxJwuY4vlnXjJcI9q07pa0nopFkezHiwr0AYgtcWkEyZEH9VsLp4ncEcnMqmxEJULUyEhIlQgBIQlQgBIQlQgB6ITiEKLHQxKnIhMKGoSwotVqm02lzjAA+fYd8D4pWFDdXqhTYXuwBjkngDuV5nrvHTWc97ngOdIhrm7WNFmtDszHN7p/tF7UVNQGhrWlpkNEwb+84yT6D1PUrH0dF7JlobPBDeghwIxF/nfIXOz5Nbro6eDFoVvkj1OkJkudt/zSSC08uIiwI4GOqydU3aWAmLgXMwAcgcD17raDTtIHmEkyCBBwWggERY5dz8+a1585gRFgOkCP6rOO5tLY1da67ZvtABhxkg+6RgHBN+LLVpVw5ovIgCWiLjvbzQR8+656n4mTTDS2YEZmR/yn9FP4b4gyk8hzdwdtiYMd4m3RKh2e/MggEGQRI7gpdi5L2H9qW12CjYFghvEhvGTfnN79F1u5dKEtStHKyQ0ypibUik3JZCuyKIkKQtCaWIsKGoSwsL2s9p2aOiSb1CPI2JyQJPYST3hEpKKtgk26Rd8Z8XZpqYe8EguDQGxJcQSMn/KvFfbLXOr62pUcNu7YADhrQ0ACefXutDX+1Jr1qZqPcQBaSRBJiIHw4ymeO0W7WueZExuABNrkXFjZc/LmbaXR0MeBRV9mBUaxrRtMunzSIjoR/X+akbWIgk3FpzF7W/RSuoUnEGm903s5oiRiXE3n0UdKm4YExkD5JJmvB03g2uNOqyozduaMEHY+RGRaIJbmRZetaeuHsa8Yc0OHoRI+68f8FcPwnNJg05ImT3ixt/Vd3/Z1rn1NK4PuKb9rT22hxHw3fVbeO2pNGHlRTipHUpE6EQvac8ahOhJCAEQlhEJgIhLCEASFCdCirahrI3Oa2SAJIEk4AnJWdlUOhKqXivjFPThpqGNxAEZuQC70ErC1vtq2nULJkbXRU2GZiWuDSLj5jm2EnOK5ZSg3waftB48NO0Wl7sCDHPOOMSJXmPifi5qFz6r3OyYBMYmRcgdFZ8V9qHViRV2vbfjYZAttn3SYuMHouLr1pbeZ3E/A8/VePLPXsnsezFDSraNjwTXBx2k7Whh6DBGSTHQLTrB9tpa2eHWJBECDHULnvBawDxuAIgiCJkEQV0uoogCAYtImCdouDgzcj4crzT5PXHdFSvTJJguLiMzcGR1jB7LA8U05bUO4l04JyfUG49CtXUEta4NcSSTGTckTA4uTz8Vla4VC1u/AkDnN4VRJkUWZVp1Xc0Bwu02IHBi3RRMHld1t8LqfTgOsTA5tPH3+S0IRoeF+IbC1zRtIc0+UgeZtw6CDyL3XtvgPiBr6anVcILmyQOCCQft9V4XRLWG0gdSSDPS0dQu99i/E3O07mBwApvcQQYnc2TM8W+pVQyaHZOTF6io9GSrl2e29OmajKoJLT5HAi4BggiTPWbJup/tBpNa0tY50zY7WxBjqZuCvRHyIPs8j8eaex1UpwcvPvEPbl9UMDAaRBDnEeYOIuG2I8vX9zH497c1nho05psF9++HGSYbG7iMiMo9eA/p5nojqrYkkAWuTAvYX+K8N8f9oHV61Z8x/eO28w0EhrTbgNn4re8X8cDNK0NcdzmsaQ4yGyIJDT5bXIsOFxOo8Qd+H+GI2zw0XAHX4Zz3WE8iyLZHohi9N22U6dXzAn1+XoumGtbUpBrmgNqEg3nYbwR9YK5Vavg+pG1zHvDWHMwZtx0PfHxhZSVm0WU6umdTdBmAcwRbEwVbovgfbPNrH9FqarUMeyHAmmBAe1t24G1wmR+s/LMdQDCNvmHG626cRcSiMr5Cq4NPw2k5sugwQcTJBtnjK9Q9hNEKegpY8255Nr7nECY52ho+C83du/D3AAvGQCRxcAYHHzXpPsGD/AUyd3mdVd5siarrelvqtvHdyZj5PsN6EsJYRC9xzxEkJ0JIQISEQlhEIASEJUIAo632joU6Zf8AiNdBIAaZcXD8oAvK808R9oX6iu+o4HZuaWtM+VrZgdjaSe5VQ7XGA6DwbfQ85VCpS/DnqQIOPn15uuJk8qWRVwdGGJRNPxbxupqHg1TIEbYEAAT8efqs+pUmQ6cQZdiTI9Rym6dpIM9Zkz++qe4AtnkA+YYkZ9Zn7LBylJ7s0pLgioACo04J5HHcLK8Tc51Ql0mIEkRMei1RMY8wm8SekAHtzymveHg2DsG/ew+SuE9LK/BnaXS3a7AJsQftcfe66KkCW+/cHyz3uBIHr8ln0KoggtFreUDEARHCc1wYI788XFgqnNsadC+J1XNcG7ZMW22xAuQT+wqPiQmCGhsjuT6Hiblaz6u9sRj/AKoM5VPUUJ2g4BnPE5zP79URyqxtmRW0zhcNO3rH3TdO8XmZnIE2jETf+i6Br5kEjkGOsfXKpDw1rKkNBIcOfy9R++qtZvkzKzXsBB5NxJEC/wDlBj0hdP7N6st09RzQN24G43fluCDkLB0FEgXHlk3cd3aIziVraSnspvBiNogRMwTe4xeUSyR4LTMrUvgkmTPQGM8Q647q5ovEgNoPItIFrzYX6qV+obG4tYQCQ20kEuaAYxhsX68qtVcHOBIa0mZIgXnpgcYhZ6kHBvMeIGDi2O98QVS1hA3eVrpEBxAJbBvtPE/ZV2bmgRMRI6G+UPDnDIzIn7Hpyto0XZleNVR5B+bMcQDER3/RZDiY7Suh1HhbfxAKkkOnZt+oJOGgnvlV/E/CwykC0OFxkyYgm4xbFuiuMlwZtPkxCEseqHEJznSBa/Xr6qyC+xo272CIgX5+ds/cK5oWCo3ZJEcZzketh2WTRaYPcfUX/Qq/p9O8PlkSNsknF+RzlS9kWmaWkO4EE292AZcI5iBt6r0T+z7xYupfw77up7i1wwaZd5c3nzH958f1G9jiZ5PUAnmOuV1PgHtA9obUpkB7LQ4WIMS2xmDHzKeN6HfQpxU40eypCEjHAgEXBEgi4IPMpy6JyxEISpgNQlQgQiROQgZ4oaZ951vNEzPMegu0T8O6rHaXHfcAWLvXHrM46rZDGuO0h0ARMzE3Bk2MQfQSqFfSgEgHEbQWgC4FzHWMd+0L5aOZN6TqtUhdNqt5ETBkSAY+mP6J9SidnQgQQTANyJvhU6FYtcREC/um2BNuinq6gva5uAecwZm3f+S2qtw6GP0ALpL7kEEcz+Xnpyeyj01GRtqWgwDac2Oew6qTRuBcAQ5pgQ4yAZtEHjHHCWq/a6AecRYHoJS3BAdK0PMkOgN5gkXiwtgKDUhocAbtPWTFoz1+Sfq61i5sGWnJF47DP+5VAauTEETyb9RcdMpq2gstB8cADgyI+vVKWki522N5B+J6KJzGm0SSfLtNyTi3I/kow4zD5Bi5EcEyIxH6hCjYMsnSwDEcyRNjFiq1OvZrjPln7Wk9Fa0ocPzW2n3gC4TjvHbsqlOs4ECDumQMerunHx+CpIRJ/GneAbGPNebDG05PHzV1mtt5QTYe7EwQJg/D+o5zdRrHmGkAG+BkdIzkTlSaOpLb3iYBgO9Pl903FfAF7dLYc0D0bgnmPiFTbp3AeeMz2PHVRUNTvBg97iYjv1RqajoAJkXPc9rlCXQF01oLTJvOesBTeH6sFsH0b6hZhfcAzYfAH4plGrERHvfv7oSoq6NjU60khpODb757fqoXuDgeezhH1Az++yoal5/EbaL2yZ4Jt0CnNYh0cEGM9YE/LGUnfIXZna3w2XTSEtPAkwRkGVZ0ngOfxDtMYkX+N+ytUbCfdB43ckduZ/VOdTbwJI/KBII+OeRHdbRyN7CosUdLTbIDGmTFvNLefzdbSbiEzVtDLCNojMzfgCJgSs1hIfMwJgCTMzbyzY3x3Uj3PvudutYwOOE5Podi6poeWuFjMXEg9gOuVHoKwY5hDSBujEHuJJ7YKk/irCTY9+/UqV9S7ehMGeJSU2thWew+ymv/ABNMwEy5si8SQDIMdIMf6StiV5V7M+O/g6hjnGGQWP6BtyHfYrrKntoxmqLCSaZY0+7dron4g2HQHldDFmi4Wzx5cb1bHUyiVx2t9vCHkMY0sBIDnE+YAdOJ7qL/AOf3z/hMItEPIPzIgyPqq+ox/Jn6cjttyJXJu/tBpiCaTw2BuJgEOORex45EytzwrxulqGzTNxlroDh3sbj0WkcsJOkyXCS5NCUJELQk8PZrmGqDDnMbMs3xvO6Btt0np73zZU1oqWHk2vw0DFgIOesjqATfFJ4eSXOaPO65HBkGP8s3+ZWhp6dMND/fAAncS6XmBHl4Bm+bBfKUo/czq8jBtj4D4xm3w+qdpdId92uizp90Cf1mbdlNqtHta1zWSbSKZ3CCPe5ObSZ7qTQVnbTIjaNsnztc48EGNoLbbgP5qvW+zUg09FbV6B+7cwFwv7oNrF09hYn+SoVHbtsuvMi8yeQYEz/RdDrKpD2uILGnMtBaDFjJMGRzNoNlkeKadzHOMdxYc2J3NAAOJEDPMyXiza3TBqiCs924DgnmBFo22BJAwm1WkOGRJsGwRbI+uI4S09TAuRexNhGCGm03kj7J9euDTdaS0j3TjAInkW6fqvRVEkdB9+WgiRLfLAJBJ+UWhJX1d7w8TMxa94AvHz4UFTxKSA0kni36fv4pH1QDeIIuAcH9OVSiDZba4kDBmIjF/tkpjawDRIN8THQKvTMOJvt9M82PZFSsSJFx2MRY9OwPyToCLXnBOBxPJ7jOEjtR5JIGbySZkEjnsVBU8zpILhEm/QXN1Zo0pb0MHaCbCOSY6yroB4Np27B2v1v14TS2Y68jk/RS0GeZ247pgG8WNvvPzUtHTtEB+SbEfISeVDdAVHOvu459cwf31TqVUBxx+8n1+WFI2mA4TjDgQJ9ehurNJrGm4Bt6xwDH1Q5IBNY4Q0Ns4XF4gc3FlFTY4nG6I/zATee2fotSnW8sD4kcnMoY8AtMQYvHuxMzGf8AdZKfVDM+q8gwW7cXJsTjKdo6/mdh3msDeTb1twtCtQL22tj3gZt06eqq6bRuLztgREiwJgWj+VlcZxGVvEWtncPLixiRe5jgII3MmJJ7gGcQJ7Kpq2y4xndzmxMmXcq7QoktxEWm0dpj4WWknVMRSFFwN+Mf06f0VhmoIDZN+m36kjKH0XCJzOYntH76JwqFsETIyL3A59PilqsC5ToyDfM9lX1uoe0C9j0uSRi+cINQwTnmBNgeSpTU8vTmXCIub7spITF8M1vlAdMucIJvDcuBGZMA/NWJAc5puAAJk7RMGx5HwsqX43cTMSRnqO3OEtKoHC4kxBjJ+I9JT110TSNCjrTUquaAD5Yi1tjTJBORANuwUdPURUO1xJibACSPvn4gLK/BLXFzTPUG1v3KmdqgCCQQ4iSZJvjHzV6kKjufD/bus2k1rgwkWl0k2JiTNzEJVw1KqYs0xxBt9UqfrZF2PRH4LuhqgbvK0h7TMAgMaJ8wDvdLQ3dMmxPqo9XWa6oAXl+ZY2GNZDstNg9pAkHPmyTnQ0WlFMwHwXMLr4ExIkQDhwnv8s+rTLHlrPJLpa4kHcDaCcZJ9OeFxYzVtGxoirU2MLQXNLvKA1wIcSB2kEkwf85HZLXa6PLtpkuLXNIgkyfMYw7zCDwGxw5QVNd/dgvcSYcRtcG+cl0hsNsLX9U/Saio9rSWhrWbR5mERkkOcffnseeyzfbKEr6N9QeeHYI2gixkQDNxucTcG7uJhJp9L+EXCuSWbi0SQS3dNjeb9Ji3PNvUVHMYQTLQW7mOs6Q3ZJdEC4/6Qm61lOo0AgFwETeDAvawnInPlHWFOtpV0Iq1tEPw/wC7YBbc0g3aBE79/vC8nJuCsbUaZ7RYtNzIBBmZIk4wItBC6gaRjGPpuJcGMc1paQWOJILgbz/iFjcWi3anXob6Ze2mNz2unhrS2AIOORb+a9OLM4On/v5JaOSdSLXgy0Zgi7RwQSkrMGbRNiBANunS2VY12lqMeWObBmwFxxMEWKShoHEEbY4LnYN4AbMXt1XVUlV2QNp6wEAOaDiL8evCss07mmWyWwPegWOQP+JJodCbl4iLibYN7i5V9hgxtgjBEek9lnKST2BIojSDduaZtYR8xPKs6TSbpLiAO0esx6cyptS0bd5GALcXPz5wkoaiZjpxYR8rYU6m1sUkQV9GW+Zp3A2txbKjqXE9MC5nlXd0SRMDtgSOZwJF+6gqsIeCRIIsYFv6XSUnwwaIqzpAMdc2vwQoWVyJmZ7CcT81pB7Q7GeOO155jjuq7Bfv8YPSFKltwTQynVtBs4XO4RF5V1mqAyL8fXpayrmgDkCfTP8AJQv1RF4gEEAgTJiwvgj+aaqQy9R1JDuR6m3f9Etaid29kbouBaRxkyFSZ4g6IDot06Wjtg39FoU9QdwBA+NjPf4jCUk47oDB1pBdcndYGYtGbqwzW7bTMD6RNxzz81e8Q8JDnl87YA/KZ9SOLfYLJ13h72mRLmHDuotafhhaxnGSoRZfqAYHGTf6JmpqOAJN45n7fNZ4a5pMgj98J34w2kc9Ven4A1tC0bTJa7cL9uc9QVFW1EkRODEXGM9kzRMsIvNvQ/zUT6Zg9QYMcDOefWwUVuIV2oLogi2BjFpCdTJF8iLwRmOe9iqVRtyQJGfhNirOmrljoNutr46LRrbYCUVrSTe3JyUtQkkbrC8TAm0xH0SOe24sOQRyP53Cbq2uLfKZjjn1j44UgOp14AkH4G33QqYDzcNJ7wT+iFekZv1aoP8AiE7vyHJIOWuviLgARfoVo+H+FUmsJJLp3uABa7aDBpAQBuBLHSSQOgzNRvh7gw1HtZ5SAW2l0CCAALOMgdTlXaNWQ7ytYNvmDXFu+XGGt65AEztE4XDvb7WapFLxbTsawuZAJvH5hIlxDc8GXTHEKnQ1bwxgkO8hAyYgkwZtNnGOl+hWo6m11OCWtaySJmQS6drAIjaQ73rCPUKmKdJjxscR/wABe0uM7iPMILSY6dk01VPcDY1FGarKlQgPBaHuDtzHHdsEsPugNBJGDnlQ/wAC2q/dueTuJJIsC4NIJdt8xkizjh2OtbxKl/dw6oNokHaRseQRG2bkESQRa3SEeDb6lQhvla1xqNBBNMO2iA55BJMNNjk+qSTauwH16ex2HGGNcIc6GtNQ7HtDfK5oc6IHM9EnhtBx97axs4f5fehsE5NvgBfqrNTRsqUiTuJbizm23X2gHYTJDowQSOJEGmJa0B79xAcGw52yJwRAyORy1ojKUZpoGhdZpmkkvku3E2iZBEgc4+ah1OppgExNiBOC4Yb9SU7XB9OoGuHu+8B+Xy7s85xxBtwKj6u7cCLcWB+cYN/oV7owe1mbKTql8jiZE2Fo5VrTw9vOQMiYEH6fu6xTIN25PQqzRqu9Lzfj07XXqcBEni2s2ksaeOBzF/umUBLruDTt65N7W7KPW6kPOSDM4/8ALKrN1EPnMAC+MZ7cppbAa24brkGxBAda4ib3IOI9E/T6ifejM8H+gVWN1xJAi1rnNwcifsFX8Qc4FpI25j53njlQop7DL76rAYhru0CQe0KB+ov7sDmbX+8KpTqgtJaCI97kR17fNXNMxzm7bNBbIkXd5gDDo7R8fik0o8iJm1R2t8vjPCZq6rYEi9wIyJ5nkWPzUVLw50hxuL+UEF264AMYuPkFZPh4efK4GB5QTFp62uePRTcU+R0VtE0Bw3SJxczE8enr8FoAw6CZJnDZBEWkenXusmlVO/jynEQehEDKmrV95cYDcC56GTeLLSSsRt0dRLcBwMjpMdSOxj4JA9oG0wBt/wBIyIz/ALqDReaniwkYuRbIH37J2pDSAXtJBBtAjuSYtwvPSuhi6n8N7d0CJ/M2XWJwMz/VR09BRNhT7E46X9bqnXrHdAJcInpY2Avi8ZUTqhDzuiAAReZbIggz+4Wqi0uRl2vpAxo2lxaCZdAxGLY9VLqNPSc0TUcS4GAW5jjcD3SE+UuYdwwQZPJ7XnFrKk2vIJsBYSZBGSI6DsCpuQUh7KIH5BAi4nHDgTkXvH1SVCyQdrSBfgjN4k5HT6KEtcZNN8xByQT1MY7fBD64Ebm/mMgmCHcuGIuDPFuEUxk7mULEtFo90m84MRc5tlK78FpMOmR7pMRm0m6z9R4nu8v5Zk3P7zz3UzK9NzYJiBYibekiPh3RpkuWxFxtcAeUCOJcJ+MoVH+Oc2weLf5JjtJQlpkFnSaSrVpbasuILYpjaCJESdrjfLgeVB4g4FpLnNNRznmPfF3S4NMAtHz4xhR+H+JvLhuDnUx5iGhsOBcA7uLuaf8AU5XdB4nDR5GsDtoZvLd1So033OIuDuaMRAxJJXgcJR3NCh4fSa1rapja6ptYwk7g1gvujPvWySRjhbVPR0qxmHtLYaRYATDmAzeTzHQ8Yxqs06hhgL2yYa0OAbG7LpAbYkce8Srr9TtJY0Mqbi78N0yZBEgsIIBBcZBEmegAUzi27QiTV+DNfUhrRta0OaGgyWj3g0xZ08EcC4iTRLHiqBQO0GRBEMB2hjoE+aYBi87jm5V06kU7VWneKRiHAghxY4SZu1zN5v0m6ia7eIa5xI3Hc4i4A2thr9xBgP8ATNk05JbjLrdRTpEMqXe1pDd3nDtrd35WyN2ARIk5GUCq8tcABam55w7a1wBbUaLEQYmZ8rgcWTNdTcWBoY4mHO3ERUYZbTG7EDawkAHDhFgQkqtqVoqVHteWBkh8GXFuyHDLr7rTBIPoiEYJ2wZha2nUe9zrnduJhuwBxkkWvfOeVna+sWkgWB7dhOV2f/w8HaY8ou+8gN3AlzWgeWxAETGeyyNToaW8fjcbtgJILw4ANMACBaALr3Q8mLIcWc/pWuecTESYFu/wV5mkqXJixg5xIEyMjmegV2ho6c2pksM7Q4k7ZgF23qYj1HCjZ4hsEl24gxIIERaJFo6x17Srlnbf2ioifpqYkuwIEz1jAI4kT6plTS1HFrmtaABiQIJHuxHQ4wJ4VypWpPaXG2RFjLRdsBwMEgA/uS1ldhaGtIictwIwXdCSTYKfVlQym3ROkSBM4HIHykek4VjUVWCN4lsmLghvBsPQW9ekJ+orFtSmQYtDnFpjbmzvUwbfFZWvrF9xdrSLkXJONxwCMR/VJSlLcODS12o/DmzS8tiWgOBA950Yi3RUdRV9wi+HPIBDbGBLRgzI+HdLWdDGmn71mnzXJAw3o3N+ydQ0j6btjjBIM5gAWaNw4ueeT8UvyBLqiXbWyA4kFpBaARcXaOD9viotEyoarBUa4BoJaI7Tgcfz4VLW1DLf7sCWjbFtwm2c4I+GeFqeDamWw5wJcTANzzAAmxz8Ium1UbAbq9FspuEAQQQ4m7sSImwOBzIVBtRwpy3BdD73nPxkH4QtzR6/cDDZcLG0bhnj1+6c+owtLTRIgTZu3gizgBeLJxytbNBRj6PVYAySOuFrVgWgAR7si0xBh2MWIt3VjS+zTXCGvaJu0EQWkepx/XC1dN7NNpMBqPBJBjaWhzQRMOgmcDp9VTlGW6BQbOG1LwTjac3cYPEC1j39U1hwBYRE7vK6YxH7stTxP2bdvdsIcy5beIkugea5sB81iO0jw4gsMtAJEGw/4j04v3XoTTWzFTRda51NrgSItggi8GbH4f7JtXVjdYyDcjIFryOebShujOwPMjMTNiMXxHopPDvCy9xLg2AbncLRcgQbmPgppcsApafcHVGl0SJ2jaeBYYPVWWCRenm4JaLT05jt/JaehqMYWtgNBmAbzNr9jGVYrVPJLmNndLAYtifTm6xlPoowvwWgyYvYkgw4ccW9fqmO8K3OyBawiLiL2sfSQV0DHMLZ/DEuuZEg3AJvbjhPOrAIs0E2vBJ77lOprgRzBou4gD/SPoXWQtypp6cn+6Dr5jPdCfqBRD42fPV/52/QCPlJVfQuP8U0cNFQtH/CRQc4EdPNf1QheZe0tDPE6hD6ZBM/hMvN+mVb1TQzV0w3ygVWQG2AMjACRClcIRF4DSBmQPdqcdKBI+quNaP4EmLw4zzO5omesWQhKXuBF7R1D+AHSd391eb5ec+rR8gtL2goNp06WxoZ5KZ8oDb7je3NghCjFwxsxPBhaODtB7glgI+K0NPRa6CWgkOdBIBIs/B4wPkEIVYvf+v9Actrqh/Eycv5/wDyFLqTGpbFpdeLTJEpEL0rn9yGUa7jHoLfNq0q5ioYt09YchCbAWqwCnTgD/DP/b/VZOjx/wDsb/3JEKocDZLS93/V/wCC19S8/iU7n/EjPBIBHyQhTPlCKvjrACyABBgRwOnoquh/+49ds97sQhVH2Ax/h7iGGLW/kPsT81o6x52ZOX/cfzPzQhZy9wGh4c8l1ycH7wrzhlCEolrghLRub8Puug0dJv4cwJ/DN4E4PKEJFxCrpmGlJa2bXgTgrjte0DUVABbfUtxdxmyELSHZMysHndRufePyhS1HSb38rj8b3+g+SEKn0QTV3kU4BIECwxnoqVN3uf8AL/7kIQgGXdSPOf3wlQhQI//Z"/>
          <p:cNvSpPr>
            <a:spLocks noChangeAspect="1" noChangeArrowheads="1"/>
          </p:cNvSpPr>
          <p:nvPr/>
        </p:nvSpPr>
        <p:spPr bwMode="auto">
          <a:xfrm>
            <a:off x="63500" y="-893763"/>
            <a:ext cx="2466975" cy="1847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pic>
        <p:nvPicPr>
          <p:cNvPr id="22530" name="Picture 2" descr="Soubor:Vchod do Koněpruských jeskyní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340768"/>
            <a:ext cx="3863322" cy="2520280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5580112" y="1340768"/>
            <a:ext cx="26805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err="1" smtClean="0"/>
              <a:t>Koněpruské</a:t>
            </a:r>
            <a:r>
              <a:rPr lang="cs-CZ" sz="2000" dirty="0" smtClean="0"/>
              <a:t> jeskyně</a:t>
            </a:r>
            <a:endParaRPr lang="cs-CZ" sz="2000" dirty="0"/>
          </a:p>
        </p:txBody>
      </p:sp>
      <p:sp>
        <p:nvSpPr>
          <p:cNvPr id="22538" name="AutoShape 10" descr="data:image/jpeg;base64,/9j/4AAQSkZJRgABAQAAAQABAAD/2wBDAAkGBwgHBgkIBwgKCgkLDRYPDQwMDRsUFRAWIB0iIiAdHx8kKDQsJCYxJx8fLT0tMTU3Ojo6Iys/RD84QzQ5Ojf/2wBDAQoKCg0MDRoPDxo3JR8lNzc3Nzc3Nzc3Nzc3Nzc3Nzc3Nzc3Nzc3Nzc3Nzc3Nzc3Nzc3Nzc3Nzc3Nzc3Nzc3Nzf/wAARCACLALoDASIAAhEBAxEB/8QAGwAAAgMBAQEAAAAAAAAAAAAAAwQBAgUGAAf/xAA7EAACAQMCBAMGAwUJAQEAAAABAgMABBESIQUTMUEiUWEUMnGBkaEGsfAjM0JS0QcVJGJyksHh8TRT/8QAGQEAAwEBAQAAAAAAAAAAAAAAAAECAwQF/8QAIxEAAgICAwACAgMAAAAAAAAAAAECERIhAzFBE1EEIjJhcf/aAAwDAQACEQMRAD8A+x6/Ovah2GKAHUkgGrjfvWlGdhcivZ8qpj1qPgaBl8nNW6fxUEk461AVuuaBWH114NQtx1NSN+9Aw3MxVw5pXBByTVw+BvSCw7eIb0P3TtVRLXuZvtQFhFY1YtQl370VQoGwoYyuT2qRnzogxjpUHbtSsCVq2KGHq4cUmNUTipqAc1NIZ6vV6vUAexUVBNRqoJsxjJ/m+1Qs0in3sise/wCMWnDIhLezrGpzpzklvgBR4eIQ3FutxHKpicZDZrbV0Z2aglY+dTzP8wz61ni6AAOrbzqwlVxkN86dBY/ztI3Gfga8JsnHSs7mMB73erc4edKgs0xJt1zVhIMVmrL5GrmTbtRQ7HDJvUF80mJCepqVkA670UFjpxjbNeRTnJPypZZ1xUi49aKC0PBvKrhjikVnq/PXy+9S0OxwSEdc1IkzSazr32qeaM0UFjmoHyqfXNKrIO5qxl8jtRQWMAuNwRXuYwpZZgRkMMeeatzO+R9aKCxgTeYqwlU+dZ13xC2srd7i7mjihT3nY7CpjvLWa3juEuEMMmkpIG2bPT60qQ7Y+XU9K9kelZ1zxG0tLaa4mnURw/vCN9J8q5o/2i8HzslyR2Ojr96TcV2wPk9xcTXFnDGdUrD3MtkrvnvQoeIX9qJFZ544GHuBjj7dPtTC2MMAJhJLN77E5Ge3/tWkU41BRpJ6fynuK448Db2b2vBJONXd0QI5JWjxgYYkA+lavCvxFxy1ZIy7cqJsiNhkFfLofpScMUUJ5kSldxkjtv1pqJo3VWjIJYZB/r8a1jxYvTE2mjw/EnHVVwLy5K68HIXp5AkdN60rH8WcTt7JYMpK6naSXJYDsDvv0P1rLuQFXmAFSewP1/rQnjjcjWp1bDw5B2PbFU4zXpNROz4F+MeZLyOMLy8nwzRocAeoGfqK7Czntr2PXa3Ucqbbqw2z02r5jFaxso5h1FxnURvml5IJIg0ilgUOdQ2PnVpzXpOEWfYlsydw2RUiz8zXxdJblGD2t3cIxwSyzFT1z9znNeueJ300qzS8Z4iTkZKTHbHTGNh08t6pTbBwrw+0exD+dqstpGP4mJr4d/evGLmUg8Uu3YKQWMrbA9VHSmrfjfFGtja/3lclcbq0hOx7bep70OcgXH6fU738QcEsGeOa7VpUUkxoCxJ8sgYz865viX9oltDPEnDuHPLueas2U27YIzjf41x0UGqV9EoLIvTzx1/XpQoCHIDL40674GDuO1S3IeCPo0f9oHAWR3liu4tOAAYwcny2O3zo1l+NOCXFy8Us0tuoOEkmjwrfTOPnXBQ2gWBiVIaQ5JXpn0+1ZryuqtlMN0A79OvrRlJDwTPpfH/xtw2xtGPCZY7y4yPD4tKjB36fauHvvxr+ILp3lt5GjjlbKxx4AjA6dd6Sgh58Qzs7EBmxu3rSd6vLutLBiw28O3T4en5VE1OXoKKTC2fFeMWd2JlMqhG1hyxK6u+3rTq/jLjqCZZOIvyZDl2YbqT2GRsPQbCsuMvOERzJGScYXc9dvQVIkayuJkgaQFiVLs+SemTUYyXTKxTD3HHryWymspLqeWG4YF/Hq3BGMdhSftt5NAii7MlrEwdV5n8Y6E4642x5bUvcTssiGOQ4b5k1oWY5cY5ceBgsNsZNTU/WNQ2JT3l7PHKA7nmnU5WTIkOP4hnBrM1zDq5/3Ct5bqLUylFAxuMYOfXFBFpbY2t7f/YaSi2P4zYmK26KGUtHkBcr38h59ahRHNAdLOoyGOCMjfBGK17eCJlIdre5IxpBYjfbcH596yhlHmDBAWLDKZC7D4ddh+sV0Z29E46ERI8UuhpPCMjIGfrmoV1j2wQr+6TgYPl8KLxS3KyJKGyrZJ09DnGxqVgEsJYNhkYlfKtaMyxkiu7UqrMJVY4Ce8DUAn9n4BoJwAPOvWU5huUJUnfbfpmmrgRyXDxMRzGIYKDn5/T8qn/RjdnHriGhst3J61M4eSCaE+/joRt0qscrWqIQMqW37FT5GqX91JBpdAPGhwT0BHrijoDE55jEJOAIwVBUkZGaDcaxiRZCRnCr3/XWmrbh8lxbm4UAM+XWNSc4Gc/fpS6yKkXM8LucFQdz8KwSbdjb1QsjzMoRVCgnYkH71a2cRTMYn5jpgNgYyeuw+dUnkkSZpBCEBA2K+QHY+tRaoxQSwuAUYAg7Z+FaRohM1jeKGVISuuNFEpYHBJBJ+e/3oVkZJWfLYVxpCgk9zj881EKySazIFQscjqc9O/wFH4cqy32pY97ZDg9P/ds1Vlo3rzlW1kVV8aFyfr0NczazR3tu3LKsc6h2xvuatxJGdWjV2RixJDjY5OaRtbOS3nRi6OmDrdRjQB2+tJsRti5xcagAyRnKBcZwB0/XnVEZV5kjEc11JA64+Hn0pE3XPhd1GynR+vlQfaWB1BRljjAHUfrNUtjH5mZrZkLsITsMgbH+u5rFWWRliS4woBycDfHYfatN5Vfwr+7U+LPbPekmgWUvoVmUbaQcnA3z6ik0XDsFCNwsY65weoJ9T2+lE5HL/ZurhjuN9nPkNxQnspmikdV0jYBnJBI9D1FOKL2KFHVUk17Kodwd+pGc/Csze0kKyxq0Ca2ERcgKMZOScYOPypnEv8KXRHY6X/pW7wu0eFB7S4kmkbPUNoGNtQPc+m1ONdRxsUMS+E46+Xyp0ZN7HI4hJakqkRYjKhwBv+jmuca+tJbh7a1mjlijJVzHggMT5/aq+3TJCIEZWjKHSMeIfOs+2SGGQYt4nCLjQARnPQ7UR46ZDlY5PKzFBnIHY96NDoEBV/Eu5AzjP66UjbEPIxICr1XcbnuMCmhIsLDuNH0Pb+lbmYNkk1lRhNIBAxUe0qnEY5ZWzLoEagKcqBnfNVLPcnWzAYA6nc42qdESa2LokinwnG2O4NRJWMdu5pmZYlIZ5ATq1bED+Zf+aQZ5L26t7eGRW5gCg5JAz1615pIDcxSNCC8QOMgkgd6bxHFHBewQCN0kAC/9eVZzTSBBJJVs9MiF2WJhGSeuAcY8u/5UvFa+zySC4Uq8p1IH2wpOQM9+tO3ht455LMKArykHOD1Oc4of4i4c07WNsqOCrkagNo4xt9e9TH9tDetmVe2Nw06lNJDLldTrj570GWzuoYsIHkJONMa+Vao/DtqNxcXGe3Tb7Ue+eK0tcuWkAGCM4yK1+NrozUosW4RO8sRaUYbVoEec79/pT0tpDCJBEeSHznQffz556VkcEv4Li6WNRHbCMkhS2NXmfzrTvJtWJMFot8sozp+21FFJilzZyyyiWGUnG7BsbnHY0LhUMrrO8iOhVvD6nG/xFNrexGWOKJ1YMx1kbHb9Yq00oETTKCAoyd9qBmVxRGgt1isI11zOSeX1yO5+VC0tpU6dODjB7Cm5btUMc0aBi64fSeuSPvirzWpDF42Z0bTp1dtjv96aVAZxhIbUjvgnoBvjHp1o1rdqIZuVKAB1jxqIztjzz0z+VBvpJbYxvb4fGO2x8xWXDOwkdkjwWkzpUY/WP+KiTRpF12dBYJzb+K2mXUoOotg9fPPl061qxCK4vTiQgLsFUe6u4HbqT5eXrWHZXUQgMxXlTzkxwgYy474/XnXTW8fs8BjVG1EDp0zj/gDFNbCT+iP/AJ2VJblnJBbLLk4HTt5kUNrgBiDpyD/Mf6U3DEMqbhVNyxyS++PIDtt5CrEW2T4FPro6/al30CaRzmp+ZGr4LKQANj8KRnYxyumxIOdtiM+VN2srREMMczGF1HBz6/es7iFhPcrC0DLDKjaSGbCkHPxIOcVo7rRnX2DnldJA0ZCHI1EH4Y6USW5aNVkdw4Y9TsPzrx4YkSIblyZQcyhHyvw3FNJGqQlYU0Q5wQuArA/GpWbB6LWRkntSMLGwI3Zc7Y7VW89oRQqxBYjkaj0bfr8OleWWJQRCpAOzHTj50xeCK+sVXnYkDeEK+Mr2OKmScfQM6O5S3Q6wpJ32zv8ALNNW15HKSsmoRMpypBxvtnFZUds5AFxrSRTjwAE/GtW14AjlRHdNJIx25nU7+Q6Vh8rfYGtdhI+D8Pv5jy5nY6v82kkA475ArRTikPEb1Yol20g5J6HH6+lNXnCLZ+G2lrdsn7FAD4tJyBVTw6Gw4er2FrGsxf8AZyTlnGANyd8+nb50+O8tFTWg3spzuy/Ws7idsFhYyMgXIx4SxPwwDTXPkb321Z7YGB8KDO+odANsbCu1Wcujmrng1mkxkbjECdyFtWP9KrFwYiSJrDi6PzGwACUOBvggtvmnOIJqBz0rmrh2huVcMVKnIYdRQ067LUl9DtzHPYcSkjm/eJncdwfzrYgvUNqiNHnmYyMdM75rPmsWvkjktbpHbl41TtpJbOwGxwKGsMtrHybpWyjYEg6HHXBxuNvvWEdOmahrpBBcFDv4wdR+IFHhLGZT4ZE0gkHoPQ/QCloGN9H7OzftQok1t336felLm5ksbZgAMZI1Eb9f+6r+KoDdhghvkV1JXOSBp6HuPOsriFuELIpCsemTjA7n6VHBOLaEVyWHMzgg56Gn75I+IIqrqWRiutweg8vT4VnJWzS9FuAxi7kjnt1/YWvhRWOA2Bg71sXshhXnllikcDKtKcD6DyzSME/KVbaBV5UQwDnGqvC5dLnmXAVmUELEBnf646fL61dUSnZp20zs5USJNaBM6kOSp79eooDW7ajiRcZ2yKtb39pJdyI4b2hwPCRhceYFEZBqOlIyM7HP/VNCfZzk07x3U0joFgR/ez1O21FnvmaIaJlBOwwMMe3WleKAyYfbSU3A7Htv8Kz1vJWKQgKCDgsMbetU6SEzRVicZ0sewPn55/KhzzAhjOoLb+AH6ZpfXcSriQK5TwtgY69ztSxZDK4VypbG52BozilYBhMzRZ1aCN8AbUT2iSPxKWcYwQB2pFrxYgw0SAasbr09elH4bY3923MULFbE/vZThT6DuT6AVjyzTVISR6OS6Mq+zxM++2f4TXY8IEcLQQTMiXcgyAWKso/7pW0jitByOFxBWKZluJVJeT0HZR96I620Mw5TG4kXH7Vl06T3wOtYQ423pFNqOzQ9uuLaRooEWPqGkdtb/LPSgoWDFzI7uepdiaWVidz1NEDYr0IcaijnlNyGNVUkY4ofMNVZ6uiQFwuob1zXGLVQC4dgfIjaumkOaSubdJVIYZoAweHXAEJUe8vYDqK6Swu4ruH2O4tw8bHKvgDQfPPY7/A1iGw5DmWPPTBzTNnJy2OgkyMoOCOmPzrGaS0bweit5ZiyuCI58o6eBiMEDyrPuIY7sESyGRlborY+/auj4xaR8TgwiyNfxqdAjbGRkZBHeuWgEkHhlRlfpgKQc1zW/s0ZVIDJdRWsRKLkIA2+MnrXb2ttHawgKseIlGJN/Ex2zv8AHpXNQuqXEUp25TBgx7/rNdJDfxXVtHEumLxZbJyxNVxSTJRRESBeZrIdtxjc0YR5VpgdOWACY6qKUWO3iui9w5SJCBy2b32znz+v0p55+ecQvlUOX2xj4/nWnZS0eZYZQypjUVwGG5XzNVidkiRWupGZVAJ6ZP0oZIickZ64ByfEfT6Uu0l2WJ5cPX+c1SQhHimQVmVjy5AA5zsD2rmp/DcFV8bnw6Qe3nXQ2bGfh7xuS2AwxnIBJ/8AKwLy2mikVZHJA91tzqrHlTv+iWFWea5jLROEdTvgjfGK8UE2FkdY5M9Me9S6W7M55asGJ97G2a3bmG24NBa3E8MMjmQiMOupjt1z2FYtNjQdLW3s44rm7l1OwwsGfe/1fCqi7F3ewm4ctobCEHAQeQHTFa/sVrfWjvNOY4kUGaQjLEnGwHxrkb0criCLYcwQj/8AQ71ceNyeglLE6e8cLcMYHYA7EZqsbbj0pNJC2CaYjau6EcVRzOWTsbV6trpcNVw9WILrFe1A0LINRpz0NABSAe9QYx5ig6WzsauiO5Azt3pMYpfh1XTjKnGSp6Zz1pNpo4VjMUS6lzl8eJtz1q988880cBXTkksUG2B6/ChyWwvZ1hs3A8I1EnYevWuXkf0dMY6HOHXa3VxMYwUn0HSyjJHnv2pZOEXYFzLLGWbBYHV4vkMflWv+HInWeUJCqwx+FpNH5efwrekiBOrSQhOxxkn9frNZNGqjfZ8yuriQ6hqdexVqa4BcPzVJfBzhQGxqPn+vt1rqb+xju3b/AAUUujoSBn5kGs/iHBIkjW8gV2mjUf4ddgp88d6lSw2LB+Dss9rzEnCM5OSqE5Cr33/XWkW4mPaHjtxpDDsTt8vrWX7HfXweJYJodODrZdtj03oZ4XexSgNcxqX93qMfGqzclfRLTOgi/fuNpMeIZOCpx1+le53kgx/prnlnntmigNzkhgC4/l6H7edNMYwxC8sqDsSm5Fbp30JALJHhRnDvhmJwO2wya1Y3ge3KzW0LRo2otJuV26j13PSgyAaUGNtQ2peImS7CPuoXOPXSambVbAJDBEl00qlkhLZUHuPMDfHejSXJuQhI53LBx3xisSWaVrsFnJORV+F3ExmA5jYaQg/WuWSd2gTs6yykeLh9wbo4E5B09wB0rnioMmc5wetaXEGbQNz0xWanWu38eOrMOV26GUNGRqWXpRVrpMRgNtVg1BFTmgoPqqQ9BB2qc0AGD164uJIrQtHEH0tue4HY0IUa2PjI7EYNRPoqPZThMYnlM80+ImBR2I1BR10j7VocH4dCjNKbRUYt75GMj59PtSvBoIv7pibQMqHIx56jW6ihrW5DbjQOp+FcqR1JjNrbW4BAZQqnLLHsM5ol0kSoAWXSMDljoBXL/h2aSS9mV3LKioVB6AnOa3oHZrOaRjlxjBI9DSqylII4S2hMr6VZjlU6gCsqe15rhpMopOwAyxH/ABRkZnRnc5bSOtAuNrbm/wAfnRjehpgLqS4tIeZbzSNEOqMuoDyGT51S3so+MWjrjlzIMsE3DeXwNdTwiCI3Rt2jVojCHKsM+IjrvU3yiNjMgCyFMFgPjUTjQ07OINlaxacwIZI9gXXJFe5jfyp9D/SlnuJmIZpGLEA5zR+Y/wDMfrSjJ0K0f//Z"/>
          <p:cNvSpPr>
            <a:spLocks noChangeAspect="1" noChangeArrowheads="1"/>
          </p:cNvSpPr>
          <p:nvPr/>
        </p:nvSpPr>
        <p:spPr bwMode="auto">
          <a:xfrm>
            <a:off x="63500" y="-541338"/>
            <a:ext cx="1514475" cy="11334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540" name="AutoShape 12" descr="data:image/jpeg;base64,/9j/4AAQSkZJRgABAQAAAQABAAD/2wBDAAkGBwgHBgkIBwgKCgkLDRYPDQwMDRsUFRAWIB0iIiAdHx8kKDQsJCYxJx8fLT0tMTU3Ojo6Iys/RD84QzQ5Ojf/2wBDAQoKCg0MDRoPDxo3JR8lNzc3Nzc3Nzc3Nzc3Nzc3Nzc3Nzc3Nzc3Nzc3Nzc3Nzc3Nzc3Nzc3Nzc3Nzc3Nzc3Nzf/wAARCACLALoDASIAAhEBAxEB/8QAGwAAAgMBAQEAAAAAAAAAAAAAAwQBAgUGAAf/xAA7EAACAQMCBAMGAwUJAQEAAAABAgMABBESIQUTMUEiUWEUMnGBkaEGsfAjM0JS0QcVJGJyksHh8TRT/8QAGQEAAwEBAQAAAAAAAAAAAAAAAAECAwQF/8QAIxEAAgICAwACAgMAAAAAAAAAAAECERIhAzFBE1EEIjJhcf/aAAwDAQACEQMRAD8A+x6/Ovah2GKAHUkgGrjfvWlGdhcivZ8qpj1qPgaBl8nNW6fxUEk461AVuuaBWH114NQtx1NSN+9Aw3MxVw5pXBByTVw+BvSCw7eIb0P3TtVRLXuZvtQFhFY1YtQl370VQoGwoYyuT2qRnzogxjpUHbtSsCVq2KGHq4cUmNUTipqAc1NIZ6vV6vUAexUVBNRqoJsxjJ/m+1Qs0in3sise/wCMWnDIhLezrGpzpzklvgBR4eIQ3FutxHKpicZDZrbV0Z2aglY+dTzP8wz61ni6AAOrbzqwlVxkN86dBY/ztI3Gfga8JsnHSs7mMB73erc4edKgs0xJt1zVhIMVmrL5GrmTbtRQ7HDJvUF80mJCepqVkA670UFjpxjbNeRTnJPypZZ1xUi49aKC0PBvKrhjikVnq/PXy+9S0OxwSEdc1IkzSazr32qeaM0UFjmoHyqfXNKrIO5qxl8jtRQWMAuNwRXuYwpZZgRkMMeeatzO+R9aKCxgTeYqwlU+dZ13xC2srd7i7mjihT3nY7CpjvLWa3juEuEMMmkpIG2bPT60qQ7Y+XU9K9kelZ1zxG0tLaa4mnURw/vCN9J8q5o/2i8HzslyR2Ojr96TcV2wPk9xcTXFnDGdUrD3MtkrvnvQoeIX9qJFZ544GHuBjj7dPtTC2MMAJhJLN77E5Ge3/tWkU41BRpJ6fynuK448Db2b2vBJONXd0QI5JWjxgYYkA+lavCvxFxy1ZIy7cqJsiNhkFfLofpScMUUJ5kSldxkjtv1pqJo3VWjIJYZB/r8a1jxYvTE2mjw/EnHVVwLy5K68HIXp5AkdN60rH8WcTt7JYMpK6naSXJYDsDvv0P1rLuQFXmAFSewP1/rQnjjcjWp1bDw5B2PbFU4zXpNROz4F+MeZLyOMLy8nwzRocAeoGfqK7Czntr2PXa3Ucqbbqw2z02r5jFaxso5h1FxnURvml5IJIg0ilgUOdQ2PnVpzXpOEWfYlsydw2RUiz8zXxdJblGD2t3cIxwSyzFT1z9znNeueJ300qzS8Z4iTkZKTHbHTGNh08t6pTbBwrw+0exD+dqstpGP4mJr4d/evGLmUg8Uu3YKQWMrbA9VHSmrfjfFGtja/3lclcbq0hOx7bep70OcgXH6fU738QcEsGeOa7VpUUkxoCxJ8sgYz865viX9oltDPEnDuHPLueas2U27YIzjf41x0UGqV9EoLIvTzx1/XpQoCHIDL40674GDuO1S3IeCPo0f9oHAWR3liu4tOAAYwcny2O3zo1l+NOCXFy8Us0tuoOEkmjwrfTOPnXBQ2gWBiVIaQ5JXpn0+1ZryuqtlMN0A79OvrRlJDwTPpfH/xtw2xtGPCZY7y4yPD4tKjB36fauHvvxr+ILp3lt5GjjlbKxx4AjA6dd6Sgh58Qzs7EBmxu3rSd6vLutLBiw28O3T4en5VE1OXoKKTC2fFeMWd2JlMqhG1hyxK6u+3rTq/jLjqCZZOIvyZDl2YbqT2GRsPQbCsuMvOERzJGScYXc9dvQVIkayuJkgaQFiVLs+SemTUYyXTKxTD3HHryWymspLqeWG4YF/Hq3BGMdhSftt5NAii7MlrEwdV5n8Y6E4642x5bUvcTssiGOQ4b5k1oWY5cY5ceBgsNsZNTU/WNQ2JT3l7PHKA7nmnU5WTIkOP4hnBrM1zDq5/3Ct5bqLUylFAxuMYOfXFBFpbY2t7f/YaSi2P4zYmK26KGUtHkBcr38h59ahRHNAdLOoyGOCMjfBGK17eCJlIdre5IxpBYjfbcH596yhlHmDBAWLDKZC7D4ddh+sV0Z29E46ERI8UuhpPCMjIGfrmoV1j2wQr+6TgYPl8KLxS3KyJKGyrZJ09DnGxqVgEsJYNhkYlfKtaMyxkiu7UqrMJVY4Ce8DUAn9n4BoJwAPOvWU5huUJUnfbfpmmrgRyXDxMRzGIYKDn5/T8qn/RjdnHriGhst3J61M4eSCaE+/joRt0qscrWqIQMqW37FT5GqX91JBpdAPGhwT0BHrijoDE55jEJOAIwVBUkZGaDcaxiRZCRnCr3/XWmrbh8lxbm4UAM+XWNSc4Gc/fpS6yKkXM8LucFQdz8KwSbdjb1QsjzMoRVCgnYkH71a2cRTMYn5jpgNgYyeuw+dUnkkSZpBCEBA2K+QHY+tRaoxQSwuAUYAg7Z+FaRohM1jeKGVISuuNFEpYHBJBJ+e/3oVkZJWfLYVxpCgk9zj881EKySazIFQscjqc9O/wFH4cqy32pY97ZDg9P/ds1Vlo3rzlW1kVV8aFyfr0NczazR3tu3LKsc6h2xvuatxJGdWjV2RixJDjY5OaRtbOS3nRi6OmDrdRjQB2+tJsRti5xcagAyRnKBcZwB0/XnVEZV5kjEc11JA64+Hn0pE3XPhd1GynR+vlQfaWB1BRljjAHUfrNUtjH5mZrZkLsITsMgbH+u5rFWWRliS4woBycDfHYfatN5Vfwr+7U+LPbPekmgWUvoVmUbaQcnA3z6ik0XDsFCNwsY65weoJ9T2+lE5HL/ZurhjuN9nPkNxQnspmikdV0jYBnJBI9D1FOKL2KFHVUk17Kodwd+pGc/Csze0kKyxq0Ca2ERcgKMZOScYOPypnEv8KXRHY6X/pW7wu0eFB7S4kmkbPUNoGNtQPc+m1ONdRxsUMS+E46+Xyp0ZN7HI4hJakqkRYjKhwBv+jmuca+tJbh7a1mjlijJVzHggMT5/aq+3TJCIEZWjKHSMeIfOs+2SGGQYt4nCLjQARnPQ7UR46ZDlY5PKzFBnIHY96NDoEBV/Eu5AzjP66UjbEPIxICr1XcbnuMCmhIsLDuNH0Pb+lbmYNkk1lRhNIBAxUe0qnEY5ZWzLoEagKcqBnfNVLPcnWzAYA6nc42qdESa2LokinwnG2O4NRJWMdu5pmZYlIZ5ATq1bED+Zf+aQZ5L26t7eGRW5gCg5JAz1615pIDcxSNCC8QOMgkgd6bxHFHBewQCN0kAC/9eVZzTSBBJJVs9MiF2WJhGSeuAcY8u/5UvFa+zySC4Uq8p1IH2wpOQM9+tO3ht455LMKArykHOD1Oc4of4i4c07WNsqOCrkagNo4xt9e9TH9tDetmVe2Nw06lNJDLldTrj570GWzuoYsIHkJONMa+Vao/DtqNxcXGe3Tb7Ue+eK0tcuWkAGCM4yK1+NrozUosW4RO8sRaUYbVoEec79/pT0tpDCJBEeSHznQffz556VkcEv4Li6WNRHbCMkhS2NXmfzrTvJtWJMFot8sozp+21FFJilzZyyyiWGUnG7BsbnHY0LhUMrrO8iOhVvD6nG/xFNrexGWOKJ1YMx1kbHb9Yq00oETTKCAoyd9qBmVxRGgt1isI11zOSeX1yO5+VC0tpU6dODjB7Cm5btUMc0aBi64fSeuSPvirzWpDF42Z0bTp1dtjv96aVAZxhIbUjvgnoBvjHp1o1rdqIZuVKAB1jxqIztjzz0z+VBvpJbYxvb4fGO2x8xWXDOwkdkjwWkzpUY/WP+KiTRpF12dBYJzb+K2mXUoOotg9fPPl061qxCK4vTiQgLsFUe6u4HbqT5eXrWHZXUQgMxXlTzkxwgYy474/XnXTW8fs8BjVG1EDp0zj/gDFNbCT+iP/AJ2VJblnJBbLLk4HTt5kUNrgBiDpyD/Mf6U3DEMqbhVNyxyS++PIDtt5CrEW2T4FPro6/al30CaRzmp+ZGr4LKQANj8KRnYxyumxIOdtiM+VN2srREMMczGF1HBz6/es7iFhPcrC0DLDKjaSGbCkHPxIOcVo7rRnX2DnldJA0ZCHI1EH4Y6USW5aNVkdw4Y9TsPzrx4YkSIblyZQcyhHyvw3FNJGqQlYU0Q5wQuArA/GpWbB6LWRkntSMLGwI3Zc7Y7VW89oRQqxBYjkaj0bfr8OleWWJQRCpAOzHTj50xeCK+sVXnYkDeEK+Mr2OKmScfQM6O5S3Q6wpJ32zv8ALNNW15HKSsmoRMpypBxvtnFZUds5AFxrSRTjwAE/GtW14AjlRHdNJIx25nU7+Q6Vh8rfYGtdhI+D8Pv5jy5nY6v82kkA475ArRTikPEb1Yol20g5J6HH6+lNXnCLZ+G2lrdsn7FAD4tJyBVTw6Gw4er2FrGsxf8AZyTlnGANyd8+nb50+O8tFTWg3spzuy/Ws7idsFhYyMgXIx4SxPwwDTXPkb321Z7YGB8KDO+odANsbCu1Wcujmrng1mkxkbjECdyFtWP9KrFwYiSJrDi6PzGwACUOBvggtvmnOIJqBz0rmrh2huVcMVKnIYdRQ067LUl9DtzHPYcSkjm/eJncdwfzrYgvUNqiNHnmYyMdM75rPmsWvkjktbpHbl41TtpJbOwGxwKGsMtrHybpWyjYEg6HHXBxuNvvWEdOmahrpBBcFDv4wdR+IFHhLGZT4ZE0gkHoPQ/QCloGN9H7OzftQok1t336felLm5ksbZgAMZI1Eb9f+6r+KoDdhghvkV1JXOSBp6HuPOsriFuELIpCsemTjA7n6VHBOLaEVyWHMzgg56Gn75I+IIqrqWRiutweg8vT4VnJWzS9FuAxi7kjnt1/YWvhRWOA2Bg71sXshhXnllikcDKtKcD6DyzSME/KVbaBV5UQwDnGqvC5dLnmXAVmUELEBnf646fL61dUSnZp20zs5USJNaBM6kOSp79eooDW7ajiRcZ2yKtb39pJdyI4b2hwPCRhceYFEZBqOlIyM7HP/VNCfZzk07x3U0joFgR/ez1O21FnvmaIaJlBOwwMMe3WleKAyYfbSU3A7Htv8Kz1vJWKQgKCDgsMbetU6SEzRVicZ0sewPn55/KhzzAhjOoLb+AH6ZpfXcSriQK5TwtgY69ztSxZDK4VypbG52BozilYBhMzRZ1aCN8AbUT2iSPxKWcYwQB2pFrxYgw0SAasbr09elH4bY3923MULFbE/vZThT6DuT6AVjyzTVISR6OS6Mq+zxM++2f4TXY8IEcLQQTMiXcgyAWKso/7pW0jitByOFxBWKZluJVJeT0HZR96I620Mw5TG4kXH7Vl06T3wOtYQ423pFNqOzQ9uuLaRooEWPqGkdtb/LPSgoWDFzI7uepdiaWVidz1NEDYr0IcaijnlNyGNVUkY4ofMNVZ6uiQFwuob1zXGLVQC4dgfIjaumkOaSubdJVIYZoAweHXAEJUe8vYDqK6Swu4ruH2O4tw8bHKvgDQfPPY7/A1iGw5DmWPPTBzTNnJy2OgkyMoOCOmPzrGaS0bweit5ZiyuCI58o6eBiMEDyrPuIY7sESyGRlborY+/auj4xaR8TgwiyNfxqdAjbGRkZBHeuWgEkHhlRlfpgKQc1zW/s0ZVIDJdRWsRKLkIA2+MnrXb2ttHawgKseIlGJN/Ex2zv8AHpXNQuqXEUp25TBgx7/rNdJDfxXVtHEumLxZbJyxNVxSTJRRESBeZrIdtxjc0YR5VpgdOWACY6qKUWO3iui9w5SJCBy2b32znz+v0p55+ecQvlUOX2xj4/nWnZS0eZYZQypjUVwGG5XzNVidkiRWupGZVAJ6ZP0oZIickZ64ByfEfT6Uu0l2WJ5cPX+c1SQhHimQVmVjy5AA5zsD2rmp/DcFV8bnw6Qe3nXQ2bGfh7xuS2AwxnIBJ/8AKwLy2mikVZHJA91tzqrHlTv+iWFWea5jLROEdTvgjfGK8UE2FkdY5M9Me9S6W7M55asGJ97G2a3bmG24NBa3E8MMjmQiMOupjt1z2FYtNjQdLW3s44rm7l1OwwsGfe/1fCqi7F3ewm4ctobCEHAQeQHTFa/sVrfWjvNOY4kUGaQjLEnGwHxrkb0criCLYcwQj/8AQ71ceNyeglLE6e8cLcMYHYA7EZqsbbj0pNJC2CaYjau6EcVRzOWTsbV6trpcNVw9WILrFe1A0LINRpz0NABSAe9QYx5ig6WzsauiO5Azt3pMYpfh1XTjKnGSp6Zz1pNpo4VjMUS6lzl8eJtz1q988880cBXTkksUG2B6/ChyWwvZ1hs3A8I1EnYevWuXkf0dMY6HOHXa3VxMYwUn0HSyjJHnv2pZOEXYFzLLGWbBYHV4vkMflWv+HInWeUJCqwx+FpNH5efwrekiBOrSQhOxxkn9frNZNGqjfZ8yuriQ6hqdexVqa4BcPzVJfBzhQGxqPn+vt1rqb+xju3b/AAUUujoSBn5kGs/iHBIkjW8gV2mjUf4ddgp88d6lSw2LB+Dss9rzEnCM5OSqE5Cr33/XWkW4mPaHjtxpDDsTt8vrWX7HfXweJYJodODrZdtj03oZ4XexSgNcxqX93qMfGqzclfRLTOgi/fuNpMeIZOCpx1+le53kgx/prnlnntmigNzkhgC4/l6H7edNMYwxC8sqDsSm5Fbp30JALJHhRnDvhmJwO2wya1Y3ge3KzW0LRo2otJuV26j13PSgyAaUGNtQ2peImS7CPuoXOPXSambVbAJDBEl00qlkhLZUHuPMDfHejSXJuQhI53LBx3xisSWaVrsFnJORV+F3ExmA5jYaQg/WuWSd2gTs6yykeLh9wbo4E5B09wB0rnioMmc5wetaXEGbQNz0xWanWu38eOrMOV26GUNGRqWXpRVrpMRgNtVg1BFTmgoPqqQ9BB2qc0AGD164uJIrQtHEH0tue4HY0IUa2PjI7EYNRPoqPZThMYnlM80+ImBR2I1BR10j7VocH4dCjNKbRUYt75GMj59PtSvBoIv7pibQMqHIx56jW6ihrW5DbjQOp+FcqR1JjNrbW4BAZQqnLLHsM5ol0kSoAWXSMDljoBXL/h2aSS9mV3LKioVB6AnOa3oHZrOaRjlxjBI9DSqylII4S2hMr6VZjlU6gCsqe15rhpMopOwAyxH/ABRkZnRnc5bSOtAuNrbm/wAfnRjehpgLqS4tIeZbzSNEOqMuoDyGT51S3so+MWjrjlzIMsE3DeXwNdTwiCI3Rt2jVojCHKsM+IjrvU3yiNjMgCyFMFgPjUTjQ07OINlaxacwIZI9gXXJFe5jfyp9D/SlnuJmIZpGLEA5zR+Y/wDMfrSjJ0K0f//Z"/>
          <p:cNvSpPr>
            <a:spLocks noChangeAspect="1" noChangeArrowheads="1"/>
          </p:cNvSpPr>
          <p:nvPr/>
        </p:nvSpPr>
        <p:spPr bwMode="auto">
          <a:xfrm>
            <a:off x="63500" y="-541338"/>
            <a:ext cx="1514475" cy="11334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2542" name="Picture 14" descr="http://t0.gstatic.com/images?q=tbn:ANd9GcRv89i7GK_G4uVLvDbd1he4qeJJNG9pq1Y2SJbNY3zJRFboo21Nl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259" y="4149080"/>
            <a:ext cx="3888432" cy="2520280"/>
          </a:xfrm>
          <a:prstGeom prst="rect">
            <a:avLst/>
          </a:prstGeom>
          <a:noFill/>
        </p:spPr>
      </p:pic>
      <p:pic>
        <p:nvPicPr>
          <p:cNvPr id="22546" name="Picture 18" descr="http://t1.gstatic.com/images?q=tbn:ANd9GcS8aZDGW2PVq77cZKdWRcK_KKSdLjYm78nc6vXT2118Em2g2FJg3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4221088"/>
            <a:ext cx="3843511" cy="2448272"/>
          </a:xfrm>
          <a:prstGeom prst="rect">
            <a:avLst/>
          </a:prstGeom>
          <a:noFill/>
        </p:spPr>
      </p:pic>
      <p:sp>
        <p:nvSpPr>
          <p:cNvPr id="21" name="TextovéPole 20"/>
          <p:cNvSpPr txBox="1"/>
          <p:nvPr/>
        </p:nvSpPr>
        <p:spPr>
          <a:xfrm>
            <a:off x="3635896" y="3861048"/>
            <a:ext cx="22544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Velká a Malá Amerika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1115616" y="116632"/>
            <a:ext cx="74703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Chráněná krajinná oblast Český kras </a:t>
            </a:r>
            <a:endParaRPr lang="cs-CZ" sz="320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2" grpId="1"/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Arial Black" pitchFamily="34" charset="0"/>
              </a:rPr>
              <a:t>Český ráj</a:t>
            </a:r>
            <a:endParaRPr lang="cs-CZ" dirty="0">
              <a:latin typeface="Arial Black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433064" y="764704"/>
            <a:ext cx="9577064" cy="2880320"/>
          </a:xfrm>
        </p:spPr>
        <p:txBody>
          <a:bodyPr/>
          <a:lstStyle/>
          <a:p>
            <a:r>
              <a:rPr lang="cs-CZ" dirty="0" smtClean="0"/>
              <a:t>je název pro území ve středním </a:t>
            </a:r>
            <a:r>
              <a:rPr lang="cs-CZ" dirty="0" smtClean="0">
                <a:hlinkClick r:id="rId2" tooltip="Pojizeří"/>
              </a:rPr>
              <a:t>Pojizeří</a:t>
            </a:r>
            <a:r>
              <a:rPr lang="cs-CZ" dirty="0" smtClean="0"/>
              <a:t>, které vyniká vysokou koncentrací přírodních i historických památek. </a:t>
            </a:r>
          </a:p>
          <a:p>
            <a:r>
              <a:rPr lang="cs-CZ" dirty="0" smtClean="0"/>
              <a:t>Je nejstarší chráněnou krajinnou oblastí v ČR. Existuje již od roku </a:t>
            </a:r>
            <a:r>
              <a:rPr lang="cs-CZ" dirty="0" smtClean="0">
                <a:hlinkClick r:id="rId3" tooltip="1955"/>
              </a:rPr>
              <a:t>1955</a:t>
            </a:r>
            <a:r>
              <a:rPr lang="cs-CZ" dirty="0" smtClean="0"/>
              <a:t>. Zaujímá území o rozloze cca 180 km². Při 50letém výročí byl Českému ráji přidělen status </a:t>
            </a:r>
            <a:r>
              <a:rPr lang="cs-CZ" dirty="0" err="1" smtClean="0">
                <a:hlinkClick r:id="rId4" tooltip="Geopark UNESCO (stránka neexistuje)"/>
              </a:rPr>
              <a:t>Geopark</a:t>
            </a:r>
            <a:r>
              <a:rPr lang="cs-CZ" dirty="0" smtClean="0">
                <a:hlinkClick r:id="rId4" tooltip="Geopark UNESCO (stránka neexistuje)"/>
              </a:rPr>
              <a:t> UNESCO</a:t>
            </a:r>
            <a:r>
              <a:rPr lang="cs-CZ" dirty="0" smtClean="0"/>
              <a:t>. Významnou lokalitou jsou také </a:t>
            </a:r>
            <a:r>
              <a:rPr lang="cs-CZ" dirty="0" smtClean="0">
                <a:hlinkClick r:id="rId5" tooltip="Prachovské skály"/>
              </a:rPr>
              <a:t>Prachovské skály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pic>
        <p:nvPicPr>
          <p:cNvPr id="38914" name="Picture 2" descr="http://upload.wikimedia.org/wikipedia/commons/thumb/2/2b/Cesky_Raj.JPG/283px-Cesky_Raj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883" y="3518914"/>
            <a:ext cx="2915816" cy="3201559"/>
          </a:xfrm>
          <a:prstGeom prst="rect">
            <a:avLst/>
          </a:prstGeom>
          <a:noFill/>
        </p:spPr>
      </p:pic>
      <p:pic>
        <p:nvPicPr>
          <p:cNvPr id="5123" name="Picture 3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027324"/>
            <a:ext cx="5400623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Chráněná krajinná oblast </a:t>
            </a:r>
            <a:r>
              <a:rPr lang="cs-CZ" dirty="0" err="1" smtClean="0"/>
              <a:t>Kokořínsko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147248" cy="2260848"/>
          </a:xfrm>
        </p:spPr>
        <p:txBody>
          <a:bodyPr/>
          <a:lstStyle/>
          <a:p>
            <a:r>
              <a:rPr lang="cs-CZ" dirty="0" smtClean="0"/>
              <a:t>Krajina má </a:t>
            </a:r>
            <a:r>
              <a:rPr lang="cs-CZ" dirty="0" smtClean="0">
                <a:hlinkClick r:id="rId2" tooltip="Kaňon"/>
              </a:rPr>
              <a:t>kaňonovitý</a:t>
            </a:r>
            <a:r>
              <a:rPr lang="cs-CZ" dirty="0" smtClean="0"/>
              <a:t> charakter, v severní části přechází v pahorkatinu, jsou pro ni typické </a:t>
            </a:r>
            <a:r>
              <a:rPr lang="cs-CZ" dirty="0" smtClean="0">
                <a:hlinkClick r:id="rId3" tooltip="Pískovec"/>
              </a:rPr>
              <a:t>pískovcové</a:t>
            </a:r>
            <a:r>
              <a:rPr lang="cs-CZ" dirty="0" smtClean="0"/>
              <a:t> skály, z nichž mnohé vytvářejí rozličné tvary - skalní převisy, drobné jeskyně, výklenky a římsy.</a:t>
            </a:r>
          </a:p>
        </p:txBody>
      </p:sp>
      <p:sp>
        <p:nvSpPr>
          <p:cNvPr id="37892" name="AutoShape 4" descr="data:image/jpeg;base64,/9j/4AAQSkZJRgABAQAAAQABAAD/2wCEAAkGBhQSEBUUEhQWFRUUGBgVGBgVFxUZFxgXGRkWGBcYFxYXHSYgFxkjGRoYHy8gIygpLCwsFx4xNTAqNSYrLCkBCQoKDgwOGg8PGiwkHyQvLCwsLCwsLCwsLCwsLCwsLCwsLCwsLCwsLCwsLCwsLCwpLCwsLCwsLCwsLCwsLCksLP/AABEIAMIBAwMBIgACEQEDEQH/xAAbAAABBQEBAAAAAAAAAAAAAAAEAAECAwUGB//EAEAQAAECBAQDBgUCBQIFBQEAAAECEQADITEEEkFRBWFxBhMigZGhMrHB0fBC4QcUI1JicvEVFjOCwjRDc5KiF//EABkBAAMBAQEAAAAAAAAAAAAAAAABAgMEBf/EACYRAAICAgIBBAIDAQAAAAAAAAABAhEDIRIxQRMiMlEEYaHB8IH/2gAMAwEAAhEDEQA/AO2Ai1KYSUxIRQE0iJiIAxKEBMGJBUVwnhgXBUSeKQYlWAC3NDvFYEO0AEoTQgIdoBihwTCh4AE5h3hhDwAKHaGeE8AEssNkhZoYzIAFkhmhiswwVABJoWSGKogZkADqERyGEZsLvoAEZR3ipSTFhmwu9gEUKiJMXrmQOtENCZXMUICmCClpaKFxvBUZSdg+SFEyIUaEBoiYioGJBUcZ0lyQYkAYrSsRNKoAJiJgQyRE0iEA4TEgIYRMGAYgIkExHND5oAJZIXdiIvDwwHCIdhDQoAE0OwhoUACaE0KFAAzQxEOTDFUADGGhPDZoAIlMRix4YwCKy8RiwmIvDAgYiTElGIEwARUuKjPMWKRFRlw1QiCp0QMwQ8yXAOLnBIJUWADnyirFQUZ6YUcuvtQgFmPl7Qon1I/Yv+HYBUTEQTFgMSWSA5RIJhgYoxvEZclJVMWEgVqanoLmAAwKieeOWxPb3DJbKVLfYM3rc9IysP8AxNqc8mmjKqOrj7Rm8kV5A78KiQMeWYjt/OM7OgsgEsmjEbEa9Y6GT/EmVkBXLWFNUJylPkSbQlli9Adm8LPyjy/jX8RZkxWWV/TQwt8ZOtduTRUf4h4gEAKBAs4AKhZ1D0MP1IhZ6r3nKHE2PN8H/EeZLkhK0ha0uM5JFLpJGp0NtIqmfxKnqlMlKQok+MVo7gBO7Ucu8HqwA9OE2HM6PJP/AOi4tIYqScwYEoAKeYYMT63jKxfaDETMxmTCpxYn/wARSE8sUtAe1YTiUuaCZa0rALHKQWPNrQRnjw/hPaCbIXnlKYlgQapUNiD+dI6mX/E9YQM0pOYEZiknKQ1Q36STz0hRyxYz0d4Uc/w7tvhpzAKKFEgMoVrzDhudqxqSeNSVze6RNQqYP0pL9aikappgFEQ2WJgu9RSh5HnCaACtobLFztDEiCwKmiJi0kRAmGBWTFcxbAk0Aqekcd20413czLLmnx5UrSHABTZlf3bjkI5fE9rZhzhJICgAU5gQSQxfTnTWOef5Ci6oD0qVxqUpAXnABIFTuzfOCkrBDguDqKiPJO/K0gAHKCHP6Rmow5PHcdl+PpIEgs6aJINDejacoePPy70JqjoVKMQC94WMxGVBIazh/WPP/wDnV0TELJdKvAohn9bh3jWeRR7A67jnFu6kKWipDgMzv0Meaca7XfzCAFEpWLsGB6j/AHvGnh+2hyKGTvCr9BHK4bSOI4lOBmKoE5i+UEMI5pz5aAX/ABFQuSYUByl0+F/Mw8Z8APfxxKU4/qo8VR4k1HKsEfzCK+NNL+IU6x4kKM7NyggnbeOh568Co6bjPbqcpShKVkQkkOm56n7co5yZilTFEqJLEhy5JOsUqozi5hpKgxO1KaflY55yctsaQ6lFxZqv9PeKZa1KUQCG56CGUPF8NfoeQguVgilsyb1I8ObkGidIdA0tIzKarfgeLsStigMWoNfeLZ0pKEKISfECRmJNGBoA2/OAlLORDipY6UprDW9g1Rbg5ZKnuHa3vE53hJb/AGDxMz8rDVi7PsLtFkoBhW9fTb2hW+2ANkKvF5DYn6ecWKomhZ96fPl84vxk2gL8qXcwKgEfE7glnI02La/WH3sCKlKDvRveHMosHVletA9dajeIzJpUrLoNHFPLT3vEyzJSKk6AMCPl5/KJdoCoyCkvmcK+Z5esSlzlO1NyC1NjE1gi7AelPr5RWiSlYBIqTc7DkNIqLvbAJNU8z/v9opKVILgt0qQdvzaLO+LgDevLy9YvyglrvTr+fWGnQNFEjjU2WrNLmKSTqkkesbfDf4jYtBIVMzhv1pCve8ZOJwKAplCrPc62/OUUGSBmI16UHIRop/QqOjV/E7Fu7oYfpyBj53ryjQwH8UJ2cd8hGTUIBCm5EqvHEfyBQWVeh8iHEVFT9OVfKNOb8CPUB/E+WVH+kcrFjmrTkzN5xTL/AIkGpVKGUuEMbmjZiTa9hHm4W1Kg3/aC8FLmKRQeF9Sz1083iZZJR3YzruLdopGJUiYxStIy5SAoFwp22D/OOT/4QAPjLf3Vpd6PTrXnBH8gEglag4Joli3UnWBk4g57K7u2h51A1jllPk9Fx0QnjKpnzEh3Upgb7DlFmCxXeEsQ4Gjhj1FGpEcVJzuokeEMzAsHZLVrc+sNKkKQk5XvUuzv/kxibSV+S2aGI49OVLSgkZUDKASnK27hg/OAMTNUVAqS7GnS/lX1ihWFUAwJLEm3s+o8tIbD48ZgkirmtabdR1g29kVQavFqQCZZy5wHZIBI0BLbxg4nAhVTQ+8bC5qlkgBkh4BOFUqi2G1Q2lTFKbXZLMlODDXJ6O0KNvuAmgNByMKK9QKKit1B+dtep2g7CgNYVgICvIXeDJLAAO/JjT7QpdDRRiEC5LjY0/BBmCkuhz4Q9KPm5U+ZihGbvUs3I1I5j83jQRNzJIcU2YAP615tGc5NKiooolywuYokUD2fXRjYQ5nhRyhFA9RU9X2hpckgNmT9/wAaEVJQlgoAks4qegeFdsriSRKZifEACmo5ux9bauIszZgPAknk1PKwMVYKWShbq/UCCaWcWPI+3opuCbxOwfTU7uPrFSasGmtsDQ5WtxQDYXJ3IoGgtWgdqMOnl0iuYuoSzhVOZuSeW94tmqUVOxZwBTU8+kVdmaB5krxpU7hOwfrXrpE5kpKmBcFTjc1YWPT3i9EurKLgWagJd/zrFknBKWTlDABmL06aft1gcgoz8VgQouFMdjYtfmDztDzJTBLiyfnoKxrL4RMozEAVqH5jmekUnDlnAFN2fozVaJ52ux0ZEzDkpp4iWqbgm1hzZhqY1MBwMhAEwkEucoAtoH0L08jGlwvD5UlZ8INq3pfLb31i5SgUkhg9CVXNR8QJtpTeMpZn8UNRozsTKRlDjQAEOK2cuam/O+sB4SSc+Z7VDg7XLa/fpGxipKu8LUL6D9IJIB+n7xTNkMpSgQynZxrc0H+8OE6QMAxEp16HN8VYukYAMpyab2bmNRE5iQRQa5To3OlwIumSyEpAGYkgUe4pUsGsbbRfOkIDnyO9qDqxck00Z+bmMheEKST5GNjES5gISEk6hhQkDSx/c3gg8OmLLqSoWoxuabRccjSCjHwmHo6g2VvM3trB0uQ6szWYi7Ajn5v6wTN4csBhLLAPYnWrAV1gf+TmhBGVRf8AuB1HSInPkHFgExBlJKyfEXvUB6hnFdbGIcMcBwCSQG/SdXJ0IdmteDJnZ6YpiQRUMCkgHU0H1gpeDIZsw/xysfQNTl94HJJUNJlRdYNQpqNQV0BPJ31ZqCtapMpSXzTHalKABrUHuYvXLCiogMABlcF6kBqDnzgSdNAu50Aq2uj+0QrZchsWgEOpTD2I0rvFJbKMjGovz/aGXiBQZRsXcvvvFfDk5Z+ZQZCD3jPsDQdSGbpGsV9kFqVlKyHYPc0+VXh1rcuwoLv+NAIC1qdYSX/yb0EaBWAACSSNg/sb/vBJEsq82/OkKM3EOVH+m/lCh8AsKCfDXXfbkGi1BSCCaD/URQfnyhlpzij3aztrUDlCxJPgZmcDq3QRVgjSw2ISrMUozEB2KuYFQ1BrW8JfGky/CZACS6gw16mhH5oIw8bgqkodJNGDgK6ijaQInBYmYMwSspNL0ppu0Wors2UrN0cdSDnVKA6KWGq2i6HyEH4fti6T3aUJIYE7va6gT1aMHB8Blt/XySyWYZ1F33IcA8rwycFKWpQySUpTR+88XMg6nWohezwXUja4l2vfMlSZasoB8RTdrCpc9P8AYGV2lExARlKpiqAJSMiXo2pYGrtGT/wAVKVJKXIBBzEs90j4aVreNbCyBKAQhzQvXdnNKt5tCbhWjOTa7C0pOYA3sTQe3WNCSHAC2zMC1q6ekZmHUJhYeYNn5feD56D4WqTQlIen9txrvtGEn4MxSOGqKlZc1SFZgGyp3NWTV7+cFTONyZQGaYDmJIKDTmcxYe+sV45Su7ASEkBiQpTEAAjLdj8SiSS1qRzS+0yCwlYcEh3zAKfkwHIa6RSgsm+zWKX2dAO10hJoVFOpJD12GVRPtFKO28tIy90chLBjmGpLulNa6g30jn5nECoPMwqKkBJEsI5ABhUxZiMDNcJOFnJUfChILh2fKkEPQVIFd4r0sfTX8l19Gx/zjLzMlCQAXclZGlgEjKaWaIz+1IZ0zEpH6QJRUTzOZVD5RhL7J41//TzA/Il9as8QT2SxhLdxMf8A0L+0X6eL9CqX0bUjtMUlSlTRMdzl7oJSL2Nz5kQfg+20skd4kZRqJZDjWniAPOvnGL/yJi05cwSkrDgEuehABY1/GjHx+HnSlqkrlkLSSKimzhxUc4FGEvjQ3ce1R2k7t3KUppZYAOVKFAHADhq/mpEEzO04D973SgXA7uYEqVX9QJ8IbleOX7LdmJy5gWEHKk+ItenwsWd9o0sR2CnlayiUoi4Sju6E1AU6ywiZPGnxsqKk43Rozu2+HlJ8OdRDBkqzA01JvER2/kKYqQpBFHbMdLgFiGp9LRiyew+NLvhyG3WhL9HNfKKsVwrEYYZ14YZbeNKJiHNqg0MNPH1/YVPs6OR23kzB8IQTUPU0qwINNL7QVO7RyWdU5DAM23SxruH1jhJvG5xFES0V/wDbkyk/SKZ3E8QtJSSWUQ4CEBzVrDnF8ES5M7LG9spKWCVlbaJFObkFvSBldsZZSS7KFwrNlI65Xd6feOUw/BcSuiJUwvWiT8wIvmdlcYKGRMY1ZlEdaUEFQWrF7vo6HE9s0CqAhZpQiYSTtUe7xk4vGFS8wDEs4Ta9Q8DSODqlkCbLUlSrZkkDQeHnzjSl8AnTFZJaCsodJUKB+qi2unOFcETJSaAp051EpIZILXsBeFhZ47tWYB2Z6/Dc8iXaNqX2GxObxJlga+Nx0IFYMk/w+mKqubLSm3hBcC2wct7xLyQS7F6c34Ofk1AAVVteYL31iONxZCaKtrR25EFjHUYvsP3aCUL7xWiShn80vHE8Uw4SohSVIUD5ftEwam9EzhKPYL/PmGgco5fKFHXxiZHZzcIMosASLEtUa0v1gQhSQkZXDmwfXlF06aHOYEk+1NXt6RYJ5AswdgHBBGzO7xwotlcls4LC4AcPrUkR1aOz6pxylTZXDpCwqhLj4m2jF4LJBxcsLIy5g70/yL6AUj0HgUtICiCHKlE73DfSMM+Rx6Ov8eOtmEvgkrDoSlOcFZCy6lkEpILkEtoPSBVJK1AJfbXU6xp9oscBPAamWrk6nR6aCK8EhIUFFtwCB5OPtyjOLaXJnR3pC/5WROlrCwxHwqCWIIZm5OLGOB4ioSs8t/E7E8xQsdnA9dY9dwSCoEm6i/2EeddvpUpGOJSCSQkkfpKrE72blD/HyN5HFsx/JguKZncDUHamxYuegeNETXUEoKebv/5bRjYHH5SMqAASXITV+TagGNKRjE52SzKBL6uSHzE2p6co6Jxd2ci6DsRg5fchC/FqKkWNizONG6QBgUKU4bKhJNgAG5CzEi8SxxJBDilAQa125H6xRJxQYOyTo1NzRmofrziIp0UdJ2P4UlRmTFDOEqUJWf4QU0JZ6lyAC2hZo6bBcOloBmAOvLlzKLlrkB/hBU6iBckwDwKaP5ELAKSc9Q9SFFLuGqSzA7RBCF93lzs1hy631jnfKUmd+NJRSQScQpYKkpdIp8QDK05+gN4u4ZiFKQDlcEli7vW9bD9oDw8kJk+JYLqYOUioqGc/FU25xPDY0pSlKBmcgAlQSLf3G4DGoeCVNUjRMN4pLKwP0q3dNtQYwuIYZ5YXMQlSpCswJSC6SahBNgKHyjbl40TE/CxtVtbMfLaMxUrvkkFZCWJawVViHqWdtB5xMZcdCk0E4WUc5OejZg7kCjF6j3B6wpWJmBW72YNmBsXfpSAeHhpiMxJSuxp/k1elLco6ZWEChVRu70+cZyfF7NLTVmd3qhUux3qH5NDpQJiTLmJzoWKh7h+Re4HpF4wIApSpv161i+Tw5nry2+8HMToETwLD5WGHl7sUoLP6xGVwWXKYy5MpJ0LBwTsTWNZGGIfwk9CG94abmFkEc1CnlW8T6kxe0ByLarMLwJKCisgih1I1jXllyQwfq0QxEgJVppQqJLwcm9DtHG9qOGgSwrKkATEklmNVAX2qb7xHAYhKBlSTmJUs2NySae3lG52lAVhpoAc5FMHNS0c7w3CqRKdC/AQCpJOhq4JLWod6G7x049w9xlJ+7RqpxaVHL3gCuqH8gYqVh1O/ezTsGlN6hAgdeLUAUnZw7Uro521iiWpQLgm+hi1CiHIzOOzZ0lYImLylyLU5MNI5TiuKMxR7xSlG2Ys5bcCOp7WyypIW48BY0qQdI5RMh1BUwUNmbahYWH2jsw1VnNle6AjglaJV/wDU/aGjqEpQwc6DU7Qo09YwozTj1n4iDZyddHi/Azki7hTvQmu7hucDyVNRVBpzIsW1H7xKQAVlPoHZranRozaQrNrhuISmaCpRo5ADg5z8NRVh9fXsuEYpIUshWjKJuFFrjfUlo47BYY/1MzKozEOHU/jBIaOq4Pgx3cwoDkhy4DuDVz5e0c84pnRilQFxE95OzO4p6aUjQwOCUohnoQhLG519HivEy1DKo3Le/KN/BJ8KQlQSrKHsbgemukZzvSOmNdhqFpQCA1AdXAYUJ6mPIu1uJKsUtT51AB9sw0sKC1vvHqWMmolhgSDMUBepLucug62HOOHldkjOWZkwkZlElKa38TO3yEH40Ywk2yctyVHO8BSsKzFHgLkqalGF+vyg9ckKqGB/e9dbxo9r+zs6VKBw4JQAygCSoCrkbhix1+nLr48BKSU0WHBFeVXua89I6nGUvcjja46YXxJfjdjRKmO5CRlIYRVIxAynwuoAXFmNL2NQYyZ2OK1v0LXcgVf3jdwkvvisAFKppBSoCmYmqTsDpo/K1uHFbEtnoUgKGAwwr40gvoSStbHbQ+RhJU7P5GrV8qxqSOGozJADploCAXtloKfloiZAlpBVUlQHVqa8r9I85SPRSrRLAyXQQFGhfq++2kU8VLqDhttQd23rv6wdLkICh4gX2LMQaa828oA46vKrNRhapFa2YU6+URdscnSM+fxMd38RZWgd2KWI1NC79NIB/nWcEsEqLZnJcg0LFq5XZ6E3q8Z6CCpRyO5LUJpdJUo3YuCANQaxBeJ+JRSXIA8VGJ18TgBiWu5Um8bKBxuTOl4PhwVKCqpd0kixc5gGO5B5co3JU9PiAJISW3dm9RzjneG4gJGdagRZRCnSFFrDVg9zp5xuy8qkulQIOqWPV4U4Wjpxy0OMUlKSdAXrzOnmYKE0UD2rfezbwLPQGo10uFFqAuT6VtF2Hxz0NNLjSlw4aOSUaNu+g5S9Qft6A9KwLMUVBvDQ0v5xLEYlJpT85xnomo0CX1q/1i4Y7VkXTDUJCXOZPPVumx1jK4piPEGUNBatb6xd39SR9G+UA4icVPVtPvaNIYmpWDlogrEuACa66cqtGbJwpShQJQUhwlwxCWs4Ff2GsFTQXfl6xTiCSkt6b8o6OJnZnGSpleB2Fwpqe0VyAtKh4FeoPp4jFGJmFKQWYC4b7awbwrEOnMHNKda71jXwQcr2hxU0zilYUEu/JQ0JaM1JOYAON/eOlxwU0wpIqUqBFVFJBBAG7kxiGUHdPKpJrzbSNovVUcuTbsp78/2n0PlCiS8OpywJG9IUVozotmeEA0JLg0pzd7UgYSipZIUyQXc6c9PdouxCSwcJIdnLB7UfQWhsQnIQnwOVA0cp8NgSa1I3sIlDNHD/AAgMcy3/AFPYEVe7j5x0fC5s7IJaFpKQCpmCSwLVUS5qbH1Njz0khYSFKYu4p5Ud/LmeZjQwGJErEEyiFMnIpwXyuHIqwVppaM6s0idAuYZqpZSCzZTUu4dNCRTeNyXLypYhiS2hI2d6E3/DGPw3tI6mMoJcsnLoWGZVTZzcbgczPi3F8hHhzFTswJc2v+Xg43pm6lo0v5UZkzCAQB4aOfLYFvYRdIWACWqXPIGv3jPTxaWCApgbMTvv5CLJ/GJYKR/1CotlQX9TEuCHyNjCYUKQAoEuLXjku1XYKQXUjDrCiCcyFEJzf5prffrHcYUukGnQF25PrFq8ckEJJAJsNecUrXTJe/B4YrsVMDlDH/AkP5Gx82jW7DcEmqxH9QGWmQMzEVUsnw3vSrj+0R6TP4QhSiaMbZaHz0MD4TBZXIPiLVZ2FWDa6nzjOU8lNSCOON2XYfDMoqBvd+kB8QwufxFRDUFaekHzAUoCSXPQBzW9ekZ/F37nopJc7ZkvflGKx6s6eew7CyinYdQCTrelH5RDiMlKZZUtSgS5GrMKMnaun2iSZ1LAk0FQDz84z+NgrZOTKoChKm5CoBDu48xbQxxUdmeWVo42diA6iCGQ5AS9kuxbdRIPkTq0HSsP3yFhnIKVMpItWjmqSTy1G7xnz8EAPCPEsC3xFrggFrsp77QTweUoAgrACshSf9PeOkkbFq8/KNa8nPHs2uF4aZMTVPhDMFhnKSNWYi9a6RuJw7Bx6G3OM1HEZgrlTlcqNNKkpofidy7GDMPxAlL7mlL622Yj8smrNotIunys4NbCoF+r+ukTlAMG0Gv5eAcbiiBmANHs3mAIsw00vQEC7Fw73jLLi5I2hkpl3EJqQHLOKZtWOj7QL3rB/CRSwHzFxD4lTkZkkg0LVb/UDAmMmOzAl/7R860i4YlFUKU22WfzTEhIHVvW8NOmE6xmmcbAEVsW6/KEriDDxbadIuqI5BipkU5x194yhjVOCl1BjoQ2r7EfvDJzGXUBQqXA563f00gaJUk9B88AVu9/vElSki3t6+sBYaeFXDDnqOQ0h5E9QVclOXqXB96Q0gsC41hVJSJiJSQpJ+IKooEVoRf7Rxa547wMaO9dORjo+0HGFKlNn8YLEMwUGNRT2NXMcpMSxBNzp9o6ca1s5Mj2aX85/kn0hQCVo29yPaFFcUTZpTSogguEu71pbR+lOlYfBqCTUBSgGS5diC7gCmmsCHEki7G9tnaw+cWJcipdQJL6DQ5idPvE1oAtWIclQGVhmTSmYHzZuXLeNOdxJJk95dZbMWYOxABagdNQOo6c5PmDKgBT0dq0cW87+YiUqaUpIcZTapYK1YN+Uh8Bpmzg+0BlqYVTWoYFrAOXbl84I/4q5BuRZJs/0aOcDjapcmvy5RqcKklRozb1JJux26ViqUdlJtmthlVK5jE3OrBx6bRr8OXJzB5gTmApUHKa356xjSipvEbEbeYA6tvUcoKwElIKgXSdqFTC5djuTpbzjnnk3ouPZ1aOL2RKIASwAUVEE7P5crxmzsdMKc+cJajAEJvVlH4vzpAsjEoopBJAcBJqToSQ9KbRmcd4nkS8xzUiv9rjTdmHrHO226Oh6R0/CONFagFkMlyVVFg7HfpG4mbR2LmrG/m0cxgMMibLKkOgggBkgOE+JRINDQ+bRuJNK1YXLDnp9I0Sa0xeS0TcyjUOKFzYgW/NoD4qFKkqANSG0f8AGi9FDrq7E/jRHETUhJOn4wiloGSwmLG9rV6j5xncUxgWsjMQKVrqzgEDUPvY7wIvFKBocoI51BZmPUe/rVOxIyfFmHxM7Ue5JqxI20N4zv8ARnKVgmFX3ZWHUzEpAygF6u5sznXTUROVj0pBdDgkVJBDeJTGhbxcquKQLOUlgEy0l0gOcxc031FPeuokJSGK1EkqHjJTQEAgFLnwgOBT6Q7+yLNtE8zJJWBlzVG2azsCWq4fzgfs9jFFKs4Nb/Qm9g3tAnCMaEhaXzeHQU6kEuKnerdIt4RMzTFZk0TVg4YuXzEitGFNjAO+mbRlGxpFE7GCWgqKwCkt15V3ceorF88DN1am0MJKVApKXBvF0bA+Hx4muSWAo+jnmLecBY+cqTl1Sp6pL+wq/rF2BmhMnxgAhSgpqB82jb3jM4ko/oCVJJ0INdbg15trCombIOpZzJNC96vbm7PSre8DnEmYptRW+mtfy8LCZspuQS4BYfW4bfV4jipYRZga5a3qWd7Vced6wmkjIkZZTMPRncPa7N5dGjWlMZYTYMzXZ+nyjPw0xgS4CrsdeYrSh6RTnJ/6Lsq9SwbUqe9qCHZadDqk5Z4SpkSx+okV5O1HOnODOMYwSUlQAoKCtfOM7ieNASEqUQqm7AuQTqXbc6xh8Txq2AKiQ1KuG0N4tRbaE5pJgvG+JGcvMUt02D/nlGTMXXpZotzPyh5WHLHnSOtVFHNbb2Ud/wBIUXCSNvz1hRVoAmRitDZw/TYfmsXKCQQdCCQAxq1HPvDYfhpYlZCUtQg1PkPr7xPEZPDLSGALk6k8x0DRg2r0BQiQQAS1QRvp0pfrFaiS2XQPToHpvBX8+pSiioQWoDQaA8/3iU45JaCa5mNKPUvUG3UaRVsaJSsIotmdCSCa8uRv0jUkjIAO8OU1A0AqHSN/W+8ZeFxhmTAAkNs9hy5/eNaak5HKQzUY6Cj82e0ZZG+maV9F8uc5IGjmjE7l6V/b1J7xSfhFiztvRiaN16GAEICiKEkByAwNqCj1oHjTViCZbkBxoCXvQeht0jndIpdF6piAAyE/3PpV3NfaOV7R8SE7EZEBwCkC7qLt9YN4rPUmWlIopZAS+gdxmG/7Rn9ksCtfEA7K7rNML28Pw9PEUxvhWnJ+ByldI9SkcHR3KZZzMAHZTOQDmL836QEeIqyAJDTCWISQwAzUdRbQVg48RZwVJDC7+J+hDWB3vHKKmJVNVUIEtLPQZiSDm5U94yeypOmdNgJpUkBQUDrm13YjS0PxFTSlZaljSp/26xl8Oxq1gpWqqSUhSSKhqHXSsWYhdFJUT3bMCFB827c31gfQ70TwP6SMqq1elSaMMrgO1XgXiyqKlKZDuUtV3qwJsaWO/SKlipagSCNSDVwas1hSJ43FFfiU1XBq5o9+TczEt6IfRkyZn9FYpowOhZga1Cm+cXTcTmSAQA6gyiKuwJpdTO72aBMSQGD5QL0Fa/MsOVIhiZpCU0q7h2LO1gbp1h1ZBpcPmCmyQxAKnJcGotXbbpGjhMTLCSxyFWUkAGh/VXe//wCaRzUqarMfCAtAsHY1q7mh5AwZLlsl6gmpSAKKNav8VtTFUxpnWKy3zuLVY+lmiaZoH4IxeGzVKbwnQUL7uWc/gg/Dy2KnBa1eRENGyZRNAJmJAcEhWlyCDcbjaA5uFCEs4ckAAEkHmrbXaDsVIIOZKiCQxBBIa+lQftGHiMQUkZVVcsQ97u55lmfWJJk6JSVFCwUsybjMSpgWAA1baI4iYMyiAVBdwbgtzq1qUasVGaqiqCrpa+7+dbftAi5yypiKMDUOSbm9/wA5ursiwzIXcVO9zW1dnhYjiKXAylRBBLNcUPhpRhtrDyMUcikFgKAOA3Uty0+8AY7GKSGT+pwTS7VtZ6xaHdIA41jUqKvCAbjqQH2/BGLOmum9BFk+Y5PpAsxdaDyjrhGkc7dsj3u/qIczqNvDSZOY7A+0XdxlYs4FyIt0IiJ6hp7QoiFHYQ8IRonFi1XDlgD7V6coGC1E5mbcmp5M9YKRKQlmIJ1Kt329K9Yry1JKxmNWZhtX2jFUugLMMshR8LEi7EOCSzA84ukykrHjUwS51LB7Na5jKWlWY+L4QC7+nWvyi4KaxJerCtt9djFcf2UmWYXFmWCBRy9g7B6crxt4DiSpzg5RlozMfE7MeV45xE0a3FvzeNbghXUUyVPJyPnT2hZYqrNEzaonxAdKM+lzy116RWviDlhSg05B38wR+GI4kCoYgC73Iq483u/2AmLm1fIwAe5U55nb9o5Iq+x3RPikvPMST8KPAlyUpKixKszvqQL1EaXZlAkGcoEqJaWVBgxPjLa6bmMopdSVFTlINEgvUEm4sSfk3O+Ri/6ZSLqU9zqGsLW5/EY03XFDT3Z1sjiIKilS0TAU5hahswUzVpo8Y/EJJVnSzVFbMRVNdYCw2HImJufFYWahFto6DEZgmlySSGDF2Dv0htVRT92zLwknKAfhIeiCakjUatQwZLng0uQ6vRtDd4FnISkEoSUn9V7jU9X3YRZwueAFFw2WgNwfCwL6v+bZW2C3oJmzAWGRyKqA2Y6DU1rzgHFJLszAgMdy7KzftE55KVvYs12oedGvytFCixC3d6sahstgGv8AmkO7JIS8OnM1CXAc1IL06nNr0gRMzwKJLnMAKmweoJuH056aXnGKWkJTQMWf+7wlzTcP6c4rXJVmLgAhL8noFAEau3yi0BbKRa/jJA0JDqA50bN5s5jSwixRyBQ0VqXqdfzaK8IWrVr5dBUhNDpvoSPKNI4NKSFMkJLkuzAksKl2BBYwm0UiUqcmSoKTUnYXDGnP7NGhInoUMz/Td7iMnE/EA4Z9RQ66Qv5vM4SWANb0D/OjQi72aGNJUCzWfSj0HW7xkfyASSxNqq1q1EjQWO7t5acuaBLPiu1daPvAGJmn+5BFjmDEl6EHUfvD6CRjcTVLSyMqvE9akhnqNnGnLlGVKn5SpNxTWr39Y0Mcg5lUBrW7PYxjlIKlaF/rZzDjsxl2acyYoilFGzgCm432tGZiEqYEVF6ffl9YIM2gBIS1nrmIq24HOGHEA4ysLZnsW1B0LQK0KQPPwiUssVSoatctoBGdi0pdwaPX82jTnLCyXLJYhqULhjTlGZiJaQqhDHc0jeDshobCJdTOQD0t9YtxGHu1vZ69KxFM0JNK0bp56iIpn6Nq929IrYJryCodv2hRLveQh40JDMUap/1CBEfEuFCjOPQgcmDcAfEj/u9kFoUKLn8WUi+emiuRHygnh0092KmhpU0rptChRnL4lo1FKPcg6kQOpXw//IR7JhoUcyGxYv4Ff6j7FAHoCfWJY1P9X/sfzzBoUKKXa/30IMwJ8R6J+cauAmHIS5fL94UKLl8TWHRVij/UPRR9hGqcOnuFHKl8l2D6QoUYIa7MnEVUgaOKafAIhMFureVIUKM10iAefVAf+wfWDsEHl1rQ3/1JhQovwLyGSP8ApTDrkR8ifnDcVV/0+o+n3PqYUKKfaLfRZJU6w9fD9TFEtZzEOWy20+IwoUD6LXRq8CQFIOYA9a6HeMntPLCFqCQEhk0SGF9hChRcRPo5uXOUcrkmhuTvFBQHsLn5GFChoyRbPFOjNy6RjrNV9RDQoqHkmRWu3mYHTeGhRvEzJg0HWFPt+bmHhQ/IyqFChRQH/9k="/>
          <p:cNvSpPr>
            <a:spLocks noChangeAspect="1" noChangeArrowheads="1"/>
          </p:cNvSpPr>
          <p:nvPr/>
        </p:nvSpPr>
        <p:spPr bwMode="auto">
          <a:xfrm>
            <a:off x="63500" y="-8842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7894" name="AutoShape 6" descr="data:image/jpeg;base64,/9j/4AAQSkZJRgABAQAAAQABAAD/2wCEAAkGBhQSEBUUEhQWFRUUGBgVGBgVFxUZFxgXGRkWGBcYFxYXHSYgFxkjGRoYHy8gIygpLCwsFx4xNTAqNSYrLCkBCQoKDgwOGg8PGiwkHyQvLCwsLCwsLCwsLCwsLCwsLCwsLCwsLCwsLCwsLCwsLCwpLCwsLCwsLCwsLCwsLCksLP/AABEIAMIBAwMBIgACEQEDEQH/xAAbAAABBQEBAAAAAAAAAAAAAAAEAAECAwUGB//EAEAQAAECBAQDBgUCBQIFBQEAAAECEQADITEEEkFRBWFxBhMigZGhMrHB0fBC4QcUI1JicvEVFjOCwjRDc5KiF//EABkBAAMBAQEAAAAAAAAAAAAAAAABAgMEBf/EACYRAAICAgIBBAIDAQAAAAAAAAABAhEDIRIxQRMiMlEEYaHB8IH/2gAMAwEAAhEDEQA/AO2Ai1KYSUxIRQE0iJiIAxKEBMGJBUVwnhgXBUSeKQYlWAC3NDvFYEO0AEoTQgIdoBihwTCh4AE5h3hhDwAKHaGeE8AEssNkhZoYzIAFkhmhiswwVABJoWSGKogZkADqERyGEZsLvoAEZR3ipSTFhmwu9gEUKiJMXrmQOtENCZXMUICmCClpaKFxvBUZSdg+SFEyIUaEBoiYioGJBUcZ0lyQYkAYrSsRNKoAJiJgQyRE0iEA4TEgIYRMGAYgIkExHND5oAJZIXdiIvDwwHCIdhDQoAE0OwhoUACaE0KFAAzQxEOTDFUADGGhPDZoAIlMRix4YwCKy8RiwmIvDAgYiTElGIEwARUuKjPMWKRFRlw1QiCp0QMwQ8yXAOLnBIJUWADnyirFQUZ6YUcuvtQgFmPl7Qon1I/Yv+HYBUTEQTFgMSWSA5RIJhgYoxvEZclJVMWEgVqanoLmAAwKieeOWxPb3DJbKVLfYM3rc9IysP8AxNqc8mmjKqOrj7Rm8kV5A78KiQMeWYjt/OM7OgsgEsmjEbEa9Y6GT/EmVkBXLWFNUJylPkSbQlli9Adm8LPyjy/jX8RZkxWWV/TQwt8ZOtduTRUf4h4gEAKBAs4AKhZ1D0MP1IhZ6r3nKHE2PN8H/EeZLkhK0ha0uM5JFLpJGp0NtIqmfxKnqlMlKQok+MVo7gBO7Ucu8HqwA9OE2HM6PJP/AOi4tIYqScwYEoAKeYYMT63jKxfaDETMxmTCpxYn/wARSE8sUtAe1YTiUuaCZa0rALHKQWPNrQRnjw/hPaCbIXnlKYlgQapUNiD+dI6mX/E9YQM0pOYEZiknKQ1Q36STz0hRyxYz0d4Uc/w7tvhpzAKKFEgMoVrzDhudqxqSeNSVze6RNQqYP0pL9aikappgFEQ2WJgu9RSh5HnCaACtobLFztDEiCwKmiJi0kRAmGBWTFcxbAk0Aqekcd20413czLLmnx5UrSHABTZlf3bjkI5fE9rZhzhJICgAU5gQSQxfTnTWOef5Ci6oD0qVxqUpAXnABIFTuzfOCkrBDguDqKiPJO/K0gAHKCHP6Rmow5PHcdl+PpIEgs6aJINDejacoePPy70JqjoVKMQC94WMxGVBIazh/WPP/wDnV0TELJdKvAohn9bh3jWeRR7A67jnFu6kKWipDgMzv0Meaca7XfzCAFEpWLsGB6j/AHvGnh+2hyKGTvCr9BHK4bSOI4lOBmKoE5i+UEMI5pz5aAX/ABFQuSYUByl0+F/Mw8Z8APfxxKU4/qo8VR4k1HKsEfzCK+NNL+IU6x4kKM7NyggnbeOh568Co6bjPbqcpShKVkQkkOm56n7co5yZilTFEqJLEhy5JOsUqozi5hpKgxO1KaflY55yctsaQ6lFxZqv9PeKZa1KUQCG56CGUPF8NfoeQguVgilsyb1I8ObkGidIdA0tIzKarfgeLsStigMWoNfeLZ0pKEKISfECRmJNGBoA2/OAlLORDipY6UprDW9g1Rbg5ZKnuHa3vE53hJb/AGDxMz8rDVi7PsLtFkoBhW9fTb2hW+2ANkKvF5DYn6ecWKomhZ96fPl84vxk2gL8qXcwKgEfE7glnI02La/WH3sCKlKDvRveHMosHVletA9dajeIzJpUrLoNHFPLT3vEyzJSKk6AMCPl5/KJdoCoyCkvmcK+Z5esSlzlO1NyC1NjE1gi7AelPr5RWiSlYBIqTc7DkNIqLvbAJNU8z/v9opKVILgt0qQdvzaLO+LgDevLy9YvyglrvTr+fWGnQNFEjjU2WrNLmKSTqkkesbfDf4jYtBIVMzhv1pCve8ZOJwKAplCrPc62/OUUGSBmI16UHIRop/QqOjV/E7Fu7oYfpyBj53ryjQwH8UJ2cd8hGTUIBCm5EqvHEfyBQWVeh8iHEVFT9OVfKNOb8CPUB/E+WVH+kcrFjmrTkzN5xTL/AIkGpVKGUuEMbmjZiTa9hHm4W1Kg3/aC8FLmKRQeF9Sz1083iZZJR3YzruLdopGJUiYxStIy5SAoFwp22D/OOT/4QAPjLf3Vpd6PTrXnBH8gEglag4Joli3UnWBk4g57K7u2h51A1jllPk9Fx0QnjKpnzEh3Upgb7DlFmCxXeEsQ4Gjhj1FGpEcVJzuokeEMzAsHZLVrc+sNKkKQk5XvUuzv/kxibSV+S2aGI49OVLSgkZUDKASnK27hg/OAMTNUVAqS7GnS/lX1ihWFUAwJLEm3s+o8tIbD48ZgkirmtabdR1g29kVQavFqQCZZy5wHZIBI0BLbxg4nAhVTQ+8bC5qlkgBkh4BOFUqi2G1Q2lTFKbXZLMlODDXJ6O0KNvuAmgNByMKK9QKKit1B+dtep2g7CgNYVgICvIXeDJLAAO/JjT7QpdDRRiEC5LjY0/BBmCkuhz4Q9KPm5U+ZihGbvUs3I1I5j83jQRNzJIcU2YAP615tGc5NKiooolywuYokUD2fXRjYQ5nhRyhFA9RU9X2hpckgNmT9/wAaEVJQlgoAks4qegeFdsriSRKZifEACmo5ux9bauIszZgPAknk1PKwMVYKWShbq/UCCaWcWPI+3opuCbxOwfTU7uPrFSasGmtsDQ5WtxQDYXJ3IoGgtWgdqMOnl0iuYuoSzhVOZuSeW94tmqUVOxZwBTU8+kVdmaB5krxpU7hOwfrXrpE5kpKmBcFTjc1YWPT3i9EurKLgWagJd/zrFknBKWTlDABmL06aft1gcgoz8VgQouFMdjYtfmDztDzJTBLiyfnoKxrL4RMozEAVqH5jmekUnDlnAFN2fozVaJ52ux0ZEzDkpp4iWqbgm1hzZhqY1MBwMhAEwkEucoAtoH0L08jGlwvD5UlZ8INq3pfLb31i5SgUkhg9CVXNR8QJtpTeMpZn8UNRozsTKRlDjQAEOK2cuam/O+sB4SSc+Z7VDg7XLa/fpGxipKu8LUL6D9IJIB+n7xTNkMpSgQynZxrc0H+8OE6QMAxEp16HN8VYukYAMpyab2bmNRE5iQRQa5To3OlwIumSyEpAGYkgUe4pUsGsbbRfOkIDnyO9qDqxck00Z+bmMheEKST5GNjES5gISEk6hhQkDSx/c3gg8OmLLqSoWoxuabRccjSCjHwmHo6g2VvM3trB0uQ6szWYi7Ajn5v6wTN4csBhLLAPYnWrAV1gf+TmhBGVRf8AuB1HSInPkHFgExBlJKyfEXvUB6hnFdbGIcMcBwCSQG/SdXJ0IdmteDJnZ6YpiQRUMCkgHU0H1gpeDIZsw/xysfQNTl94HJJUNJlRdYNQpqNQV0BPJ31ZqCtapMpSXzTHalKABrUHuYvXLCiogMABlcF6kBqDnzgSdNAu50Aq2uj+0QrZchsWgEOpTD2I0rvFJbKMjGovz/aGXiBQZRsXcvvvFfDk5Z+ZQZCD3jPsDQdSGbpGsV9kFqVlKyHYPc0+VXh1rcuwoLv+NAIC1qdYSX/yb0EaBWAACSSNg/sb/vBJEsq82/OkKM3EOVH+m/lCh8AsKCfDXXfbkGi1BSCCaD/URQfnyhlpzij3aztrUDlCxJPgZmcDq3QRVgjSw2ISrMUozEB2KuYFQ1BrW8JfGky/CZACS6gw16mhH5oIw8bgqkodJNGDgK6ijaQInBYmYMwSspNL0ppu0Wors2UrN0cdSDnVKA6KWGq2i6HyEH4fti6T3aUJIYE7va6gT1aMHB8Blt/XySyWYZ1F33IcA8rwycFKWpQySUpTR+88XMg6nWohezwXUja4l2vfMlSZasoB8RTdrCpc9P8AYGV2lExARlKpiqAJSMiXo2pYGrtGT/wAVKVJKXIBBzEs90j4aVreNbCyBKAQhzQvXdnNKt5tCbhWjOTa7C0pOYA3sTQe3WNCSHAC2zMC1q6ekZmHUJhYeYNn5feD56D4WqTQlIen9txrvtGEn4MxSOGqKlZc1SFZgGyp3NWTV7+cFTONyZQGaYDmJIKDTmcxYe+sV45Su7ASEkBiQpTEAAjLdj8SiSS1qRzS+0yCwlYcEh3zAKfkwHIa6RSgsm+zWKX2dAO10hJoVFOpJD12GVRPtFKO28tIy90chLBjmGpLulNa6g30jn5nECoPMwqKkBJEsI5ABhUxZiMDNcJOFnJUfChILh2fKkEPQVIFd4r0sfTX8l19Gx/zjLzMlCQAXclZGlgEjKaWaIz+1IZ0zEpH6QJRUTzOZVD5RhL7J41//TzA/Il9as8QT2SxhLdxMf8A0L+0X6eL9CqX0bUjtMUlSlTRMdzl7oJSL2Nz5kQfg+20skd4kZRqJZDjWniAPOvnGL/yJi05cwSkrDgEuehABY1/GjHx+HnSlqkrlkLSSKimzhxUc4FGEvjQ3ce1R2k7t3KUppZYAOVKFAHADhq/mpEEzO04D973SgXA7uYEqVX9QJ8IbleOX7LdmJy5gWEHKk+ItenwsWd9o0sR2CnlayiUoi4Sju6E1AU6ywiZPGnxsqKk43Rozu2+HlJ8OdRDBkqzA01JvER2/kKYqQpBFHbMdLgFiGp9LRiyew+NLvhyG3WhL9HNfKKsVwrEYYZ14YZbeNKJiHNqg0MNPH1/YVPs6OR23kzB8IQTUPU0qwINNL7QVO7RyWdU5DAM23SxruH1jhJvG5xFES0V/wDbkyk/SKZ3E8QtJSSWUQ4CEBzVrDnF8ES5M7LG9spKWCVlbaJFObkFvSBldsZZSS7KFwrNlI65Xd6feOUw/BcSuiJUwvWiT8wIvmdlcYKGRMY1ZlEdaUEFQWrF7vo6HE9s0CqAhZpQiYSTtUe7xk4vGFS8wDEs4Ta9Q8DSODqlkCbLUlSrZkkDQeHnzjSl8AnTFZJaCsodJUKB+qi2unOFcETJSaAp051EpIZILXsBeFhZ47tWYB2Z6/Dc8iXaNqX2GxObxJlga+Nx0IFYMk/w+mKqubLSm3hBcC2wct7xLyQS7F6c34Ofk1AAVVteYL31iONxZCaKtrR25EFjHUYvsP3aCUL7xWiShn80vHE8Uw4SohSVIUD5ftEwam9EzhKPYL/PmGgco5fKFHXxiZHZzcIMosASLEtUa0v1gQhSQkZXDmwfXlF06aHOYEk+1NXt6RYJ5AswdgHBBGzO7xwotlcls4LC4AcPrUkR1aOz6pxylTZXDpCwqhLj4m2jF4LJBxcsLIy5g70/yL6AUj0HgUtICiCHKlE73DfSMM+Rx6Ov8eOtmEvgkrDoSlOcFZCy6lkEpILkEtoPSBVJK1AJfbXU6xp9oscBPAamWrk6nR6aCK8EhIUFFtwCB5OPtyjOLaXJnR3pC/5WROlrCwxHwqCWIIZm5OLGOB4ioSs8t/E7E8xQsdnA9dY9dwSCoEm6i/2EeddvpUpGOJSCSQkkfpKrE72blD/HyN5HFsx/JguKZncDUHamxYuegeNETXUEoKebv/5bRjYHH5SMqAASXITV+TagGNKRjE52SzKBL6uSHzE2p6co6Jxd2ci6DsRg5fchC/FqKkWNizONG6QBgUKU4bKhJNgAG5CzEi8SxxJBDilAQa125H6xRJxQYOyTo1NzRmofrziIp0UdJ2P4UlRmTFDOEqUJWf4QU0JZ6lyAC2hZo6bBcOloBmAOvLlzKLlrkB/hBU6iBckwDwKaP5ELAKSc9Q9SFFLuGqSzA7RBCF93lzs1hy631jnfKUmd+NJRSQScQpYKkpdIp8QDK05+gN4u4ZiFKQDlcEli7vW9bD9oDw8kJk+JYLqYOUioqGc/FU25xPDY0pSlKBmcgAlQSLf3G4DGoeCVNUjRMN4pLKwP0q3dNtQYwuIYZ5YXMQlSpCswJSC6SahBNgKHyjbl40TE/CxtVtbMfLaMxUrvkkFZCWJawVViHqWdtB5xMZcdCk0E4WUc5OejZg7kCjF6j3B6wpWJmBW72YNmBsXfpSAeHhpiMxJSuxp/k1elLco6ZWEChVRu70+cZyfF7NLTVmd3qhUux3qH5NDpQJiTLmJzoWKh7h+Re4HpF4wIApSpv161i+Tw5nry2+8HMToETwLD5WGHl7sUoLP6xGVwWXKYy5MpJ0LBwTsTWNZGGIfwk9CG94abmFkEc1CnlW8T6kxe0ByLarMLwJKCisgih1I1jXllyQwfq0QxEgJVppQqJLwcm9DtHG9qOGgSwrKkATEklmNVAX2qb7xHAYhKBlSTmJUs2NySae3lG52lAVhpoAc5FMHNS0c7w3CqRKdC/AQCpJOhq4JLWod6G7x049w9xlJ+7RqpxaVHL3gCuqH8gYqVh1O/ezTsGlN6hAgdeLUAUnZw7Uro521iiWpQLgm+hi1CiHIzOOzZ0lYImLylyLU5MNI5TiuKMxR7xSlG2Ys5bcCOp7WyypIW48BY0qQdI5RMh1BUwUNmbahYWH2jsw1VnNle6AjglaJV/wDU/aGjqEpQwc6DU7Qo09YwozTj1n4iDZyddHi/Azki7hTvQmu7hucDyVNRVBpzIsW1H7xKQAVlPoHZranRozaQrNrhuISmaCpRo5ADg5z8NRVh9fXsuEYpIUshWjKJuFFrjfUlo47BYY/1MzKozEOHU/jBIaOq4Pgx3cwoDkhy4DuDVz5e0c84pnRilQFxE95OzO4p6aUjQwOCUohnoQhLG519HivEy1DKo3Le/KN/BJ8KQlQSrKHsbgemukZzvSOmNdhqFpQCA1AdXAYUJ6mPIu1uJKsUtT51AB9sw0sKC1vvHqWMmolhgSDMUBepLucug62HOOHldkjOWZkwkZlElKa38TO3yEH40Ywk2yctyVHO8BSsKzFHgLkqalGF+vyg9ckKqGB/e9dbxo9r+zs6VKBw4JQAygCSoCrkbhix1+nLr48BKSU0WHBFeVXua89I6nGUvcjja46YXxJfjdjRKmO5CRlIYRVIxAynwuoAXFmNL2NQYyZ2OK1v0LXcgVf3jdwkvvisAFKppBSoCmYmqTsDpo/K1uHFbEtnoUgKGAwwr40gvoSStbHbQ+RhJU7P5GrV8qxqSOGozJADploCAXtloKfloiZAlpBVUlQHVqa8r9I85SPRSrRLAyXQQFGhfq++2kU8VLqDhttQd23rv6wdLkICh4gX2LMQaa828oA46vKrNRhapFa2YU6+URdscnSM+fxMd38RZWgd2KWI1NC79NIB/nWcEsEqLZnJcg0LFq5XZ6E3q8Z6CCpRyO5LUJpdJUo3YuCANQaxBeJ+JRSXIA8VGJ18TgBiWu5Um8bKBxuTOl4PhwVKCqpd0kixc5gGO5B5co3JU9PiAJISW3dm9RzjneG4gJGdagRZRCnSFFrDVg9zp5xuy8qkulQIOqWPV4U4Wjpxy0OMUlKSdAXrzOnmYKE0UD2rfezbwLPQGo10uFFqAuT6VtF2Hxz0NNLjSlw4aOSUaNu+g5S9Qft6A9KwLMUVBvDQ0v5xLEYlJpT85xnomo0CX1q/1i4Y7VkXTDUJCXOZPPVumx1jK4piPEGUNBatb6xd39SR9G+UA4icVPVtPvaNIYmpWDlogrEuACa66cqtGbJwpShQJQUhwlwxCWs4Ff2GsFTQXfl6xTiCSkt6b8o6OJnZnGSpleB2Fwpqe0VyAtKh4FeoPp4jFGJmFKQWYC4b7awbwrEOnMHNKda71jXwQcr2hxU0zilYUEu/JQ0JaM1JOYAON/eOlxwU0wpIqUqBFVFJBBAG7kxiGUHdPKpJrzbSNovVUcuTbsp78/2n0PlCiS8OpywJG9IUVozotmeEA0JLg0pzd7UgYSipZIUyQXc6c9PdouxCSwcJIdnLB7UfQWhsQnIQnwOVA0cp8NgSa1I3sIlDNHD/AAgMcy3/AFPYEVe7j5x0fC5s7IJaFpKQCpmCSwLVUS5qbH1Njz0khYSFKYu4p5Ud/LmeZjQwGJErEEyiFMnIpwXyuHIqwVppaM6s0idAuYZqpZSCzZTUu4dNCRTeNyXLypYhiS2hI2d6E3/DGPw3tI6mMoJcsnLoWGZVTZzcbgczPi3F8hHhzFTswJc2v+Xg43pm6lo0v5UZkzCAQB4aOfLYFvYRdIWACWqXPIGv3jPTxaWCApgbMTvv5CLJ/GJYKR/1CotlQX9TEuCHyNjCYUKQAoEuLXjku1XYKQXUjDrCiCcyFEJzf5prffrHcYUukGnQF25PrFq8ckEJJAJsNecUrXTJe/B4YrsVMDlDH/AkP5Gx82jW7DcEmqxH9QGWmQMzEVUsnw3vSrj+0R6TP4QhSiaMbZaHz0MD4TBZXIPiLVZ2FWDa6nzjOU8lNSCOON2XYfDMoqBvd+kB8QwufxFRDUFaekHzAUoCSXPQBzW9ekZ/F37nopJc7ZkvflGKx6s6eew7CyinYdQCTrelH5RDiMlKZZUtSgS5GrMKMnaun2iSZ1LAk0FQDz84z+NgrZOTKoChKm5CoBDu48xbQxxUdmeWVo42diA6iCGQ5AS9kuxbdRIPkTq0HSsP3yFhnIKVMpItWjmqSTy1G7xnz8EAPCPEsC3xFrggFrsp77QTweUoAgrACshSf9PeOkkbFq8/KNa8nPHs2uF4aZMTVPhDMFhnKSNWYi9a6RuJw7Bx6G3OM1HEZgrlTlcqNNKkpofidy7GDMPxAlL7mlL622Yj8smrNotIunys4NbCoF+r+ukTlAMG0Gv5eAcbiiBmANHs3mAIsw00vQEC7Fw73jLLi5I2hkpl3EJqQHLOKZtWOj7QL3rB/CRSwHzFxD4lTkZkkg0LVb/UDAmMmOzAl/7R860i4YlFUKU22WfzTEhIHVvW8NOmE6xmmcbAEVsW6/KEriDDxbadIuqI5BipkU5x194yhjVOCl1BjoQ2r7EfvDJzGXUBQqXA563f00gaJUk9B88AVu9/vElSki3t6+sBYaeFXDDnqOQ0h5E9QVclOXqXB96Q0gsC41hVJSJiJSQpJ+IKooEVoRf7Rxa547wMaO9dORjo+0HGFKlNn8YLEMwUGNRT2NXMcpMSxBNzp9o6ca1s5Mj2aX85/kn0hQCVo29yPaFFcUTZpTSogguEu71pbR+lOlYfBqCTUBSgGS5diC7gCmmsCHEki7G9tnaw+cWJcipdQJL6DQ5idPvE1oAtWIclQGVhmTSmYHzZuXLeNOdxJJk95dZbMWYOxABagdNQOo6c5PmDKgBT0dq0cW87+YiUqaUpIcZTapYK1YN+Uh8Bpmzg+0BlqYVTWoYFrAOXbl84I/4q5BuRZJs/0aOcDjapcmvy5RqcKklRozb1JJux26ViqUdlJtmthlVK5jE3OrBx6bRr8OXJzB5gTmApUHKa356xjSipvEbEbeYA6tvUcoKwElIKgXSdqFTC5djuTpbzjnnk3ouPZ1aOL2RKIASwAUVEE7P5crxmzsdMKc+cJajAEJvVlH4vzpAsjEoopBJAcBJqToSQ9KbRmcd4nkS8xzUiv9rjTdmHrHO226Oh6R0/CONFagFkMlyVVFg7HfpG4mbR2LmrG/m0cxgMMibLKkOgggBkgOE+JRINDQ+bRuJNK1YXLDnp9I0Sa0xeS0TcyjUOKFzYgW/NoD4qFKkqANSG0f8AGi9FDrq7E/jRHETUhJOn4wiloGSwmLG9rV6j5xncUxgWsjMQKVrqzgEDUPvY7wIvFKBocoI51BZmPUe/rVOxIyfFmHxM7Ue5JqxI20N4zv8ARnKVgmFX3ZWHUzEpAygF6u5sznXTUROVj0pBdDgkVJBDeJTGhbxcquKQLOUlgEy0l0gOcxc031FPeuokJSGK1EkqHjJTQEAgFLnwgOBT6Q7+yLNtE8zJJWBlzVG2azsCWq4fzgfs9jFFKs4Nb/Qm9g3tAnCMaEhaXzeHQU6kEuKnerdIt4RMzTFZk0TVg4YuXzEitGFNjAO+mbRlGxpFE7GCWgqKwCkt15V3ceorF88DN1am0MJKVApKXBvF0bA+Hx4muSWAo+jnmLecBY+cqTl1Sp6pL+wq/rF2BmhMnxgAhSgpqB82jb3jM4ko/oCVJJ0INdbg15trCombIOpZzJNC96vbm7PSre8DnEmYptRW+mtfy8LCZspuQS4BYfW4bfV4jipYRZga5a3qWd7Vced6wmkjIkZZTMPRncPa7N5dGjWlMZYTYMzXZ+nyjPw0xgS4CrsdeYrSh6RTnJ/6Lsq9SwbUqe9qCHZadDqk5Z4SpkSx+okV5O1HOnODOMYwSUlQAoKCtfOM7ieNASEqUQqm7AuQTqXbc6xh8Txq2AKiQ1KuG0N4tRbaE5pJgvG+JGcvMUt02D/nlGTMXXpZotzPyh5WHLHnSOtVFHNbb2Ud/wBIUXCSNvz1hRVoAmRitDZw/TYfmsXKCQQdCCQAxq1HPvDYfhpYlZCUtQg1PkPr7xPEZPDLSGALk6k8x0DRg2r0BQiQQAS1QRvp0pfrFaiS2XQPToHpvBX8+pSiioQWoDQaA8/3iU45JaCa5mNKPUvUG3UaRVsaJSsIotmdCSCa8uRv0jUkjIAO8OU1A0AqHSN/W+8ZeFxhmTAAkNs9hy5/eNaak5HKQzUY6Cj82e0ZZG+maV9F8uc5IGjmjE7l6V/b1J7xSfhFiztvRiaN16GAEICiKEkByAwNqCj1oHjTViCZbkBxoCXvQeht0jndIpdF6piAAyE/3PpV3NfaOV7R8SE7EZEBwCkC7qLt9YN4rPUmWlIopZAS+gdxmG/7Rn9ksCtfEA7K7rNML28Pw9PEUxvhWnJ+ByldI9SkcHR3KZZzMAHZTOQDmL836QEeIqyAJDTCWISQwAzUdRbQVg48RZwVJDC7+J+hDWB3vHKKmJVNVUIEtLPQZiSDm5U94yeypOmdNgJpUkBQUDrm13YjS0PxFTSlZaljSp/26xl8Oxq1gpWqqSUhSSKhqHXSsWYhdFJUT3bMCFB827c31gfQ70TwP6SMqq1elSaMMrgO1XgXiyqKlKZDuUtV3qwJsaWO/SKlipagSCNSDVwas1hSJ43FFfiU1XBq5o9+TczEt6IfRkyZn9FYpowOhZga1Cm+cXTcTmSAQA6gyiKuwJpdTO72aBMSQGD5QL0Fa/MsOVIhiZpCU0q7h2LO1gbp1h1ZBpcPmCmyQxAKnJcGotXbbpGjhMTLCSxyFWUkAGh/VXe//wCaRzUqarMfCAtAsHY1q7mh5AwZLlsl6gmpSAKKNav8VtTFUxpnWKy3zuLVY+lmiaZoH4IxeGzVKbwnQUL7uWc/gg/Dy2KnBa1eRENGyZRNAJmJAcEhWlyCDcbjaA5uFCEs4ckAAEkHmrbXaDsVIIOZKiCQxBBIa+lQftGHiMQUkZVVcsQ97u55lmfWJJk6JSVFCwUsybjMSpgWAA1baI4iYMyiAVBdwbgtzq1qUasVGaqiqCrpa+7+dbftAi5yypiKMDUOSbm9/wA5ursiwzIXcVO9zW1dnhYjiKXAylRBBLNcUPhpRhtrDyMUcikFgKAOA3Uty0+8AY7GKSGT+pwTS7VtZ6xaHdIA41jUqKvCAbjqQH2/BGLOmum9BFk+Y5PpAsxdaDyjrhGkc7dsj3u/qIczqNvDSZOY7A+0XdxlYs4FyIt0IiJ6hp7QoiFHYQ8IRonFi1XDlgD7V6coGC1E5mbcmp5M9YKRKQlmIJ1Kt329K9Yry1JKxmNWZhtX2jFUugLMMshR8LEi7EOCSzA84ukykrHjUwS51LB7Na5jKWlWY+L4QC7+nWvyi4KaxJerCtt9djFcf2UmWYXFmWCBRy9g7B6crxt4DiSpzg5RlozMfE7MeV45xE0a3FvzeNbghXUUyVPJyPnT2hZYqrNEzaonxAdKM+lzy116RWviDlhSg05B38wR+GI4kCoYgC73Iq483u/2AmLm1fIwAe5U55nb9o5Iq+x3RPikvPMST8KPAlyUpKixKszvqQL1EaXZlAkGcoEqJaWVBgxPjLa6bmMopdSVFTlINEgvUEm4sSfk3O+Ri/6ZSLqU9zqGsLW5/EY03XFDT3Z1sjiIKilS0TAU5hahswUzVpo8Y/EJJVnSzVFbMRVNdYCw2HImJufFYWahFto6DEZgmlySSGDF2Dv0htVRT92zLwknKAfhIeiCakjUatQwZLng0uQ6vRtDd4FnISkEoSUn9V7jU9X3YRZwueAFFw2WgNwfCwL6v+bZW2C3oJmzAWGRyKqA2Y6DU1rzgHFJLszAgMdy7KzftE55KVvYs12oedGvytFCixC3d6sahstgGv8AmkO7JIS8OnM1CXAc1IL06nNr0gRMzwKJLnMAKmweoJuH056aXnGKWkJTQMWf+7wlzTcP6c4rXJVmLgAhL8noFAEau3yi0BbKRa/jJA0JDqA50bN5s5jSwixRyBQ0VqXqdfzaK8IWrVr5dBUhNDpvoSPKNI4NKSFMkJLkuzAksKl2BBYwm0UiUqcmSoKTUnYXDGnP7NGhInoUMz/Td7iMnE/EA4Z9RQ66Qv5vM4SWANb0D/OjQi72aGNJUCzWfSj0HW7xkfyASSxNqq1q1EjQWO7t5acuaBLPiu1daPvAGJmn+5BFjmDEl6EHUfvD6CRjcTVLSyMqvE9akhnqNnGnLlGVKn5SpNxTWr39Y0Mcg5lUBrW7PYxjlIKlaF/rZzDjsxl2acyYoilFGzgCm432tGZiEqYEVF6ffl9YIM2gBIS1nrmIq24HOGHEA4ysLZnsW1B0LQK0KQPPwiUssVSoatctoBGdi0pdwaPX82jTnLCyXLJYhqULhjTlGZiJaQqhDHc0jeDshobCJdTOQD0t9YtxGHu1vZ69KxFM0JNK0bp56iIpn6Nq929IrYJryCodv2hRLveQh40JDMUap/1CBEfEuFCjOPQgcmDcAfEj/u9kFoUKLn8WUi+emiuRHygnh0092KmhpU0rptChRnL4lo1FKPcg6kQOpXw//IR7JhoUcyGxYv4Ff6j7FAHoCfWJY1P9X/sfzzBoUKKXa/30IMwJ8R6J+cauAmHIS5fL94UKLl8TWHRVij/UPRR9hGqcOnuFHKl8l2D6QoUYIa7MnEVUgaOKafAIhMFureVIUKM10iAefVAf+wfWDsEHl1rQ3/1JhQovwLyGSP8ApTDrkR8ifnDcVV/0+o+n3PqYUKKfaLfRZJU6w9fD9TFEtZzEOWy20+IwoUD6LXRq8CQFIOYA9a6HeMntPLCFqCQEhk0SGF9hChRcRPo5uXOUcrkmhuTvFBQHsLn5GFChoyRbPFOjNy6RjrNV9RDQoqHkmRWu3mYHTeGhRvEzJg0HWFPt+bmHhQ/IyqFChRQH/9k="/>
          <p:cNvSpPr>
            <a:spLocks noChangeAspect="1" noChangeArrowheads="1"/>
          </p:cNvSpPr>
          <p:nvPr/>
        </p:nvSpPr>
        <p:spPr bwMode="auto">
          <a:xfrm>
            <a:off x="63500" y="-8842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7896" name="AutoShape 8" descr="data:image/jpeg;base64,/9j/4AAQSkZJRgABAQAAAQABAAD/2wCEAAkGBhQSEBUUEhQWFRUUGBgVGBgVFxUZFxgXGRkWGBcYFxYXHSYgFxkjGRoYHy8gIygpLCwsFx4xNTAqNSYrLCkBCQoKDgwOGg8PGiwkHyQvLCwsLCwsLCwsLCwsLCwsLCwsLCwsLCwsLCwsLCwsLCwpLCwsLCwsLCwsLCwsLCksLP/AABEIAMIBAwMBIgACEQEDEQH/xAAbAAABBQEBAAAAAAAAAAAAAAAEAAECAwUGB//EAEAQAAECBAQDBgUCBQIFBQEAAAECEQADITEEEkFRBWFxBhMigZGhMrHB0fBC4QcUI1JicvEVFjOCwjRDc5KiF//EABkBAAMBAQEAAAAAAAAAAAAAAAABAgMEBf/EACYRAAICAgIBBAIDAQAAAAAAAAABAhEDIRIxQRMiMlEEYaHB8IH/2gAMAwEAAhEDEQA/AO2Ai1KYSUxIRQE0iJiIAxKEBMGJBUVwnhgXBUSeKQYlWAC3NDvFYEO0AEoTQgIdoBihwTCh4AE5h3hhDwAKHaGeE8AEssNkhZoYzIAFkhmhiswwVABJoWSGKogZkADqERyGEZsLvoAEZR3ipSTFhmwu9gEUKiJMXrmQOtENCZXMUICmCClpaKFxvBUZSdg+SFEyIUaEBoiYioGJBUcZ0lyQYkAYrSsRNKoAJiJgQyRE0iEA4TEgIYRMGAYgIkExHND5oAJZIXdiIvDwwHCIdhDQoAE0OwhoUACaE0KFAAzQxEOTDFUADGGhPDZoAIlMRix4YwCKy8RiwmIvDAgYiTElGIEwARUuKjPMWKRFRlw1QiCp0QMwQ8yXAOLnBIJUWADnyirFQUZ6YUcuvtQgFmPl7Qon1I/Yv+HYBUTEQTFgMSWSA5RIJhgYoxvEZclJVMWEgVqanoLmAAwKieeOWxPb3DJbKVLfYM3rc9IysP8AxNqc8mmjKqOrj7Rm8kV5A78KiQMeWYjt/OM7OgsgEsmjEbEa9Y6GT/EmVkBXLWFNUJylPkSbQlli9Adm8LPyjy/jX8RZkxWWV/TQwt8ZOtduTRUf4h4gEAKBAs4AKhZ1D0MP1IhZ6r3nKHE2PN8H/EeZLkhK0ha0uM5JFLpJGp0NtIqmfxKnqlMlKQok+MVo7gBO7Ucu8HqwA9OE2HM6PJP/AOi4tIYqScwYEoAKeYYMT63jKxfaDETMxmTCpxYn/wARSE8sUtAe1YTiUuaCZa0rALHKQWPNrQRnjw/hPaCbIXnlKYlgQapUNiD+dI6mX/E9YQM0pOYEZiknKQ1Q36STz0hRyxYz0d4Uc/w7tvhpzAKKFEgMoVrzDhudqxqSeNSVze6RNQqYP0pL9aikappgFEQ2WJgu9RSh5HnCaACtobLFztDEiCwKmiJi0kRAmGBWTFcxbAk0Aqekcd20413czLLmnx5UrSHABTZlf3bjkI5fE9rZhzhJICgAU5gQSQxfTnTWOef5Ci6oD0qVxqUpAXnABIFTuzfOCkrBDguDqKiPJO/K0gAHKCHP6Rmow5PHcdl+PpIEgs6aJINDejacoePPy70JqjoVKMQC94WMxGVBIazh/WPP/wDnV0TELJdKvAohn9bh3jWeRR7A67jnFu6kKWipDgMzv0Meaca7XfzCAFEpWLsGB6j/AHvGnh+2hyKGTvCr9BHK4bSOI4lOBmKoE5i+UEMI5pz5aAX/ABFQuSYUByl0+F/Mw8Z8APfxxKU4/qo8VR4k1HKsEfzCK+NNL+IU6x4kKM7NyggnbeOh568Co6bjPbqcpShKVkQkkOm56n7co5yZilTFEqJLEhy5JOsUqozi5hpKgxO1KaflY55yctsaQ6lFxZqv9PeKZa1KUQCG56CGUPF8NfoeQguVgilsyb1I8ObkGidIdA0tIzKarfgeLsStigMWoNfeLZ0pKEKISfECRmJNGBoA2/OAlLORDipY6UprDW9g1Rbg5ZKnuHa3vE53hJb/AGDxMz8rDVi7PsLtFkoBhW9fTb2hW+2ANkKvF5DYn6ecWKomhZ96fPl84vxk2gL8qXcwKgEfE7glnI02La/WH3sCKlKDvRveHMosHVletA9dajeIzJpUrLoNHFPLT3vEyzJSKk6AMCPl5/KJdoCoyCkvmcK+Z5esSlzlO1NyC1NjE1gi7AelPr5RWiSlYBIqTc7DkNIqLvbAJNU8z/v9opKVILgt0qQdvzaLO+LgDevLy9YvyglrvTr+fWGnQNFEjjU2WrNLmKSTqkkesbfDf4jYtBIVMzhv1pCve8ZOJwKAplCrPc62/OUUGSBmI16UHIRop/QqOjV/E7Fu7oYfpyBj53ryjQwH8UJ2cd8hGTUIBCm5EqvHEfyBQWVeh8iHEVFT9OVfKNOb8CPUB/E+WVH+kcrFjmrTkzN5xTL/AIkGpVKGUuEMbmjZiTa9hHm4W1Kg3/aC8FLmKRQeF9Sz1083iZZJR3YzruLdopGJUiYxStIy5SAoFwp22D/OOT/4QAPjLf3Vpd6PTrXnBH8gEglag4Joli3UnWBk4g57K7u2h51A1jllPk9Fx0QnjKpnzEh3Upgb7DlFmCxXeEsQ4Gjhj1FGpEcVJzuokeEMzAsHZLVrc+sNKkKQk5XvUuzv/kxibSV+S2aGI49OVLSgkZUDKASnK27hg/OAMTNUVAqS7GnS/lX1ihWFUAwJLEm3s+o8tIbD48ZgkirmtabdR1g29kVQavFqQCZZy5wHZIBI0BLbxg4nAhVTQ+8bC5qlkgBkh4BOFUqi2G1Q2lTFKbXZLMlODDXJ6O0KNvuAmgNByMKK9QKKit1B+dtep2g7CgNYVgICvIXeDJLAAO/JjT7QpdDRRiEC5LjY0/BBmCkuhz4Q9KPm5U+ZihGbvUs3I1I5j83jQRNzJIcU2YAP615tGc5NKiooolywuYokUD2fXRjYQ5nhRyhFA9RU9X2hpckgNmT9/wAaEVJQlgoAks4qegeFdsriSRKZifEACmo5ux9bauIszZgPAknk1PKwMVYKWShbq/UCCaWcWPI+3opuCbxOwfTU7uPrFSasGmtsDQ5WtxQDYXJ3IoGgtWgdqMOnl0iuYuoSzhVOZuSeW94tmqUVOxZwBTU8+kVdmaB5krxpU7hOwfrXrpE5kpKmBcFTjc1YWPT3i9EurKLgWagJd/zrFknBKWTlDABmL06aft1gcgoz8VgQouFMdjYtfmDztDzJTBLiyfnoKxrL4RMozEAVqH5jmekUnDlnAFN2fozVaJ52ux0ZEzDkpp4iWqbgm1hzZhqY1MBwMhAEwkEucoAtoH0L08jGlwvD5UlZ8INq3pfLb31i5SgUkhg9CVXNR8QJtpTeMpZn8UNRozsTKRlDjQAEOK2cuam/O+sB4SSc+Z7VDg7XLa/fpGxipKu8LUL6D9IJIB+n7xTNkMpSgQynZxrc0H+8OE6QMAxEp16HN8VYukYAMpyab2bmNRE5iQRQa5To3OlwIumSyEpAGYkgUe4pUsGsbbRfOkIDnyO9qDqxck00Z+bmMheEKST5GNjES5gISEk6hhQkDSx/c3gg8OmLLqSoWoxuabRccjSCjHwmHo6g2VvM3trB0uQ6szWYi7Ajn5v6wTN4csBhLLAPYnWrAV1gf+TmhBGVRf8AuB1HSInPkHFgExBlJKyfEXvUB6hnFdbGIcMcBwCSQG/SdXJ0IdmteDJnZ6YpiQRUMCkgHU0H1gpeDIZsw/xysfQNTl94HJJUNJlRdYNQpqNQV0BPJ31ZqCtapMpSXzTHalKABrUHuYvXLCiogMABlcF6kBqDnzgSdNAu50Aq2uj+0QrZchsWgEOpTD2I0rvFJbKMjGovz/aGXiBQZRsXcvvvFfDk5Z+ZQZCD3jPsDQdSGbpGsV9kFqVlKyHYPc0+VXh1rcuwoLv+NAIC1qdYSX/yb0EaBWAACSSNg/sb/vBJEsq82/OkKM3EOVH+m/lCh8AsKCfDXXfbkGi1BSCCaD/URQfnyhlpzij3aztrUDlCxJPgZmcDq3QRVgjSw2ISrMUozEB2KuYFQ1BrW8JfGky/CZACS6gw16mhH5oIw8bgqkodJNGDgK6ijaQInBYmYMwSspNL0ppu0Wors2UrN0cdSDnVKA6KWGq2i6HyEH4fti6T3aUJIYE7va6gT1aMHB8Blt/XySyWYZ1F33IcA8rwycFKWpQySUpTR+88XMg6nWohezwXUja4l2vfMlSZasoB8RTdrCpc9P8AYGV2lExARlKpiqAJSMiXo2pYGrtGT/wAVKVJKXIBBzEs90j4aVreNbCyBKAQhzQvXdnNKt5tCbhWjOTa7C0pOYA3sTQe3WNCSHAC2zMC1q6ekZmHUJhYeYNn5feD56D4WqTQlIen9txrvtGEn4MxSOGqKlZc1SFZgGyp3NWTV7+cFTONyZQGaYDmJIKDTmcxYe+sV45Su7ASEkBiQpTEAAjLdj8SiSS1qRzS+0yCwlYcEh3zAKfkwHIa6RSgsm+zWKX2dAO10hJoVFOpJD12GVRPtFKO28tIy90chLBjmGpLulNa6g30jn5nECoPMwqKkBJEsI5ABhUxZiMDNcJOFnJUfChILh2fKkEPQVIFd4r0sfTX8l19Gx/zjLzMlCQAXclZGlgEjKaWaIz+1IZ0zEpH6QJRUTzOZVD5RhL7J41//TzA/Il9as8QT2SxhLdxMf8A0L+0X6eL9CqX0bUjtMUlSlTRMdzl7oJSL2Nz5kQfg+20skd4kZRqJZDjWniAPOvnGL/yJi05cwSkrDgEuehABY1/GjHx+HnSlqkrlkLSSKimzhxUc4FGEvjQ3ce1R2k7t3KUppZYAOVKFAHADhq/mpEEzO04D973SgXA7uYEqVX9QJ8IbleOX7LdmJy5gWEHKk+ItenwsWd9o0sR2CnlayiUoi4Sju6E1AU6ywiZPGnxsqKk43Rozu2+HlJ8OdRDBkqzA01JvER2/kKYqQpBFHbMdLgFiGp9LRiyew+NLvhyG3WhL9HNfKKsVwrEYYZ14YZbeNKJiHNqg0MNPH1/YVPs6OR23kzB8IQTUPU0qwINNL7QVO7RyWdU5DAM23SxruH1jhJvG5xFES0V/wDbkyk/SKZ3E8QtJSSWUQ4CEBzVrDnF8ES5M7LG9spKWCVlbaJFObkFvSBldsZZSS7KFwrNlI65Xd6feOUw/BcSuiJUwvWiT8wIvmdlcYKGRMY1ZlEdaUEFQWrF7vo6HE9s0CqAhZpQiYSTtUe7xk4vGFS8wDEs4Ta9Q8DSODqlkCbLUlSrZkkDQeHnzjSl8AnTFZJaCsodJUKB+qi2unOFcETJSaAp051EpIZILXsBeFhZ47tWYB2Z6/Dc8iXaNqX2GxObxJlga+Nx0IFYMk/w+mKqubLSm3hBcC2wct7xLyQS7F6c34Ofk1AAVVteYL31iONxZCaKtrR25EFjHUYvsP3aCUL7xWiShn80vHE8Uw4SohSVIUD5ftEwam9EzhKPYL/PmGgco5fKFHXxiZHZzcIMosASLEtUa0v1gQhSQkZXDmwfXlF06aHOYEk+1NXt6RYJ5AswdgHBBGzO7xwotlcls4LC4AcPrUkR1aOz6pxylTZXDpCwqhLj4m2jF4LJBxcsLIy5g70/yL6AUj0HgUtICiCHKlE73DfSMM+Rx6Ov8eOtmEvgkrDoSlOcFZCy6lkEpILkEtoPSBVJK1AJfbXU6xp9oscBPAamWrk6nR6aCK8EhIUFFtwCB5OPtyjOLaXJnR3pC/5WROlrCwxHwqCWIIZm5OLGOB4ioSs8t/E7E8xQsdnA9dY9dwSCoEm6i/2EeddvpUpGOJSCSQkkfpKrE72blD/HyN5HFsx/JguKZncDUHamxYuegeNETXUEoKebv/5bRjYHH5SMqAASXITV+TagGNKRjE52SzKBL6uSHzE2p6co6Jxd2ci6DsRg5fchC/FqKkWNizONG6QBgUKU4bKhJNgAG5CzEi8SxxJBDilAQa125H6xRJxQYOyTo1NzRmofrziIp0UdJ2P4UlRmTFDOEqUJWf4QU0JZ6lyAC2hZo6bBcOloBmAOvLlzKLlrkB/hBU6iBckwDwKaP5ELAKSc9Q9SFFLuGqSzA7RBCF93lzs1hy631jnfKUmd+NJRSQScQpYKkpdIp8QDK05+gN4u4ZiFKQDlcEli7vW9bD9oDw8kJk+JYLqYOUioqGc/FU25xPDY0pSlKBmcgAlQSLf3G4DGoeCVNUjRMN4pLKwP0q3dNtQYwuIYZ5YXMQlSpCswJSC6SahBNgKHyjbl40TE/CxtVtbMfLaMxUrvkkFZCWJawVViHqWdtB5xMZcdCk0E4WUc5OejZg7kCjF6j3B6wpWJmBW72YNmBsXfpSAeHhpiMxJSuxp/k1elLco6ZWEChVRu70+cZyfF7NLTVmd3qhUux3qH5NDpQJiTLmJzoWKh7h+Re4HpF4wIApSpv161i+Tw5nry2+8HMToETwLD5WGHl7sUoLP6xGVwWXKYy5MpJ0LBwTsTWNZGGIfwk9CG94abmFkEc1CnlW8T6kxe0ByLarMLwJKCisgih1I1jXllyQwfq0QxEgJVppQqJLwcm9DtHG9qOGgSwrKkATEklmNVAX2qb7xHAYhKBlSTmJUs2NySae3lG52lAVhpoAc5FMHNS0c7w3CqRKdC/AQCpJOhq4JLWod6G7x049w9xlJ+7RqpxaVHL3gCuqH8gYqVh1O/ezTsGlN6hAgdeLUAUnZw7Uro521iiWpQLgm+hi1CiHIzOOzZ0lYImLylyLU5MNI5TiuKMxR7xSlG2Ys5bcCOp7WyypIW48BY0qQdI5RMh1BUwUNmbahYWH2jsw1VnNle6AjglaJV/wDU/aGjqEpQwc6DU7Qo09YwozTj1n4iDZyddHi/Azki7hTvQmu7hucDyVNRVBpzIsW1H7xKQAVlPoHZranRozaQrNrhuISmaCpRo5ADg5z8NRVh9fXsuEYpIUshWjKJuFFrjfUlo47BYY/1MzKozEOHU/jBIaOq4Pgx3cwoDkhy4DuDVz5e0c84pnRilQFxE95OzO4p6aUjQwOCUohnoQhLG519HivEy1DKo3Le/KN/BJ8KQlQSrKHsbgemukZzvSOmNdhqFpQCA1AdXAYUJ6mPIu1uJKsUtT51AB9sw0sKC1vvHqWMmolhgSDMUBepLucug62HOOHldkjOWZkwkZlElKa38TO3yEH40Ywk2yctyVHO8BSsKzFHgLkqalGF+vyg9ckKqGB/e9dbxo9r+zs6VKBw4JQAygCSoCrkbhix1+nLr48BKSU0WHBFeVXua89I6nGUvcjja46YXxJfjdjRKmO5CRlIYRVIxAynwuoAXFmNL2NQYyZ2OK1v0LXcgVf3jdwkvvisAFKppBSoCmYmqTsDpo/K1uHFbEtnoUgKGAwwr40gvoSStbHbQ+RhJU7P5GrV8qxqSOGozJADploCAXtloKfloiZAlpBVUlQHVqa8r9I85SPRSrRLAyXQQFGhfq++2kU8VLqDhttQd23rv6wdLkICh4gX2LMQaa828oA46vKrNRhapFa2YU6+URdscnSM+fxMd38RZWgd2KWI1NC79NIB/nWcEsEqLZnJcg0LFq5XZ6E3q8Z6CCpRyO5LUJpdJUo3YuCANQaxBeJ+JRSXIA8VGJ18TgBiWu5Um8bKBxuTOl4PhwVKCqpd0kixc5gGO5B5co3JU9PiAJISW3dm9RzjneG4gJGdagRZRCnSFFrDVg9zp5xuy8qkulQIOqWPV4U4Wjpxy0OMUlKSdAXrzOnmYKE0UD2rfezbwLPQGo10uFFqAuT6VtF2Hxz0NNLjSlw4aOSUaNu+g5S9Qft6A9KwLMUVBvDQ0v5xLEYlJpT85xnomo0CX1q/1i4Y7VkXTDUJCXOZPPVumx1jK4piPEGUNBatb6xd39SR9G+UA4icVPVtPvaNIYmpWDlogrEuACa66cqtGbJwpShQJQUhwlwxCWs4Ff2GsFTQXfl6xTiCSkt6b8o6OJnZnGSpleB2Fwpqe0VyAtKh4FeoPp4jFGJmFKQWYC4b7awbwrEOnMHNKda71jXwQcr2hxU0zilYUEu/JQ0JaM1JOYAON/eOlxwU0wpIqUqBFVFJBBAG7kxiGUHdPKpJrzbSNovVUcuTbsp78/2n0PlCiS8OpywJG9IUVozotmeEA0JLg0pzd7UgYSipZIUyQXc6c9PdouxCSwcJIdnLB7UfQWhsQnIQnwOVA0cp8NgSa1I3sIlDNHD/AAgMcy3/AFPYEVe7j5x0fC5s7IJaFpKQCpmCSwLVUS5qbH1Njz0khYSFKYu4p5Ud/LmeZjQwGJErEEyiFMnIpwXyuHIqwVppaM6s0idAuYZqpZSCzZTUu4dNCRTeNyXLypYhiS2hI2d6E3/DGPw3tI6mMoJcsnLoWGZVTZzcbgczPi3F8hHhzFTswJc2v+Xg43pm6lo0v5UZkzCAQB4aOfLYFvYRdIWACWqXPIGv3jPTxaWCApgbMTvv5CLJ/GJYKR/1CotlQX9TEuCHyNjCYUKQAoEuLXjku1XYKQXUjDrCiCcyFEJzf5prffrHcYUukGnQF25PrFq8ckEJJAJsNecUrXTJe/B4YrsVMDlDH/AkP5Gx82jW7DcEmqxH9QGWmQMzEVUsnw3vSrj+0R6TP4QhSiaMbZaHz0MD4TBZXIPiLVZ2FWDa6nzjOU8lNSCOON2XYfDMoqBvd+kB8QwufxFRDUFaekHzAUoCSXPQBzW9ekZ/F37nopJc7ZkvflGKx6s6eew7CyinYdQCTrelH5RDiMlKZZUtSgS5GrMKMnaun2iSZ1LAk0FQDz84z+NgrZOTKoChKm5CoBDu48xbQxxUdmeWVo42diA6iCGQ5AS9kuxbdRIPkTq0HSsP3yFhnIKVMpItWjmqSTy1G7xnz8EAPCPEsC3xFrggFrsp77QTweUoAgrACshSf9PeOkkbFq8/KNa8nPHs2uF4aZMTVPhDMFhnKSNWYi9a6RuJw7Bx6G3OM1HEZgrlTlcqNNKkpofidy7GDMPxAlL7mlL622Yj8smrNotIunys4NbCoF+r+ukTlAMG0Gv5eAcbiiBmANHs3mAIsw00vQEC7Fw73jLLi5I2hkpl3EJqQHLOKZtWOj7QL3rB/CRSwHzFxD4lTkZkkg0LVb/UDAmMmOzAl/7R860i4YlFUKU22WfzTEhIHVvW8NOmE6xmmcbAEVsW6/KEriDDxbadIuqI5BipkU5x194yhjVOCl1BjoQ2r7EfvDJzGXUBQqXA563f00gaJUk9B88AVu9/vElSki3t6+sBYaeFXDDnqOQ0h5E9QVclOXqXB96Q0gsC41hVJSJiJSQpJ+IKooEVoRf7Rxa547wMaO9dORjo+0HGFKlNn8YLEMwUGNRT2NXMcpMSxBNzp9o6ca1s5Mj2aX85/kn0hQCVo29yPaFFcUTZpTSogguEu71pbR+lOlYfBqCTUBSgGS5diC7gCmmsCHEki7G9tnaw+cWJcipdQJL6DQ5idPvE1oAtWIclQGVhmTSmYHzZuXLeNOdxJJk95dZbMWYOxABagdNQOo6c5PmDKgBT0dq0cW87+YiUqaUpIcZTapYK1YN+Uh8Bpmzg+0BlqYVTWoYFrAOXbl84I/4q5BuRZJs/0aOcDjapcmvy5RqcKklRozb1JJux26ViqUdlJtmthlVK5jE3OrBx6bRr8OXJzB5gTmApUHKa356xjSipvEbEbeYA6tvUcoKwElIKgXSdqFTC5djuTpbzjnnk3ouPZ1aOL2RKIASwAUVEE7P5crxmzsdMKc+cJajAEJvVlH4vzpAsjEoopBJAcBJqToSQ9KbRmcd4nkS8xzUiv9rjTdmHrHO226Oh6R0/CONFagFkMlyVVFg7HfpG4mbR2LmrG/m0cxgMMibLKkOgggBkgOE+JRINDQ+bRuJNK1YXLDnp9I0Sa0xeS0TcyjUOKFzYgW/NoD4qFKkqANSG0f8AGi9FDrq7E/jRHETUhJOn4wiloGSwmLG9rV6j5xncUxgWsjMQKVrqzgEDUPvY7wIvFKBocoI51BZmPUe/rVOxIyfFmHxM7Ue5JqxI20N4zv8ARnKVgmFX3ZWHUzEpAygF6u5sznXTUROVj0pBdDgkVJBDeJTGhbxcquKQLOUlgEy0l0gOcxc031FPeuokJSGK1EkqHjJTQEAgFLnwgOBT6Q7+yLNtE8zJJWBlzVG2azsCWq4fzgfs9jFFKs4Nb/Qm9g3tAnCMaEhaXzeHQU6kEuKnerdIt4RMzTFZk0TVg4YuXzEitGFNjAO+mbRlGxpFE7GCWgqKwCkt15V3ceorF88DN1am0MJKVApKXBvF0bA+Hx4muSWAo+jnmLecBY+cqTl1Sp6pL+wq/rF2BmhMnxgAhSgpqB82jb3jM4ko/oCVJJ0INdbg15trCombIOpZzJNC96vbm7PSre8DnEmYptRW+mtfy8LCZspuQS4BYfW4bfV4jipYRZga5a3qWd7Vced6wmkjIkZZTMPRncPa7N5dGjWlMZYTYMzXZ+nyjPw0xgS4CrsdeYrSh6RTnJ/6Lsq9SwbUqe9qCHZadDqk5Z4SpkSx+okV5O1HOnODOMYwSUlQAoKCtfOM7ieNASEqUQqm7AuQTqXbc6xh8Txq2AKiQ1KuG0N4tRbaE5pJgvG+JGcvMUt02D/nlGTMXXpZotzPyh5WHLHnSOtVFHNbb2Ud/wBIUXCSNvz1hRVoAmRitDZw/TYfmsXKCQQdCCQAxq1HPvDYfhpYlZCUtQg1PkPr7xPEZPDLSGALk6k8x0DRg2r0BQiQQAS1QRvp0pfrFaiS2XQPToHpvBX8+pSiioQWoDQaA8/3iU45JaCa5mNKPUvUG3UaRVsaJSsIotmdCSCa8uRv0jUkjIAO8OU1A0AqHSN/W+8ZeFxhmTAAkNs9hy5/eNaak5HKQzUY6Cj82e0ZZG+maV9F8uc5IGjmjE7l6V/b1J7xSfhFiztvRiaN16GAEICiKEkByAwNqCj1oHjTViCZbkBxoCXvQeht0jndIpdF6piAAyE/3PpV3NfaOV7R8SE7EZEBwCkC7qLt9YN4rPUmWlIopZAS+gdxmG/7Rn9ksCtfEA7K7rNML28Pw9PEUxvhWnJ+ByldI9SkcHR3KZZzMAHZTOQDmL836QEeIqyAJDTCWISQwAzUdRbQVg48RZwVJDC7+J+hDWB3vHKKmJVNVUIEtLPQZiSDm5U94yeypOmdNgJpUkBQUDrm13YjS0PxFTSlZaljSp/26xl8Oxq1gpWqqSUhSSKhqHXSsWYhdFJUT3bMCFB827c31gfQ70TwP6SMqq1elSaMMrgO1XgXiyqKlKZDuUtV3qwJsaWO/SKlipagSCNSDVwas1hSJ43FFfiU1XBq5o9+TczEt6IfRkyZn9FYpowOhZga1Cm+cXTcTmSAQA6gyiKuwJpdTO72aBMSQGD5QL0Fa/MsOVIhiZpCU0q7h2LO1gbp1h1ZBpcPmCmyQxAKnJcGotXbbpGjhMTLCSxyFWUkAGh/VXe//wCaRzUqarMfCAtAsHY1q7mh5AwZLlsl6gmpSAKKNav8VtTFUxpnWKy3zuLVY+lmiaZoH4IxeGzVKbwnQUL7uWc/gg/Dy2KnBa1eRENGyZRNAJmJAcEhWlyCDcbjaA5uFCEs4ckAAEkHmrbXaDsVIIOZKiCQxBBIa+lQftGHiMQUkZVVcsQ97u55lmfWJJk6JSVFCwUsybjMSpgWAA1baI4iYMyiAVBdwbgtzq1qUasVGaqiqCrpa+7+dbftAi5yypiKMDUOSbm9/wA5ursiwzIXcVO9zW1dnhYjiKXAylRBBLNcUPhpRhtrDyMUcikFgKAOA3Uty0+8AY7GKSGT+pwTS7VtZ6xaHdIA41jUqKvCAbjqQH2/BGLOmum9BFk+Y5PpAsxdaDyjrhGkc7dsj3u/qIczqNvDSZOY7A+0XdxlYs4FyIt0IiJ6hp7QoiFHYQ8IRonFi1XDlgD7V6coGC1E5mbcmp5M9YKRKQlmIJ1Kt329K9Yry1JKxmNWZhtX2jFUugLMMshR8LEi7EOCSzA84ukykrHjUwS51LB7Na5jKWlWY+L4QC7+nWvyi4KaxJerCtt9djFcf2UmWYXFmWCBRy9g7B6crxt4DiSpzg5RlozMfE7MeV45xE0a3FvzeNbghXUUyVPJyPnT2hZYqrNEzaonxAdKM+lzy116RWviDlhSg05B38wR+GI4kCoYgC73Iq483u/2AmLm1fIwAe5U55nb9o5Iq+x3RPikvPMST8KPAlyUpKixKszvqQL1EaXZlAkGcoEqJaWVBgxPjLa6bmMopdSVFTlINEgvUEm4sSfk3O+Ri/6ZSLqU9zqGsLW5/EY03XFDT3Z1sjiIKilS0TAU5hahswUzVpo8Y/EJJVnSzVFbMRVNdYCw2HImJufFYWahFto6DEZgmlySSGDF2Dv0htVRT92zLwknKAfhIeiCakjUatQwZLng0uQ6vRtDd4FnISkEoSUn9V7jU9X3YRZwueAFFw2WgNwfCwL6v+bZW2C3oJmzAWGRyKqA2Y6DU1rzgHFJLszAgMdy7KzftE55KVvYs12oedGvytFCixC3d6sahstgGv8AmkO7JIS8OnM1CXAc1IL06nNr0gRMzwKJLnMAKmweoJuH056aXnGKWkJTQMWf+7wlzTcP6c4rXJVmLgAhL8noFAEau3yi0BbKRa/jJA0JDqA50bN5s5jSwixRyBQ0VqXqdfzaK8IWrVr5dBUhNDpvoSPKNI4NKSFMkJLkuzAksKl2BBYwm0UiUqcmSoKTUnYXDGnP7NGhInoUMz/Td7iMnE/EA4Z9RQ66Qv5vM4SWANb0D/OjQi72aGNJUCzWfSj0HW7xkfyASSxNqq1q1EjQWO7t5acuaBLPiu1daPvAGJmn+5BFjmDEl6EHUfvD6CRjcTVLSyMqvE9akhnqNnGnLlGVKn5SpNxTWr39Y0Mcg5lUBrW7PYxjlIKlaF/rZzDjsxl2acyYoilFGzgCm432tGZiEqYEVF6ffl9YIM2gBIS1nrmIq24HOGHEA4ysLZnsW1B0LQK0KQPPwiUssVSoatctoBGdi0pdwaPX82jTnLCyXLJYhqULhjTlGZiJaQqhDHc0jeDshobCJdTOQD0t9YtxGHu1vZ69KxFM0JNK0bp56iIpn6Nq929IrYJryCodv2hRLveQh40JDMUap/1CBEfEuFCjOPQgcmDcAfEj/u9kFoUKLn8WUi+emiuRHygnh0092KmhpU0rptChRnL4lo1FKPcg6kQOpXw//IR7JhoUcyGxYv4Ff6j7FAHoCfWJY1P9X/sfzzBoUKKXa/30IMwJ8R6J+cauAmHIS5fL94UKLl8TWHRVij/UPRR9hGqcOnuFHKl8l2D6QoUYIa7MnEVUgaOKafAIhMFureVIUKM10iAefVAf+wfWDsEHl1rQ3/1JhQovwLyGSP8ApTDrkR8ifnDcVV/0+o+n3PqYUKKfaLfRZJU6w9fD9TFEtZzEOWy20+IwoUD6LXRq8CQFIOYA9a6HeMntPLCFqCQEhk0SGF9hChRcRPo5uXOUcrkmhuTvFBQHsLn5GFChoyRbPFOjNy6RjrNV9RDQoqHkmRWu3mYHTeGhRvEzJg0HWFPt+bmHhQ/IyqFChRQH/9k="/>
          <p:cNvSpPr>
            <a:spLocks noChangeAspect="1" noChangeArrowheads="1"/>
          </p:cNvSpPr>
          <p:nvPr/>
        </p:nvSpPr>
        <p:spPr bwMode="auto">
          <a:xfrm>
            <a:off x="63500" y="-685800"/>
            <a:ext cx="1905000" cy="1428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7898" name="Picture 10" descr="http://t3.gstatic.com/images?q=tbn:ANd9GcTZQ3N5a53GSVFvV-IQU-JaORDCXKWVvUxZJRaPZ1dDMJ5z-Zc9b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40450" y="3713718"/>
            <a:ext cx="3824124" cy="2859635"/>
          </a:xfrm>
          <a:prstGeom prst="rect">
            <a:avLst/>
          </a:prstGeom>
          <a:noFill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65041"/>
            <a:ext cx="3744416" cy="280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cs-CZ" dirty="0" smtClean="0"/>
              <a:t>Moravský kras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08721"/>
            <a:ext cx="9036496" cy="3168351"/>
          </a:xfrm>
        </p:spPr>
        <p:txBody>
          <a:bodyPr/>
          <a:lstStyle/>
          <a:p>
            <a:r>
              <a:rPr lang="cs-CZ" dirty="0" smtClean="0"/>
              <a:t>Je druhým nejstarším velkoplošným chráněným územím České republice, neboť byla zřízena 4. července 1956</a:t>
            </a:r>
          </a:p>
          <a:p>
            <a:r>
              <a:rPr lang="cs-CZ" dirty="0" smtClean="0"/>
              <a:t>Je největší a nejlépe vyvinuté krasové území v Českém masívu. Rozkládá se na ploše 92km</a:t>
            </a:r>
            <a:r>
              <a:rPr lang="cs-CZ" baseline="30000" dirty="0" smtClean="0"/>
              <a:t>2</a:t>
            </a:r>
            <a:r>
              <a:rPr lang="cs-CZ" dirty="0" smtClean="0"/>
              <a:t> a zaujímá téměř 24km dlouhý a 2 až 6km široký pruh zkrasovělých devonských vápenců</a:t>
            </a:r>
            <a:endParaRPr lang="cs-CZ" dirty="0"/>
          </a:p>
        </p:txBody>
      </p:sp>
      <p:pic>
        <p:nvPicPr>
          <p:cNvPr id="39938" name="Picture 2" descr="http://t0.gstatic.com/images?q=tbn:ANd9GcTF1OU4vCUzctEUdhhufWNx5xkL6fNfXdt9KZkfXHZU-DxsIA1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780928"/>
            <a:ext cx="3263950" cy="371777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971600" y="6519446"/>
            <a:ext cx="20425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Kateřínská</a:t>
            </a:r>
            <a:r>
              <a:rPr lang="cs-CZ" dirty="0" smtClean="0"/>
              <a:t> jeskyně</a:t>
            </a:r>
            <a:endParaRPr lang="cs-CZ" dirty="0"/>
          </a:p>
        </p:txBody>
      </p:sp>
      <p:pic>
        <p:nvPicPr>
          <p:cNvPr id="39942" name="Picture 6" descr="http://www.moravskykras.net/foto/kulna0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8096" y="1052736"/>
            <a:ext cx="4566134" cy="3024336"/>
          </a:xfrm>
          <a:prstGeom prst="rect">
            <a:avLst/>
          </a:prstGeom>
          <a:noFill/>
        </p:spPr>
      </p:pic>
      <p:pic>
        <p:nvPicPr>
          <p:cNvPr id="39944" name="Picture 8" descr="http://t0.gstatic.com/images?q=tbn:ANd9GcSvJ7DJMuQSqGGkdFQd9TdvrLVpwoH2cEiCQTTfPlepRrQYQ8vi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8095" y="3933056"/>
            <a:ext cx="4566134" cy="26195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431738" y="727364"/>
            <a:ext cx="80645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2000" dirty="0" smtClean="0"/>
              <a:t>byla </a:t>
            </a:r>
            <a:r>
              <a:rPr lang="cs-CZ" sz="2000" dirty="0"/>
              <a:t>vyhlášena dne </a:t>
            </a:r>
            <a:r>
              <a:rPr lang="cs-CZ" sz="2000" dirty="0">
                <a:hlinkClick r:id="rId2" tooltip="19. březen"/>
              </a:rPr>
              <a:t>19. 3.</a:t>
            </a:r>
            <a:r>
              <a:rPr lang="cs-CZ" sz="2000" dirty="0"/>
              <a:t> </a:t>
            </a:r>
            <a:r>
              <a:rPr lang="cs-CZ" sz="2000" dirty="0">
                <a:hlinkClick r:id="rId3" tooltip="1976"/>
              </a:rPr>
              <a:t>1976</a:t>
            </a:r>
            <a:r>
              <a:rPr lang="cs-CZ" sz="2000" dirty="0"/>
              <a:t> na území o rozloze 83 km² zahrnujícím hřebeny </a:t>
            </a:r>
            <a:r>
              <a:rPr lang="cs-CZ" sz="2000" dirty="0">
                <a:hlinkClick r:id="rId4" tooltip="Pavlovské vrchy"/>
              </a:rPr>
              <a:t>Pavlovských vrchů</a:t>
            </a:r>
            <a:r>
              <a:rPr lang="cs-CZ" sz="2000" dirty="0"/>
              <a:t>, až po </a:t>
            </a:r>
            <a:r>
              <a:rPr lang="cs-CZ" sz="2000" dirty="0">
                <a:hlinkClick r:id="rId5" tooltip="Státní hranice"/>
              </a:rPr>
              <a:t>státní hranici</a:t>
            </a:r>
            <a:r>
              <a:rPr lang="cs-CZ" sz="2000" dirty="0"/>
              <a:t> s </a:t>
            </a:r>
            <a:r>
              <a:rPr lang="cs-CZ" sz="2000" dirty="0">
                <a:hlinkClick r:id="rId6" tooltip="Rakousko"/>
              </a:rPr>
              <a:t>Rakouskem</a:t>
            </a:r>
            <a:r>
              <a:rPr lang="cs-CZ" sz="2000" dirty="0"/>
              <a:t>.</a:t>
            </a:r>
          </a:p>
        </p:txBody>
      </p:sp>
      <p:sp>
        <p:nvSpPr>
          <p:cNvPr id="7" name="Obdélník 6"/>
          <p:cNvSpPr/>
          <p:nvPr/>
        </p:nvSpPr>
        <p:spPr>
          <a:xfrm>
            <a:off x="467544" y="0"/>
            <a:ext cx="8222123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Chráněná krajinná oblast Pálava </a:t>
            </a:r>
            <a:endParaRPr lang="cs-CZ" sz="400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146" name="Picture 2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905" y="1743027"/>
            <a:ext cx="4762500" cy="479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16832"/>
            <a:ext cx="3649643" cy="239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34373"/>
            <a:ext cx="3649643" cy="2234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Autofit/>
          </a:bodyPr>
          <a:lstStyle/>
          <a:p>
            <a:r>
              <a:rPr lang="cs-CZ" sz="24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Tmavě zelenou barvou zakresli národní parky a světle zelenou chráněné krajinné oblasti.</a:t>
            </a:r>
            <a:br>
              <a:rPr lang="cs-CZ" sz="24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cs-CZ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16832"/>
            <a:ext cx="7121525" cy="4395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41104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476672"/>
            <a:ext cx="9144000" cy="583205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Naším největším národním parkem je……….......</a:t>
            </a:r>
          </a:p>
          <a:p>
            <a:pPr>
              <a:buNone/>
            </a:pPr>
            <a:r>
              <a:rPr lang="cs-CZ" dirty="0" smtClean="0"/>
              <a:t>Nejstarším národním parkem je……………….</a:t>
            </a:r>
          </a:p>
          <a:p>
            <a:pPr>
              <a:buNone/>
            </a:pPr>
            <a:r>
              <a:rPr lang="cs-CZ" dirty="0" smtClean="0"/>
              <a:t>Největší chráněnou krajinnou oblastí je…………..</a:t>
            </a:r>
          </a:p>
          <a:p>
            <a:pPr>
              <a:buNone/>
            </a:pPr>
            <a:r>
              <a:rPr lang="cs-CZ" dirty="0" smtClean="0"/>
              <a:t>Nejstarší chráněnou krajinnou oblastí je…………..</a:t>
            </a:r>
          </a:p>
          <a:p>
            <a:pPr>
              <a:buNone/>
            </a:pPr>
            <a:r>
              <a:rPr lang="cs-CZ" dirty="0" smtClean="0"/>
              <a:t>CHKO …………. je nejmenší a najdeme zde památnou horu stejného jména ……….(</a:t>
            </a:r>
            <a:r>
              <a:rPr lang="cs-CZ" dirty="0" err="1" smtClean="0"/>
              <a:t>nakíbl</a:t>
            </a:r>
            <a:r>
              <a:rPr lang="cs-CZ" dirty="0" smtClean="0"/>
              <a:t>)</a:t>
            </a:r>
          </a:p>
          <a:p>
            <a:pPr>
              <a:buNone/>
            </a:pPr>
            <a:r>
              <a:rPr lang="cs-CZ" dirty="0" smtClean="0"/>
              <a:t>Nejvzácnější květinou v CHKO Bílé Karpaty je………..nachový a ………..zlatohlávek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0056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04664"/>
            <a:ext cx="8229600" cy="4708525"/>
          </a:xfrm>
        </p:spPr>
        <p:txBody>
          <a:bodyPr/>
          <a:lstStyle/>
          <a:p>
            <a:r>
              <a:rPr lang="cs-CZ" dirty="0"/>
              <a:t>Použitá literatura:</a:t>
            </a:r>
          </a:p>
          <a:p>
            <a:r>
              <a:rPr lang="cs-CZ" sz="1800" dirty="0"/>
              <a:t>Vlastivěda 4 ( učebnice pro 4.ročník základní školy) Poznáváme naši vlast (Nová škola)</a:t>
            </a:r>
          </a:p>
          <a:p>
            <a:endParaRPr lang="cs-CZ" sz="1800" dirty="0"/>
          </a:p>
        </p:txBody>
      </p:sp>
      <p:sp>
        <p:nvSpPr>
          <p:cNvPr id="2" name="Obdélník 1">
            <a:hlinkClick r:id="rId2" action="ppaction://hlinkpres?slideindex=7&amp;slidetitle=Chráněná krajinná oblast Bílé Karpaty"/>
          </p:cNvPr>
          <p:cNvSpPr/>
          <p:nvPr/>
        </p:nvSpPr>
        <p:spPr>
          <a:xfrm>
            <a:off x="827584" y="1387515"/>
            <a:ext cx="72728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http://www.bilekarpaty.cz/vis/img/logo_schko_bar_nove.jpg</a:t>
            </a:r>
          </a:p>
        </p:txBody>
      </p:sp>
      <p:sp>
        <p:nvSpPr>
          <p:cNvPr id="4" name="Obdélník 3">
            <a:hlinkClick r:id="rId2" action="ppaction://hlinkpres?slideindex=10&amp;slidetitle=Charakter krajiny"/>
          </p:cNvPr>
          <p:cNvSpPr/>
          <p:nvPr/>
        </p:nvSpPr>
        <p:spPr>
          <a:xfrm>
            <a:off x="859679" y="1747645"/>
            <a:ext cx="72407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http://upload.wikimedia.org/wikipedia/commons/thumb/6/68/Bile_potoky11.jpg/283px-Bile_potoky11.jpg</a:t>
            </a:r>
          </a:p>
        </p:txBody>
      </p:sp>
      <p:sp>
        <p:nvSpPr>
          <p:cNvPr id="5" name="Obdélník 4">
            <a:hlinkClick r:id="rId2" action="ppaction://hlinkpres?slideindex=15&amp;slidetitle=Žofínský prales"/>
          </p:cNvPr>
          <p:cNvSpPr/>
          <p:nvPr/>
        </p:nvSpPr>
        <p:spPr>
          <a:xfrm>
            <a:off x="859678" y="2332420"/>
            <a:ext cx="7920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http://upload.wikimedia.org/wikipedia/commons/thumb/f/fb/%C5%BDof%C3%ADnsk%C3%BD-prales-motiva%C4%8Dn%C3%AD.jpg/800px-%C5%BDof%C3%ADnsk%C3%BD-prales-motiva%C4%8Dn%C3%AD.jpg</a:t>
            </a:r>
          </a:p>
        </p:txBody>
      </p:sp>
      <p:sp>
        <p:nvSpPr>
          <p:cNvPr id="6" name="Obdélník 5">
            <a:hlinkClick r:id="rId2" action="ppaction://hlinkpres?slideindex=19&amp;slidetitle=Chráněná krajinná oblast Kokořínsko"/>
          </p:cNvPr>
          <p:cNvSpPr/>
          <p:nvPr/>
        </p:nvSpPr>
        <p:spPr>
          <a:xfrm>
            <a:off x="894440" y="3148812"/>
            <a:ext cx="80328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http://upload.wikimedia.org/wikipedia/commons/thumb/c/ca/Msenske_poklicky.JPG/283px-Msenske_poklicky.JPG</a:t>
            </a:r>
          </a:p>
        </p:txBody>
      </p:sp>
      <p:sp>
        <p:nvSpPr>
          <p:cNvPr id="7" name="Obdélník 6">
            <a:hlinkClick r:id="rId2" action="ppaction://hlinkpres?slideindex=19&amp;slidetitle=Chráněná krajinná oblast Kokořínsko"/>
          </p:cNvPr>
          <p:cNvSpPr/>
          <p:nvPr/>
        </p:nvSpPr>
        <p:spPr>
          <a:xfrm>
            <a:off x="885336" y="3733587"/>
            <a:ext cx="80951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http://upload.wikimedia.org/wikipedia/commons/thumb/1/16/Polojeskyn%C4%9B_Kr%C3%A1pn%C3%ADk_%2801%29.jpg/800px-Polojeskyn%C4%9B_Kr%C3%A1pn%C3%ADk_%2801%29.jpg</a:t>
            </a:r>
          </a:p>
        </p:txBody>
      </p:sp>
      <p:sp>
        <p:nvSpPr>
          <p:cNvPr id="8" name="Obdélník 7">
            <a:hlinkClick r:id="rId2" action="ppaction://hlinkpres?slideindex=18&amp;slidetitle=Český ráj"/>
          </p:cNvPr>
          <p:cNvSpPr/>
          <p:nvPr/>
        </p:nvSpPr>
        <p:spPr>
          <a:xfrm>
            <a:off x="859678" y="4564584"/>
            <a:ext cx="83466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http://upload.wikimedia.org/wikipedia/commons/thumb/2/2b/Cesky_Raj.JPG/283px-Cesky_Raj.JPG</a:t>
            </a:r>
          </a:p>
        </p:txBody>
      </p:sp>
      <p:sp>
        <p:nvSpPr>
          <p:cNvPr id="9" name="Obdélník 8">
            <a:hlinkClick r:id="rId2" action="ppaction://hlinkpres?slideindex=21&amp;slidetitle=Prezentace aplikace PowerPoint"/>
          </p:cNvPr>
          <p:cNvSpPr/>
          <p:nvPr/>
        </p:nvSpPr>
        <p:spPr>
          <a:xfrm>
            <a:off x="825927" y="5028645"/>
            <a:ext cx="79511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http://upload.wikimedia.org/wikipedia/commons/3/35/Sk%C3%A1ly_na_vrcholu_d%C4%9Bv%C3%ADna.JPG</a:t>
            </a:r>
          </a:p>
        </p:txBody>
      </p:sp>
      <p:sp>
        <p:nvSpPr>
          <p:cNvPr id="10" name="Obdélník 9">
            <a:hlinkClick r:id="rId2" action="ppaction://hlinkpres?slideindex=21&amp;slidetitle=Prezentace aplikace PowerPoint"/>
          </p:cNvPr>
          <p:cNvSpPr/>
          <p:nvPr/>
        </p:nvSpPr>
        <p:spPr>
          <a:xfrm>
            <a:off x="858022" y="5644357"/>
            <a:ext cx="81299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http://upload.wikimedia.org/wikipedia/commons/1/15/Z%C5%99%C3%ADcenina_Sirot%C4%8D%C3%AD_hr%C3%A1dek.JPG</a:t>
            </a:r>
          </a:p>
        </p:txBody>
      </p:sp>
    </p:spTree>
    <p:extLst>
      <p:ext uri="{BB962C8B-B14F-4D97-AF65-F5344CB8AC3E}">
        <p14:creationId xmlns="" xmlns:p14="http://schemas.microsoft.com/office/powerpoint/2010/main" val="131531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2688"/>
          </a:xfrm>
        </p:spPr>
        <p:txBody>
          <a:bodyPr/>
          <a:lstStyle/>
          <a:p>
            <a:r>
              <a:rPr lang="cs-CZ" sz="1600" dirty="0" smtClean="0">
                <a:hlinkClick r:id="rId2"/>
              </a:rPr>
              <a:t>http://lh5.ggpht.com/RNXsInDkMfp6nCkTHzwbOPk-uP0APLYq8KSO6-_</a:t>
            </a:r>
            <a:r>
              <a:rPr lang="cs-CZ" sz="1400" dirty="0" smtClean="0">
                <a:hlinkClick r:id="rId2"/>
              </a:rPr>
              <a:t>3lGBo7qDnJHFHEfrWdMqJXPiT39E9NA=s150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http://lh4.ggpht.com/YaVM1ThNZCGvCMs2JjHU1ayxwyEm1HEgvfQOaXgM85ShagE8efqfCMuNSTMO-aGdBztzq4U=s170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http://lh5.ggpht.com/k4Dw6SwWHnMD3N21Ybmtt7NkLuzc_UelnJ2co9Ye3HLRUWZHbASDYgpzry_ONoq5xFkj=s91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http://lh3.ggpht.com/</a:t>
            </a:r>
            <a:r>
              <a:rPr lang="cs-CZ" sz="1400" dirty="0" err="1" smtClean="0">
                <a:hlinkClick r:id="rId5"/>
              </a:rPr>
              <a:t>KKOZnBAL</a:t>
            </a:r>
            <a:r>
              <a:rPr lang="cs-CZ" sz="1400" dirty="0" smtClean="0">
                <a:hlinkClick r:id="rId5"/>
              </a:rPr>
              <a:t>_cNCvsOhLe8ZyK0H5QzBR7rfAPB0gjsM1Gp_K2laMuqLpfeusKc48y0MuKFz3dY=s129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http://lh6.ggpht.com/vF6qI6-</a:t>
            </a:r>
            <a:r>
              <a:rPr lang="cs-CZ" sz="1400" dirty="0" err="1" smtClean="0">
                <a:hlinkClick r:id="rId6"/>
              </a:rPr>
              <a:t>vGirRiKGGqc</a:t>
            </a:r>
            <a:r>
              <a:rPr lang="cs-CZ" sz="1400" dirty="0" smtClean="0">
                <a:hlinkClick r:id="rId6"/>
              </a:rPr>
              <a:t>_</a:t>
            </a:r>
            <a:r>
              <a:rPr lang="cs-CZ" sz="1400" dirty="0" err="1" smtClean="0">
                <a:hlinkClick r:id="rId6"/>
              </a:rPr>
              <a:t>lhEsFX</a:t>
            </a:r>
            <a:r>
              <a:rPr lang="cs-CZ" sz="1400" dirty="0" smtClean="0">
                <a:hlinkClick r:id="rId6"/>
              </a:rPr>
              <a:t>-2fKezyiNJzvFVZchZWZycupmJoNDgU61XpCr2j1L2wGA=s85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http://lh3.ggpht.com/yKhDOSoVK40t-35G_zlDQ7h3FxpFK78JwamQNPQSI5hXY8cxHusl8qNEy1ODyeZy88ftzw=s85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http://lh4.ggpht.com/f8VLUTKEdR67um7QdbDM3x-aT0zBx4OlkI2YipNXur6hwOAK0CQbG2VoElkZbmpzqC93=s85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http://lh6.ggpht.com/</a:t>
            </a:r>
            <a:r>
              <a:rPr lang="cs-CZ" sz="1400" dirty="0" err="1" smtClean="0">
                <a:hlinkClick r:id="rId9"/>
              </a:rPr>
              <a:t>tz</a:t>
            </a:r>
            <a:r>
              <a:rPr lang="cs-CZ" sz="1400" dirty="0" smtClean="0">
                <a:hlinkClick r:id="rId9"/>
              </a:rPr>
              <a:t>_</a:t>
            </a:r>
            <a:r>
              <a:rPr lang="cs-CZ" sz="1400" dirty="0" err="1" smtClean="0">
                <a:hlinkClick r:id="rId9"/>
              </a:rPr>
              <a:t>ubNdO</a:t>
            </a:r>
            <a:r>
              <a:rPr lang="cs-CZ" sz="1400" dirty="0" smtClean="0">
                <a:hlinkClick r:id="rId9"/>
              </a:rPr>
              <a:t>-Ckh4jvn-DXQIhhFGnb945b2wZdnzI0EHxQUjGTu65YzOqvLSIjOuzXi3yL6Lg=s85</a:t>
            </a:r>
            <a:endParaRPr lang="cs-CZ" sz="1400" dirty="0" smtClean="0"/>
          </a:p>
          <a:p>
            <a:r>
              <a:rPr lang="cs-CZ" sz="1400" dirty="0" smtClean="0">
                <a:hlinkClick r:id="rId10"/>
              </a:rPr>
              <a:t>http://lh4.ggpht.com/CCUKmXVxiqRRkiDVNh4saLnJpueA8_KyKQrEjOv81nsi0KrDfOHaLZmkQhW5QrUO1y8iPA=s110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http://lh5.ggpht.com/</a:t>
            </a:r>
            <a:r>
              <a:rPr lang="cs-CZ" sz="1400" dirty="0" err="1" smtClean="0">
                <a:hlinkClick r:id="rId11"/>
              </a:rPr>
              <a:t>kHN</a:t>
            </a:r>
            <a:r>
              <a:rPr lang="cs-CZ" sz="1400" dirty="0" smtClean="0">
                <a:hlinkClick r:id="rId11"/>
              </a:rPr>
              <a:t>_1hz9CUz7oIm4x38acrAetRiS6r6nWAw3SKozjCGZENnxpM2-3G3pN1kQCQjnFKzu=s103</a:t>
            </a:r>
            <a:endParaRPr lang="cs-CZ" sz="1400" dirty="0" smtClean="0"/>
          </a:p>
          <a:p>
            <a:r>
              <a:rPr lang="cs-CZ" sz="1400" dirty="0" smtClean="0">
                <a:hlinkClick r:id="rId12"/>
              </a:rPr>
              <a:t>http://lh6.ggpht.com/XHC8R9NUJTU4slEPALUWmASXJl5APv-qOSeDKb8TEz-QBU-</a:t>
            </a:r>
            <a:r>
              <a:rPr lang="cs-CZ" sz="1400" dirty="0" err="1" smtClean="0">
                <a:hlinkClick r:id="rId12"/>
              </a:rPr>
              <a:t>JacDshgXaHpRilW</a:t>
            </a:r>
            <a:r>
              <a:rPr lang="cs-CZ" sz="1400" dirty="0" smtClean="0">
                <a:hlinkClick r:id="rId12"/>
              </a:rPr>
              <a:t>-NI3aV8Q=s109</a:t>
            </a:r>
            <a:endParaRPr lang="cs-CZ" sz="1400" dirty="0" smtClean="0"/>
          </a:p>
          <a:p>
            <a:r>
              <a:rPr lang="cs-CZ" sz="1400" dirty="0" smtClean="0">
                <a:hlinkClick r:id="rId13"/>
              </a:rPr>
              <a:t>http://lh4.ggpht.com/Li1sLpT28EuovNcjlQkPiQXDBEd3AJqEhGQz1sOnKclIaRwoFs1YWJv4zqJUFVjF3x32=s85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620688"/>
            <a:ext cx="8517632" cy="4708525"/>
          </a:xfrm>
        </p:spPr>
        <p:txBody>
          <a:bodyPr/>
          <a:lstStyle/>
          <a:p>
            <a:r>
              <a:rPr lang="cs-CZ" sz="1400" dirty="0" smtClean="0">
                <a:hlinkClick r:id="rId2"/>
              </a:rPr>
              <a:t>http://lh5.ggpht.com/MC9i3QOPX4z1dl_dRx8PkluHVXksDI-CdCsvuCr3l6BX3gw3uXQ4XzLNuqKB3cIYwn-w8eU=s85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http://lh4.ggpht.com/J7kKCygyLgtzQ2nleAEzzTmcwkLOpojS8hQqe3poJlCnIKJeHmK1ooRfRdQbEClD0kkW=s85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http://lh5.ggpht.com/jl4DSwQscLHyPd8ogx9YEct33F9M7dbSVivUxvcbYYYsYMs4A74msq95__4xKKheyKDz1w=s114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http://lh4.ggpht.com/79m6rCvofbxwkn76qsOwzhkFp2zBhBXYbArikgkGYetRfZclphWMYNRmnd4kMXHK8UhEoQ=s127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http://lh6.ggpht.com/RQlLIYfFwnYf77Qy-6-ywqUCedkoA2do6dQQOmf3-ymni65ax71iYpEuMAZuvaEwbEBG=s114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http://lh6.ggpht.com/yWiCB8Jn2SCLxaGKgzoIi30yVHLxSjGjMABqLBvlXBynDG6zVHKC6xWstSvMR9InswQB=s127</a:t>
            </a:r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1426</TotalTime>
  <Words>680</Words>
  <Application>Microsoft Office PowerPoint</Application>
  <PresentationFormat>Předvádění na obrazovce (4:3)</PresentationFormat>
  <Paragraphs>121</Paragraphs>
  <Slides>26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8" baseType="lpstr">
      <vt:lpstr>Vrchol</vt:lpstr>
      <vt:lpstr>Prezentace</vt:lpstr>
      <vt:lpstr>Snímek 1</vt:lpstr>
      <vt:lpstr>Snímek 2</vt:lpstr>
      <vt:lpstr>Národní parky a chráněné krajinné oblasti</vt:lpstr>
      <vt:lpstr>Snímek 4</vt:lpstr>
      <vt:lpstr>Národní parky </vt:lpstr>
      <vt:lpstr>Snímek 6</vt:lpstr>
      <vt:lpstr>Chráněná krajinná oblast Bílé Karpaty</vt:lpstr>
      <vt:lpstr>Chráněná krajinná oblast Bílé Karpaty </vt:lpstr>
      <vt:lpstr>MORAVSKÉ KOPANICE V MINULOSTI</vt:lpstr>
      <vt:lpstr>Charakter krajiny</vt:lpstr>
      <vt:lpstr>Fauna Bílých Karpat</vt:lpstr>
      <vt:lpstr>Rostliny Bílých Karpat </vt:lpstr>
      <vt:lpstr>Snímek 13</vt:lpstr>
      <vt:lpstr>CHKO BESKYDY</vt:lpstr>
      <vt:lpstr>Žofínský prales</vt:lpstr>
      <vt:lpstr>Snímek 16</vt:lpstr>
      <vt:lpstr>Snímek 17</vt:lpstr>
      <vt:lpstr>Český ráj</vt:lpstr>
      <vt:lpstr>Chráněná krajinná oblast Kokořínsko</vt:lpstr>
      <vt:lpstr>Moravský kras</vt:lpstr>
      <vt:lpstr>Snímek 21</vt:lpstr>
      <vt:lpstr>Tmavě zelenou barvou zakresli národní parky a světle zelenou chráněné krajinné oblasti. </vt:lpstr>
      <vt:lpstr>Snímek 23</vt:lpstr>
      <vt:lpstr>Snímek 24</vt:lpstr>
      <vt:lpstr>Snímek 25</vt:lpstr>
      <vt:lpstr>Snímek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Národní parky a chráněné krajinné oblasti</dc:title>
  <dc:creator>Polanská Marie</dc:creator>
  <cp:lastModifiedBy>Škola</cp:lastModifiedBy>
  <cp:revision>128</cp:revision>
  <dcterms:created xsi:type="dcterms:W3CDTF">2011-11-24T19:43:10Z</dcterms:created>
  <dcterms:modified xsi:type="dcterms:W3CDTF">2013-05-23T11:14:01Z</dcterms:modified>
</cp:coreProperties>
</file>