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4"/>
  </p:notesMasterIdLst>
  <p:sldIdLst>
    <p:sldId id="257" r:id="rId2"/>
    <p:sldId id="256" r:id="rId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56838" autoAdjust="0"/>
  </p:normalViewPr>
  <p:slideViewPr>
    <p:cSldViewPr>
      <p:cViewPr varScale="1">
        <p:scale>
          <a:sx n="40" d="100"/>
          <a:sy n="40" d="100"/>
        </p:scale>
        <p:origin x="-225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5514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1F8AD76-71E2-4649-A919-B0C72947DA64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E44FAB-8D0D-42D2-8DC3-12BEFCBE29B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2225386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Čj. E 06/33</a:t>
            </a:r>
            <a:endParaRPr lang="cs-CZ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PŘÍPRAVA NA HODINU						Mgr. Petr Stránský</a:t>
            </a:r>
            <a:endParaRPr lang="cs-CZ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  <a:endParaRPr lang="cs-CZ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Předmět: 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Informační a komunikační technologie</a:t>
            </a:r>
          </a:p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Ročník: 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7. ročník ZŠ</a:t>
            </a:r>
          </a:p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Délka vyuč. hodiny: 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45´</a:t>
            </a:r>
          </a:p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Tematický celek:		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Volba povolání</a:t>
            </a:r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– 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prezentační programy</a:t>
            </a:r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endParaRPr lang="cs-CZ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Téma:		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		Microsoft Office PowerPoint – přechod mezi snímky</a:t>
            </a:r>
          </a:p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Pomůcky: 			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osobní počítače, program PowerPoint, internet, prezentace E 06_33</a:t>
            </a:r>
          </a:p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  <a:endParaRPr lang="cs-CZ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1. Cíle hodiny</a:t>
            </a:r>
            <a:endParaRPr lang="cs-CZ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Očekávané výstupy ŠVP:	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Vytvoří jednoduchou prezentaci. </a:t>
            </a:r>
          </a:p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Rozvíjené kompetence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	</a:t>
            </a:r>
          </a:p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K: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− v textu, promluvě či jiném záznamu pojmenuje hlavní 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myšlenky a stručně je shrne; určí, kde jsou klíčová místa 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− k tématu si z různých zdrojů vybere takové informace, které 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podle svého úsudku potřebuje k dalšímu řešení úkolu, porovná je s 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informacemi, které již měl k dispozici, a propojí je 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</a:p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: - využívá znalosti a zkušenosti získané v jednotlivých  vzdělávacích oblastech v zájmu vlastního rozvoje i své přípravy na budoucnost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- orientuje se v základních aktivitách potřebných k uskutečnění podnikatelského záměru a k jeho realizaci, rozvíjí své podnikatelské myšlení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</a:p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  <a:endParaRPr lang="cs-CZ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	</a:t>
            </a:r>
            <a:endParaRPr lang="cs-CZ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			</a:t>
            </a:r>
            <a:endParaRPr lang="cs-CZ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Učivo dle ŠVP:		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Tvorba prezentací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</a:p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Kognitivní (vzdělávací):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	předvede svou prezentaci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					navrhne akční nabídku své firmy 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					posoudí vhodnost svých návrhů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					aplikuje různé přechody mezi snímky 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													 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							</a:t>
            </a:r>
          </a:p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Afektivní (postojové):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		Dovedu vhodnými slovy zhodnotit práci svého spolužáka.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</a:p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2. Průběh hodiny</a:t>
            </a:r>
            <a:endParaRPr lang="cs-CZ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Evokace: 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10 minut	Další žák představí ostatním svojí firmu s využitím prezentace vytvořené v minulých hodinách. Žák hodnotí svůj projev, navrhuje klasifikaci. </a:t>
            </a:r>
          </a:p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					Vhodná metoda: 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prezentace žáka, sebehodnocení</a:t>
            </a:r>
          </a:p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  <a:endParaRPr lang="cs-CZ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Uvědomění si: 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30 minut	Vyučující předvede žákům možnosti přechodu mezi snímky a jejich změny. </a:t>
            </a:r>
          </a:p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					Vhodná metoda: 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frontální práce na interaktivní tabuli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	Žáci dokončují své prezentace z minulé hodiny, doplňují o přechod 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	mezi snímky. Využívají promítnutých pokynů na interaktivní tabuli. 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					</a:t>
            </a:r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Vhodná metoda: 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samostatná práce na počítači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</a:p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Reflexe: 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5 minut	Žáci odesílají své prezentace mailem. Vyjadřují se k možnostem nabízených programem.</a:t>
            </a:r>
          </a:p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Vhodná metoda: 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práce s internetem, diskuse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</a:p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  <a:endParaRPr lang="cs-CZ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Ověření výukových cílů:</a:t>
            </a:r>
            <a:endParaRPr lang="cs-CZ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Kognitivního:			prezentace 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					pozorování samostatné práce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					 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Afektivního:			mluvený projev při sebehodnocení a hodnocení prezentací</a:t>
            </a:r>
          </a:p>
          <a:p>
            <a:r>
              <a:rPr lang="cs-CZ" sz="1200" kern="120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  <a:endParaRPr lang="cs-CZ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3E44FAB-8D0D-42D2-8DC3-12BEFCBE29B7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3506613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AB2731-2C94-43B5-9A7A-E13B949BD3E1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0A92F9AF-0B6A-4246-9F13-BF86DD8267B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AB2731-2C94-43B5-9A7A-E13B949BD3E1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0A92F9AF-0B6A-4246-9F13-BF86DD8267B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AB2731-2C94-43B5-9A7A-E13B949BD3E1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92F9AF-0B6A-4246-9F13-BF86DD8267B9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30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AB2731-2C94-43B5-9A7A-E13B949BD3E1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92F9AF-0B6A-4246-9F13-BF86DD8267B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AB2731-2C94-43B5-9A7A-E13B949BD3E1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0A92F9AF-0B6A-4246-9F13-BF86DD8267B9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AB2731-2C94-43B5-9A7A-E13B949BD3E1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92F9AF-0B6A-4246-9F13-BF86DD8267B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AB2731-2C94-43B5-9A7A-E13B949BD3E1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92F9AF-0B6A-4246-9F13-BF86DD8267B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AB2731-2C94-43B5-9A7A-E13B949BD3E1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92F9AF-0B6A-4246-9F13-BF86DD8267B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AB2731-2C94-43B5-9A7A-E13B949BD3E1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92F9AF-0B6A-4246-9F13-BF86DD8267B9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AB2731-2C94-43B5-9A7A-E13B949BD3E1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92F9AF-0B6A-4246-9F13-BF86DD8267B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AB2731-2C94-43B5-9A7A-E13B949BD3E1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92F9AF-0B6A-4246-9F13-BF86DD8267B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37AB2731-2C94-43B5-9A7A-E13B949BD3E1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0A92F9AF-0B6A-4246-9F13-BF86DD8267B9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30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9412" y="529305"/>
            <a:ext cx="8064896" cy="11719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56060763"/>
              </p:ext>
            </p:extLst>
          </p:nvPr>
        </p:nvGraphicFramePr>
        <p:xfrm>
          <a:off x="559412" y="2204864"/>
          <a:ext cx="8534400" cy="518160"/>
        </p:xfrm>
        <a:graphic>
          <a:graphicData uri="http://schemas.openxmlformats.org/drawingml/2006/table">
            <a:tbl>
              <a:tblPr/>
              <a:tblGrid>
                <a:gridCol w="8534400"/>
              </a:tblGrid>
              <a:tr h="0">
                <a:tc>
                  <a:txBody>
                    <a:bodyPr/>
                    <a:lstStyle/>
                    <a:p>
                      <a:r>
                        <a:rPr lang="cs-CZ" sz="2800" b="1" dirty="0">
                          <a:solidFill>
                            <a:srgbClr val="000096"/>
                          </a:solidFill>
                          <a:effectLst/>
                          <a:latin typeface="Times New Roman"/>
                        </a:rPr>
                        <a:t>Základní škola a Mateřská škola Libáň, okres Jičín</a:t>
                      </a:r>
                      <a:endParaRPr lang="cs-CZ" dirty="0">
                        <a:effectLst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13477275"/>
              </p:ext>
            </p:extLst>
          </p:nvPr>
        </p:nvGraphicFramePr>
        <p:xfrm>
          <a:off x="2816712" y="3140968"/>
          <a:ext cx="3550295" cy="518160"/>
        </p:xfrm>
        <a:graphic>
          <a:graphicData uri="http://schemas.openxmlformats.org/drawingml/2006/table">
            <a:tbl>
              <a:tblPr/>
              <a:tblGrid>
                <a:gridCol w="3550295"/>
              </a:tblGrid>
              <a:tr h="0">
                <a:tc>
                  <a:txBody>
                    <a:bodyPr/>
                    <a:lstStyle/>
                    <a:p>
                      <a:r>
                        <a:rPr lang="cs-CZ" sz="2800" b="1" dirty="0">
                          <a:solidFill>
                            <a:srgbClr val="000096"/>
                          </a:solidFill>
                          <a:effectLst/>
                          <a:latin typeface="Times New Roman"/>
                        </a:rPr>
                        <a:t>Moderní škola 2010</a:t>
                      </a:r>
                      <a:endParaRPr lang="cs-CZ" dirty="0">
                        <a:effectLst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46154760"/>
              </p:ext>
            </p:extLst>
          </p:nvPr>
        </p:nvGraphicFramePr>
        <p:xfrm>
          <a:off x="0" y="4869160"/>
          <a:ext cx="9324528" cy="487680"/>
        </p:xfrm>
        <a:graphic>
          <a:graphicData uri="http://schemas.openxmlformats.org/drawingml/2006/table">
            <a:tbl>
              <a:tblPr/>
              <a:tblGrid>
                <a:gridCol w="9324528"/>
              </a:tblGrid>
              <a:tr h="0">
                <a:tc>
                  <a:txBody>
                    <a:bodyPr/>
                    <a:lstStyle/>
                    <a:p>
                      <a:r>
                        <a:rPr lang="cs-CZ" sz="2600" b="1" dirty="0" smtClean="0">
                          <a:solidFill>
                            <a:srgbClr val="000096"/>
                          </a:solidFill>
                          <a:effectLst/>
                          <a:latin typeface="Times New Roman"/>
                        </a:rPr>
                        <a:t>VY_32_INOVACE_E06/33 - PowerPoint</a:t>
                      </a:r>
                      <a:r>
                        <a:rPr lang="cs-CZ" sz="2600" b="1" baseline="0" dirty="0" smtClean="0">
                          <a:solidFill>
                            <a:srgbClr val="000096"/>
                          </a:solidFill>
                          <a:effectLst/>
                          <a:latin typeface="Times New Roman"/>
                        </a:rPr>
                        <a:t> – přechod mezi snímky</a:t>
                      </a:r>
                      <a:endParaRPr lang="cs-CZ" dirty="0">
                        <a:effectLst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4125729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2120662"/>
            <a:ext cx="7812360" cy="4620706"/>
          </a:xfrm>
          <a:prstGeom prst="rect">
            <a:avLst/>
          </a:prstGeom>
          <a:noFill/>
          <a:ln w="38100">
            <a:solidFill>
              <a:schemeClr val="accent1">
                <a:lumMod val="75000"/>
              </a:schemeClr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995695" y="77840"/>
            <a:ext cx="7629396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0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Dokonči prezentaci – akční nabídka</a:t>
            </a:r>
            <a:endParaRPr lang="cs-CZ" sz="40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-19319" y="596607"/>
            <a:ext cx="9143785" cy="112338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9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Vyzkoušej možnosti přechodu mezi snímky</a:t>
            </a:r>
          </a:p>
          <a:p>
            <a:pPr algn="ctr"/>
            <a:r>
              <a:rPr lang="cs-CZ" sz="28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(Přechod, další přechody, zvuk, doba trvání, použít u všech)</a:t>
            </a:r>
          </a:p>
        </p:txBody>
      </p:sp>
      <p:sp>
        <p:nvSpPr>
          <p:cNvPr id="5" name="Šipka dolů 4"/>
          <p:cNvSpPr/>
          <p:nvPr/>
        </p:nvSpPr>
        <p:spPr>
          <a:xfrm rot="8031693">
            <a:off x="2760649" y="2275870"/>
            <a:ext cx="360040" cy="1320856"/>
          </a:xfrm>
          <a:prstGeom prst="downArrow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Šipka dolů 7"/>
          <p:cNvSpPr/>
          <p:nvPr/>
        </p:nvSpPr>
        <p:spPr>
          <a:xfrm rot="8031693">
            <a:off x="7222886" y="2606205"/>
            <a:ext cx="360040" cy="1514327"/>
          </a:xfrm>
          <a:prstGeom prst="downArrow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Šipka dolů 8"/>
          <p:cNvSpPr/>
          <p:nvPr/>
        </p:nvSpPr>
        <p:spPr>
          <a:xfrm rot="3371625">
            <a:off x="8446780" y="1903179"/>
            <a:ext cx="360040" cy="1003796"/>
          </a:xfrm>
          <a:prstGeom prst="downArrow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Šipka dolů 9"/>
          <p:cNvSpPr/>
          <p:nvPr/>
        </p:nvSpPr>
        <p:spPr>
          <a:xfrm rot="3485547">
            <a:off x="7984771" y="1410603"/>
            <a:ext cx="360040" cy="1373721"/>
          </a:xfrm>
          <a:prstGeom prst="downArrow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Šipka dolů 10"/>
          <p:cNvSpPr/>
          <p:nvPr/>
        </p:nvSpPr>
        <p:spPr>
          <a:xfrm rot="8031693">
            <a:off x="7952624" y="2763677"/>
            <a:ext cx="360040" cy="1254198"/>
          </a:xfrm>
          <a:prstGeom prst="downArrow">
            <a:avLst>
              <a:gd name="adj1" fmla="val 39767"/>
              <a:gd name="adj2" fmla="val 50000"/>
            </a:avLst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Obdélník 1"/>
          <p:cNvSpPr/>
          <p:nvPr/>
        </p:nvSpPr>
        <p:spPr>
          <a:xfrm>
            <a:off x="1731127" y="1623137"/>
            <a:ext cx="564289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28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ulož a odešli na </a:t>
            </a:r>
            <a:r>
              <a:rPr lang="cs-CZ" sz="2800" b="1" dirty="0">
                <a:ln w="1905"/>
                <a:solidFill>
                  <a:schemeClr val="accent2">
                    <a:lumMod val="7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zsliban@centrum.cz</a:t>
            </a:r>
          </a:p>
        </p:txBody>
      </p:sp>
    </p:spTree>
    <p:extLst>
      <p:ext uri="{BB962C8B-B14F-4D97-AF65-F5344CB8AC3E}">
        <p14:creationId xmlns:p14="http://schemas.microsoft.com/office/powerpoint/2010/main" val="36421264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5" grpId="0" animBg="1"/>
      <p:bldP spid="8" grpId="0" animBg="1"/>
      <p:bldP spid="9" grpId="0" animBg="1"/>
      <p:bldP spid="10" grpId="0" animBg="1"/>
      <p:bldP spid="11" grpId="0" animBg="1"/>
      <p:bldP spid="2" grpId="0"/>
    </p:bld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owerpoint přechod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powerpoint přechod</Template>
  <TotalTime>4</TotalTime>
  <Words>57</Words>
  <Application>Microsoft Office PowerPoint</Application>
  <PresentationFormat>Předvádění na obrazovce (4:3)</PresentationFormat>
  <Paragraphs>66</Paragraphs>
  <Slides>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</vt:i4>
      </vt:variant>
    </vt:vector>
  </HeadingPairs>
  <TitlesOfParts>
    <vt:vector size="3" baseType="lpstr">
      <vt:lpstr>powerpoint přechod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Petr Stránský</dc:creator>
  <cp:lastModifiedBy>Petr Stránský</cp:lastModifiedBy>
  <cp:revision>6</cp:revision>
  <dcterms:created xsi:type="dcterms:W3CDTF">2011-04-24T12:38:30Z</dcterms:created>
  <dcterms:modified xsi:type="dcterms:W3CDTF">2012-03-13T23:12:11Z</dcterms:modified>
</cp:coreProperties>
</file>