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F86C26-F61C-4AFB-8DB8-27B3E5F775F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64AB1FC-DA53-4E01-8F2A-692BD6DBD03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caesar&amp;source=images&amp;cd=&amp;cad=rja&amp;docid=TMnTBwyqZwf1YM&amp;tbnid=xvceufFOliG-IM:&amp;ved=0CAUQjRw&amp;url=http://madmonarchist.blogspot.com/2010/05/emperors-library-i-julius-caesar-threat.html&amp;ei=HiCdUf3jBYi0O8zCgKAP&amp;bvm=bv.46751780,d.ZWU&amp;psig=AFQjCNHKo7n5uT_m1-X6Oum79CSkn-RjSg&amp;ust=1369338261188587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prvn%C3%AD+triumvir%C3%A1t+mapa&amp;source=images&amp;cd=&amp;cad=rja&amp;docid=mjs2O4LWEfE-JM&amp;tbnid=OPhPz2ZSyZnZ_M:&amp;ved=0CAUQjRw&amp;url=http://www.dejepis.com/index.php?page=000&amp;kap=005&amp;pod=3&amp;ei=-SSdUaqjIoW1O7vVgdAO&amp;bvm=bv.46751780,d.ZWU&amp;psig=AFQjCNECh7mVB2ETUkigzEPT4-CN_azn6A&amp;ust=1369339501515595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2/LocationRubicon.PNG" TargetMode="External"/><Relationship Id="rId2" Type="http://schemas.openxmlformats.org/officeDocument/2006/relationships/hyperlink" Target="http://cs.wikipedia.org/wiki/Kostky_jsou_vr%C5%BEen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www.google.cz/url?sa=i&amp;rct=j&amp;q=marcus+licinius+crassus&amp;source=images&amp;cd=&amp;cad=rja&amp;docid=2aWCrTpzFn12BM&amp;tbnid=279AzrTCMD4ejM:&amp;ved=0CAUQjRw&amp;url=http://forum.valka.cz/viewtopic.php/t/35734&amp;ei=UiudUY_fFIWEOL_OgSg&amp;bvm=bv.46751780,d.ZWU&amp;psig=AFQjCNHr-V5BVqg8ZxDOB5tgXZ7rq5r1Ng&amp;ust=136934112405876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+caesar&amp;source=images&amp;cd=&amp;cad=rja&amp;docid=DGS7WrpKVGlYHM&amp;tbnid=QQqBgW8BxMRqTM:&amp;ved=0CAUQjRw&amp;url=http://www.art-prints-on-demand.com/a/roman-1/bust-of-julius-caesar-100.html&amp;ei=ciydUdDoH4zcPbTrgeAG&amp;bvm=bv.46751780,d.ZWU&amp;psig=AFQjCNE7Bie6890qSbpguRZlyHKI1xweyQ&amp;ust=1369341390125709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www.google.cz/url?sa=i&amp;rct=j&amp;q=marcus+licinius+crassus&amp;source=images&amp;cd=&amp;cad=rja&amp;docid=2aWCrTpzFn12BM&amp;tbnid=279AzrTCMD4ejM:&amp;ved=0CAUQjRw&amp;url=http://www.colorado.edu/classics/clas4091/Text/REHO2.htm&amp;ei=nCudUZW9J4bqOJ3tgMgG&amp;bvm=bv.46751780,d.ZWU&amp;psig=AFQjCNHr-V5BVqg8ZxDOB5tgXZ7rq5r1Ng&amp;ust=1369341124058760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wGDXp24uWo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0998484"/>
              </p:ext>
            </p:extLst>
          </p:nvPr>
        </p:nvGraphicFramePr>
        <p:xfrm>
          <a:off x="1368425" y="2924175"/>
          <a:ext cx="7452046" cy="3765978"/>
        </p:xfrm>
        <a:graphic>
          <a:graphicData uri="http://schemas.openxmlformats.org/drawingml/2006/table">
            <a:tbl>
              <a:tblPr/>
              <a:tblGrid>
                <a:gridCol w="1398067"/>
                <a:gridCol w="132973"/>
                <a:gridCol w="5921006"/>
              </a:tblGrid>
              <a:tr h="304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04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 Nedbal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04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VY_32_INOVACE_9C_19_ŘÍM V. –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Gaius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Julius Caesar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04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947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7.5.2013 v 6.B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04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6725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DUM je určen k opakování celého učiva antického starověku. Interaktivně reaguje na žákovu pozornost, která je po celou dobu opakování na maximálním soustředění.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Materiál je vytvořen reálně na výuku a tudíž  zbaven zbytečných pohybových funkcí obrázků i textu a tím je žákovo soustředění v šesté třídě zvýšeno.  Jsou připojeny interaktivní práce s mapami, kde je názorně ukázáno probírané učivo. Tím žák dostává okamžitý vizuální obraz probíraného. Prezentace obsahuje video, které konečnou ilustraci už jen podtrhuje a lépe komentuje.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6180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81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82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6183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184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451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2.bp.blogspot.com/_-HE1lR1mlb8/S90QOSqlqpI/AAAAAAAACS4/WcMpPl0tpTo/s1600/caesar_bst_dr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13564"/>
            <a:ext cx="8474395" cy="6355796"/>
          </a:xfrm>
          <a:prstGeom prst="rect">
            <a:avLst/>
          </a:prstGeom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5085184"/>
            <a:ext cx="7406640" cy="1104528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GAIUS JULIUS CAESAR</a:t>
            </a:r>
            <a:endParaRPr lang="cs-CZ" sz="6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tang" pitchFamily="18" charset="-127"/>
              <a:ea typeface="Batang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901606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4752528" cy="838200"/>
          </a:xfrm>
        </p:spPr>
        <p:txBody>
          <a:bodyPr/>
          <a:lstStyle/>
          <a:p>
            <a:r>
              <a:rPr lang="cs-CZ" dirty="0" smtClean="0"/>
              <a:t>První triumvirát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/>
          </a:bodyPr>
          <a:lstStyle/>
          <a:p>
            <a:r>
              <a:rPr lang="cs-CZ" dirty="0" smtClean="0"/>
              <a:t>společně s:</a:t>
            </a:r>
          </a:p>
          <a:p>
            <a:pPr lvl="4"/>
            <a:r>
              <a:rPr lang="cs-CZ" sz="3200" dirty="0" smtClean="0"/>
              <a:t>Marcus Licinius </a:t>
            </a:r>
            <a:r>
              <a:rPr lang="cs-CZ" sz="3200" dirty="0" err="1" smtClean="0"/>
              <a:t>Crassus</a:t>
            </a:r>
            <a:endParaRPr lang="cs-CZ" sz="3200" dirty="0" smtClean="0"/>
          </a:p>
          <a:p>
            <a:pPr lvl="4"/>
            <a:r>
              <a:rPr lang="cs-CZ" sz="3200" dirty="0" err="1" smtClean="0"/>
              <a:t>Gnaeus</a:t>
            </a:r>
            <a:r>
              <a:rPr lang="cs-CZ" sz="3200" dirty="0" smtClean="0"/>
              <a:t> Pompeius</a:t>
            </a:r>
          </a:p>
          <a:p>
            <a:r>
              <a:rPr lang="cs-CZ" dirty="0"/>
              <a:t>o</a:t>
            </a:r>
            <a:r>
              <a:rPr lang="cs-CZ" dirty="0" smtClean="0"/>
              <a:t>ba dříve konzulové</a:t>
            </a:r>
          </a:p>
          <a:p>
            <a:r>
              <a:rPr lang="cs-CZ" dirty="0" smtClean="0"/>
              <a:t>Caesar se stal konzulem pro rok 59 </a:t>
            </a:r>
            <a:r>
              <a:rPr lang="cs-CZ" dirty="0" err="1" smtClean="0"/>
              <a:t>př.n.l</a:t>
            </a: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ozdělení vlády Římské říše:</a:t>
            </a:r>
          </a:p>
          <a:p>
            <a:pPr lvl="4"/>
            <a:r>
              <a:rPr lang="cs-CZ" sz="2800" dirty="0" smtClean="0"/>
              <a:t>Caesar: 		Galii</a:t>
            </a:r>
          </a:p>
          <a:p>
            <a:pPr lvl="4"/>
            <a:r>
              <a:rPr lang="cs-CZ" sz="2800" dirty="0" smtClean="0"/>
              <a:t>Pompeius: 	Hispánii</a:t>
            </a:r>
          </a:p>
          <a:p>
            <a:pPr lvl="4"/>
            <a:r>
              <a:rPr lang="cs-CZ" sz="2800" dirty="0" err="1" smtClean="0"/>
              <a:t>Crassus</a:t>
            </a:r>
            <a:r>
              <a:rPr lang="cs-CZ" sz="2800" dirty="0" smtClean="0"/>
              <a:t>: 		východní provincie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211960" y="5301208"/>
            <a:ext cx="648072" cy="0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arrow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211960" y="5805264"/>
            <a:ext cx="648072" cy="0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arrow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211960" y="6309320"/>
            <a:ext cx="648072" cy="0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arrow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9070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dejepis.com/mapy/mapa_rim_caesa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49" y="439300"/>
            <a:ext cx="8617340" cy="5759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467544" y="3429000"/>
            <a:ext cx="2736304" cy="1800200"/>
          </a:xfrm>
          <a:prstGeom prst="ellipse">
            <a:avLst/>
          </a:prstGeom>
          <a:solidFill>
            <a:srgbClr val="FFC000">
              <a:alpha val="60000"/>
            </a:srgb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POMPEIUS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339752" y="1484784"/>
            <a:ext cx="2736304" cy="2232248"/>
          </a:xfrm>
          <a:prstGeom prst="ellipse">
            <a:avLst/>
          </a:prstGeom>
          <a:solidFill>
            <a:srgbClr val="FFC000">
              <a:alpha val="60000"/>
            </a:srgb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CAESAR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 rot="2057815">
            <a:off x="5728114" y="3379528"/>
            <a:ext cx="3624017" cy="1899143"/>
          </a:xfrm>
          <a:prstGeom prst="ellipse">
            <a:avLst/>
          </a:prstGeom>
          <a:solidFill>
            <a:srgbClr val="FFC000">
              <a:alpha val="60000"/>
            </a:srgb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CRASSUS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0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TRIUMVIRÁTU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Crassus</a:t>
            </a:r>
            <a:r>
              <a:rPr lang="cs-CZ" dirty="0" smtClean="0"/>
              <a:t> zabit při obraně hranic</a:t>
            </a:r>
          </a:p>
          <a:p>
            <a:r>
              <a:rPr lang="cs-CZ" dirty="0" smtClean="0"/>
              <a:t>Pompeius se snažil uchvátit veškerou moc</a:t>
            </a:r>
          </a:p>
          <a:p>
            <a:r>
              <a:rPr lang="cs-CZ" dirty="0" smtClean="0"/>
              <a:t>Caesar se vrátil z Galie</a:t>
            </a:r>
          </a:p>
          <a:p>
            <a:r>
              <a:rPr lang="cs-CZ" dirty="0"/>
              <a:t>p</a:t>
            </a:r>
            <a:r>
              <a:rPr lang="cs-CZ" dirty="0" smtClean="0"/>
              <a:t>řekročil říčku Rubikon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  <a:r>
              <a:rPr lang="cs-CZ" i="1" dirty="0" smtClean="0"/>
              <a:t>„</a:t>
            </a:r>
            <a:r>
              <a:rPr lang="cs-CZ" i="1" dirty="0">
                <a:hlinkClick r:id="rId2" action="ppaction://hlinkfile" tooltip="Kostky jsou vrženy"/>
              </a:rPr>
              <a:t>Kostky jsou vrženy</a:t>
            </a:r>
            <a:r>
              <a:rPr lang="cs-CZ" i="1" dirty="0"/>
              <a:t>“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  <a:r>
              <a:rPr lang="cs-CZ" i="1" dirty="0" err="1" smtClean="0"/>
              <a:t>Alea</a:t>
            </a:r>
            <a:r>
              <a:rPr lang="cs-CZ" i="1" dirty="0" smtClean="0"/>
              <a:t> </a:t>
            </a:r>
            <a:r>
              <a:rPr lang="cs-CZ" i="1" dirty="0" err="1"/>
              <a:t>iacta</a:t>
            </a:r>
            <a:r>
              <a:rPr lang="cs-CZ" i="1" dirty="0"/>
              <a:t> </a:t>
            </a:r>
            <a:r>
              <a:rPr lang="cs-CZ" i="1" dirty="0" err="1" smtClean="0"/>
              <a:t>est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 rot="2274338">
            <a:off x="3136584" y="4101344"/>
            <a:ext cx="2048889" cy="484632"/>
          </a:xfrm>
          <a:prstGeom prst="rightArrow">
            <a:avLst>
              <a:gd name="adj1" fmla="val 50000"/>
              <a:gd name="adj2" fmla="val 2015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Soubor:LocationRubicon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33056"/>
            <a:ext cx="3228975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941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Caesar se vrátil s vojskem do Říma</a:t>
            </a:r>
          </a:p>
          <a:p>
            <a:pPr>
              <a:lnSpc>
                <a:spcPct val="150000"/>
              </a:lnSpc>
            </a:pPr>
            <a:r>
              <a:rPr lang="cs-CZ" dirty="0"/>
              <a:t>p</a:t>
            </a:r>
            <a:r>
              <a:rPr lang="cs-CZ" dirty="0" smtClean="0"/>
              <a:t>o prohraných bitvách uprchl </a:t>
            </a:r>
            <a:r>
              <a:rPr lang="cs-CZ" dirty="0"/>
              <a:t>Pompeius </a:t>
            </a:r>
            <a:r>
              <a:rPr lang="cs-CZ" dirty="0" smtClean="0"/>
              <a:t>do Řecka a později do Egypta</a:t>
            </a:r>
          </a:p>
          <a:p>
            <a:pPr>
              <a:lnSpc>
                <a:spcPct val="150000"/>
              </a:lnSpc>
            </a:pPr>
            <a:r>
              <a:rPr lang="cs-CZ" dirty="0"/>
              <a:t>t</a:t>
            </a:r>
            <a:r>
              <a:rPr lang="cs-CZ" dirty="0" smtClean="0"/>
              <a:t>am byl zavražděn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Caesar se stal diktátorem, později konzulem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278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První triumvirát</a:t>
            </a:r>
            <a:endParaRPr lang="cs-CZ" dirty="0"/>
          </a:p>
        </p:txBody>
      </p:sp>
      <p:pic>
        <p:nvPicPr>
          <p:cNvPr id="4098" name="Picture 2" descr="http://forum.valka.cz/files/crassus__marcus_licinius_285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291465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olorado.edu/classics/clas4091/Graphics/Pompe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52999"/>
            <a:ext cx="28289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art-prints-on-demand.com/kunst/roman/bust_julius_caesar_100_44_bc_hi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673" y="1852999"/>
            <a:ext cx="26003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24816" y="5944924"/>
            <a:ext cx="15680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C</a:t>
            </a:r>
            <a:r>
              <a:rPr lang="cs-CZ" sz="3200" dirty="0" err="1" smtClean="0"/>
              <a:t>rassus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70170" y="5947690"/>
            <a:ext cx="1393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Caesar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80594" y="5947689"/>
            <a:ext cx="1892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ompeius</a:t>
            </a:r>
            <a:endParaRPr lang="cs-CZ" sz="3200" dirty="0"/>
          </a:p>
        </p:txBody>
      </p:sp>
      <p:sp>
        <p:nvSpPr>
          <p:cNvPr id="8" name="Násobení 7"/>
          <p:cNvSpPr/>
          <p:nvPr/>
        </p:nvSpPr>
        <p:spPr>
          <a:xfrm>
            <a:off x="-108520" y="1412775"/>
            <a:ext cx="3600400" cy="4824535"/>
          </a:xfrm>
          <a:prstGeom prst="mathMultiply">
            <a:avLst>
              <a:gd name="adj1" fmla="val 69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5626422" y="1312393"/>
            <a:ext cx="3600400" cy="4824535"/>
          </a:xfrm>
          <a:prstGeom prst="mathMultiply">
            <a:avLst>
              <a:gd name="adj1" fmla="val 69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474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1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4602177" cy="838200"/>
          </a:xfrm>
        </p:spPr>
        <p:txBody>
          <a:bodyPr/>
          <a:lstStyle/>
          <a:p>
            <a:r>
              <a:rPr lang="cs-CZ" dirty="0" smtClean="0"/>
              <a:t>Caesarova vláda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d</a:t>
            </a:r>
            <a:r>
              <a:rPr lang="cs-CZ" dirty="0" smtClean="0"/>
              <a:t>ržení řady úřadů jednou osobou</a:t>
            </a:r>
          </a:p>
          <a:p>
            <a:pPr>
              <a:lnSpc>
                <a:spcPct val="150000"/>
              </a:lnSpc>
            </a:pPr>
            <a:r>
              <a:rPr lang="cs-CZ" dirty="0"/>
              <a:t>s</a:t>
            </a:r>
            <a:r>
              <a:rPr lang="cs-CZ" dirty="0" smtClean="0"/>
              <a:t>taral se o armádu, řemesla, obchod…</a:t>
            </a:r>
          </a:p>
          <a:p>
            <a:pPr>
              <a:lnSpc>
                <a:spcPct val="150000"/>
              </a:lnSpc>
            </a:pPr>
            <a:r>
              <a:rPr lang="cs-CZ" dirty="0"/>
              <a:t>z</a:t>
            </a:r>
            <a:r>
              <a:rPr lang="cs-CZ" dirty="0" smtClean="0"/>
              <a:t>reformoval kalendář 		juliánský</a:t>
            </a:r>
          </a:p>
          <a:p>
            <a:pPr>
              <a:lnSpc>
                <a:spcPct val="150000"/>
              </a:lnSpc>
            </a:pPr>
            <a:r>
              <a:rPr lang="cs-CZ" dirty="0"/>
              <a:t>s</a:t>
            </a:r>
            <a:r>
              <a:rPr lang="cs-CZ" dirty="0" smtClean="0"/>
              <a:t>ilné vlády se báli senátoři</a:t>
            </a:r>
          </a:p>
          <a:p>
            <a:pPr>
              <a:lnSpc>
                <a:spcPct val="150000"/>
              </a:lnSpc>
            </a:pPr>
            <a:r>
              <a:rPr lang="cs-CZ" dirty="0"/>
              <a:t>z</a:t>
            </a:r>
            <a:r>
              <a:rPr lang="cs-CZ" dirty="0" smtClean="0"/>
              <a:t>avražděn v senátu 15. března 44 </a:t>
            </a:r>
            <a:r>
              <a:rPr lang="cs-CZ" dirty="0" err="1" smtClean="0"/>
              <a:t>př.n.l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906977" y="3645024"/>
            <a:ext cx="648072" cy="0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55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905" y="260648"/>
            <a:ext cx="8686800" cy="838200"/>
          </a:xfrm>
        </p:spPr>
        <p:txBody>
          <a:bodyPr/>
          <a:lstStyle/>
          <a:p>
            <a:pPr algn="ctr"/>
            <a:r>
              <a:rPr lang="cs-CZ" i="1" dirty="0">
                <a:effectLst/>
              </a:rPr>
              <a:t>Et tu, </a:t>
            </a:r>
            <a:r>
              <a:rPr lang="cs-CZ" i="1" dirty="0" err="1" smtClean="0">
                <a:effectLst/>
              </a:rPr>
              <a:t>Brute</a:t>
            </a:r>
            <a:r>
              <a:rPr lang="cs-CZ" i="1" dirty="0" smtClean="0">
                <a:effectLst/>
              </a:rPr>
              <a:t>…?</a:t>
            </a:r>
            <a:r>
              <a:rPr lang="cs-CZ" dirty="0" smtClean="0">
                <a:effectLst/>
              </a:rPr>
              <a:t> 		</a:t>
            </a:r>
            <a:r>
              <a:rPr lang="cs-CZ" i="1" dirty="0" smtClean="0">
                <a:effectLst/>
              </a:rPr>
              <a:t>I </a:t>
            </a:r>
            <a:r>
              <a:rPr lang="cs-CZ" i="1" dirty="0">
                <a:effectLst/>
              </a:rPr>
              <a:t>ty, </a:t>
            </a:r>
            <a:r>
              <a:rPr lang="cs-CZ" i="1" dirty="0" err="1" smtClean="0">
                <a:effectLst/>
              </a:rPr>
              <a:t>Brute</a:t>
            </a:r>
            <a:r>
              <a:rPr lang="cs-CZ" i="1" dirty="0" smtClean="0">
                <a:effectLst/>
              </a:rPr>
              <a:t>…?</a:t>
            </a:r>
            <a:endParaRPr lang="cs-CZ" i="1" dirty="0"/>
          </a:p>
        </p:txBody>
      </p:sp>
      <p:pic>
        <p:nvPicPr>
          <p:cNvPr id="5124" name="Picture 4" descr="http://upload.wikimedia.org/wikipedia/commons/a/ac/Cesar-sa_mo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68" y="1412776"/>
            <a:ext cx="8828980" cy="4916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64288" y="6390017"/>
            <a:ext cx="15456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- </a:t>
            </a:r>
            <a:r>
              <a:rPr lang="cs-CZ" dirty="0" smtClean="0">
                <a:hlinkClick r:id="rId3"/>
              </a:rPr>
              <a:t>vražda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0763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a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839200" cy="5303838"/>
          </a:xfrm>
        </p:spPr>
        <p:txBody>
          <a:bodyPr>
            <a:normAutofit/>
          </a:bodyPr>
          <a:lstStyle/>
          <a:p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madmonarchist.blogspot.com</a:t>
            </a:r>
            <a:r>
              <a:rPr lang="cs-CZ" sz="1400" dirty="0"/>
              <a:t> [online]. [cit. 22.5.2013]. Dostupný na WWW: http://madmonarchist.blogspot.cz/2010/05/emperors-library-i-julius-caesar-threat.html </a:t>
            </a:r>
            <a:r>
              <a:rPr lang="cs-CZ" sz="1400" dirty="0" smtClean="0"/>
              <a:t> </a:t>
            </a:r>
            <a:endParaRPr lang="pt-BR" sz="1400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www.wikipedia.org</a:t>
            </a:r>
            <a:r>
              <a:rPr lang="pt-BR" sz="1400" dirty="0"/>
              <a:t> [online]. [cit. 22.5.2013]. Dostupný na WWW: http://cs.wikipedia.org/wiki/Soubor:LocationRubicon.PNG </a:t>
            </a:r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forum.valka.cz</a:t>
            </a:r>
            <a:r>
              <a:rPr lang="cs-CZ" sz="1400" dirty="0"/>
              <a:t> [online]. [cit. 22.5.2013]. Dostupný na WWW: http://</a:t>
            </a:r>
            <a:r>
              <a:rPr lang="cs-CZ" sz="1400" dirty="0" smtClean="0"/>
              <a:t>forum.valka.cz/viewtopic.php/t/35734 </a:t>
            </a:r>
            <a:endParaRPr lang="pt-BR" sz="1400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www.colorado.edu</a:t>
            </a:r>
            <a:r>
              <a:rPr lang="pt-BR" sz="1400" dirty="0"/>
              <a:t> [online]. [cit. 22.5.2013]. Dostupný na WWW: http://</a:t>
            </a:r>
            <a:r>
              <a:rPr lang="pt-BR" sz="1400" dirty="0" smtClean="0"/>
              <a:t>www.colorado.edu/classics/clas4091/Text/REHO2.htm</a:t>
            </a:r>
            <a:r>
              <a:rPr lang="cs-CZ" sz="1400" dirty="0" smtClean="0"/>
              <a:t> </a:t>
            </a:r>
            <a:endParaRPr lang="pt-BR" sz="1400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www.art-prints-on-demand.com www.art-prints-on-demand.com</a:t>
            </a:r>
            <a:r>
              <a:rPr lang="pt-BR" sz="1400" dirty="0"/>
              <a:t> [online]. [cit. 22.5.2013]. Dostupný na WWW: http://</a:t>
            </a:r>
            <a:r>
              <a:rPr lang="pt-BR" sz="1400" dirty="0" smtClean="0"/>
              <a:t>www.art-prints-on-demand.com/a/roman-1/bust-of-julius-caesar-100.html</a:t>
            </a:r>
            <a:endParaRPr lang="pt-BR" sz="1400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www.dejepisweb.cz</a:t>
            </a:r>
            <a:r>
              <a:rPr lang="pt-BR" sz="1400" dirty="0"/>
              <a:t> [online]. [cit. 22.5.2013]. Dostupný na WWW: http://dejepisweb.blog.cz/1208/italie-cast-1 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b="1" dirty="0" smtClean="0"/>
              <a:t>Požitá videa:</a:t>
            </a:r>
            <a:endParaRPr lang="pt-BR" sz="1400" b="1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www.youtobe.com</a:t>
            </a:r>
            <a:r>
              <a:rPr lang="pt-BR" sz="1400" dirty="0"/>
              <a:t> [online]. [cit. 22.5.2013]. Dostupný na WWW: http://www.youtube.com/watch?v=UwGDXp24uWo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97414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1248776"/>
              </p:ext>
            </p:extLst>
          </p:nvPr>
        </p:nvGraphicFramePr>
        <p:xfrm>
          <a:off x="251520" y="2985656"/>
          <a:ext cx="8784975" cy="2944812"/>
        </p:xfrm>
        <a:graphic>
          <a:graphicData uri="http://schemas.openxmlformats.org/drawingml/2006/table">
            <a:tbl>
              <a:tblPr/>
              <a:tblGrid>
                <a:gridCol w="1649903"/>
                <a:gridCol w="156719"/>
                <a:gridCol w="6978353"/>
              </a:tblGrid>
              <a:tr h="736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VÁLKOVÁ, Veronika. </a:t>
                      </a:r>
                      <a:r>
                        <a:rPr lang="cs-CZ" sz="1400" i="1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Dějepis 6 - pravěk a starověk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8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Citace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Viz. víše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7177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DUM je určen k opakování celého učiva antického starověku. Interaktivně reaguje na žákovu pozornost, která je po celou dobu opakování na maximálním soustředění.  Materiál je vytvořen reálně na výuku a tudíž  zbaven zbytečných pohybových funkcí obrázků i textu a tím je žákovo soustředění v šesté třídě zvýšeno.  Jsou připojeny interaktivní práce s mapami, kde je názorně ukázáno probírané učivo. Tím žák dostává okamžitý vizuální obraz probíraného. Prezentace obsahuje video, které konečnou ilustraci už jen podtrhuje a lépe komentuje.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7428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9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30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7431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bg2">
                  <a:lumMod val="10000"/>
                </a:schemeClr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bg2">
                  <a:lumMod val="10000"/>
                </a:schemeClr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solidFill>
                <a:schemeClr val="bg2">
                  <a:lumMod val="10000"/>
                </a:schemeClr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7432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04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</TotalTime>
  <Words>519</Words>
  <Application>Microsoft Office PowerPoint</Application>
  <PresentationFormat>Předvádění na obrazovce (4:3)</PresentationFormat>
  <Paragraphs>85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První triumvirát</vt:lpstr>
      <vt:lpstr>Prezentace aplikace PowerPoint</vt:lpstr>
      <vt:lpstr>KONEC TRIUMVIRÁTU</vt:lpstr>
      <vt:lpstr>Občanská válka</vt:lpstr>
      <vt:lpstr>První triumvirát</vt:lpstr>
      <vt:lpstr>Caesarova vláda</vt:lpstr>
      <vt:lpstr>Et tu, Brute…?   I ty, Brute…?</vt:lpstr>
      <vt:lpstr>Použité zdroje a citace: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ntb</cp:lastModifiedBy>
  <cp:revision>13</cp:revision>
  <dcterms:created xsi:type="dcterms:W3CDTF">2013-05-22T19:25:15Z</dcterms:created>
  <dcterms:modified xsi:type="dcterms:W3CDTF">2013-05-22T21:12:45Z</dcterms:modified>
</cp:coreProperties>
</file>