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72" r:id="rId4"/>
    <p:sldId id="258" r:id="rId5"/>
    <p:sldId id="259" r:id="rId6"/>
    <p:sldId id="260" r:id="rId7"/>
    <p:sldId id="261" r:id="rId8"/>
    <p:sldId id="262" r:id="rId9"/>
    <p:sldId id="263" r:id="rId10"/>
    <p:sldId id="273" r:id="rId11"/>
    <p:sldId id="264" r:id="rId12"/>
    <p:sldId id="266" r:id="rId13"/>
    <p:sldId id="267" r:id="rId14"/>
    <p:sldId id="268" r:id="rId15"/>
    <p:sldId id="275" r:id="rId16"/>
    <p:sldId id="277" r:id="rId17"/>
    <p:sldId id="278" r:id="rId18"/>
    <p:sldId id="279" r:id="rId19"/>
    <p:sldId id="280" r:id="rId20"/>
    <p:sldId id="281" r:id="rId21"/>
    <p:sldId id="270" r:id="rId22"/>
    <p:sldId id="274" r:id="rId23"/>
    <p:sldId id="276" r:id="rId24"/>
    <p:sldId id="271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5F54F-14C1-4353-B5F4-284802DDF92D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D3871-58AA-4BA7-BA77-F2A756B804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5F54F-14C1-4353-B5F4-284802DDF92D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D3871-58AA-4BA7-BA77-F2A756B804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5F54F-14C1-4353-B5F4-284802DDF92D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D3871-58AA-4BA7-BA77-F2A756B804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5F54F-14C1-4353-B5F4-284802DDF92D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D3871-58AA-4BA7-BA77-F2A756B804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5F54F-14C1-4353-B5F4-284802DDF92D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D3871-58AA-4BA7-BA77-F2A756B804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5F54F-14C1-4353-B5F4-284802DDF92D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D3871-58AA-4BA7-BA77-F2A756B804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5F54F-14C1-4353-B5F4-284802DDF92D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D3871-58AA-4BA7-BA77-F2A756B804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5F54F-14C1-4353-B5F4-284802DDF92D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D3871-58AA-4BA7-BA77-F2A756B804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5F54F-14C1-4353-B5F4-284802DDF92D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D3871-58AA-4BA7-BA77-F2A756B804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5F54F-14C1-4353-B5F4-284802DDF92D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D3871-58AA-4BA7-BA77-F2A756B804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5F54F-14C1-4353-B5F4-284802DDF92D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D3871-58AA-4BA7-BA77-F2A756B804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45F54F-14C1-4353-B5F4-284802DDF92D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6D3871-58AA-4BA7-BA77-F2A756B804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phil.muni.cz/muzeo/mui03obrazky/obr20.php@page=12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7" Type="http://schemas.openxmlformats.org/officeDocument/2006/relationships/image" Target="../media/image11.jpeg"/><Relationship Id="rId2" Type="http://schemas.openxmlformats.org/officeDocument/2006/relationships/hyperlink" Target="http://www.google.cz/url?sa=i&amp;rct=j&amp;q=valen%C3%A1+klenba&amp;source=images&amp;cd=&amp;cad=rja&amp;docid=iCdaV9AMCAMLfM&amp;tbnid=fOuq2uOKfYtJMM:&amp;ved=0CAUQjRw&amp;url=http://stavebnikomunita.cz/profiles/blogs/klenby&amp;ei=L7yYUfEXx804qbWAkAE&amp;psig=AFQjCNHRh_-BT1qwBKzv_00ciah9H-m8jg&amp;ust=136905050503294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horvatsko.cz/tema/split_dioklecian_sklepeni.html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://www.google.cz/url?sa=i&amp;rct=j&amp;q=valen%C3%A1+klenba&amp;source=images&amp;cd=&amp;docid=iCdaV9AMCAMLfM&amp;tbnid=fOuq2uOKfYtJMM:&amp;ved=0CAUQjRw&amp;url=http://www.steamer.cz/mod_most.html&amp;ei=uLyYUYzhHYXuOezJgYgD&amp;psig=AFQjCNHRh_-BT1qwBKzv_00ciah9H-m8jg&amp;ust=1369050505032940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rotunda+sv+ji%C5%99%C3%AD+na+%C5%99%C3%ADpu+p%C5%AFdorys&amp;source=images&amp;cd=&amp;cad=rja&amp;docid=VEuUxYJTKPlrJM&amp;tbnid=ZhReeQosCwY4RM:&amp;ved=0CAUQjRw&amp;url=http://www.hrady.cz/?OID=1195&amp;PARAM=2&amp;ei=xMKYUaS7F8GxPPLmgagC&amp;psig=AFQjCNFa0FTx-i3jJKqm99cLOVTGQ5Nvlw&amp;ust=1369052146717071" TargetMode="External"/><Relationship Id="rId3" Type="http://schemas.openxmlformats.org/officeDocument/2006/relationships/image" Target="../media/image12.jpeg"/><Relationship Id="rId7" Type="http://schemas.openxmlformats.org/officeDocument/2006/relationships/image" Target="../media/image14.jpeg"/><Relationship Id="rId2" Type="http://schemas.openxmlformats.org/officeDocument/2006/relationships/hyperlink" Target="http://www.google.cz/url?sa=i&amp;rct=j&amp;q=rom%C3%A1nsk%C3%A1+bazilika&amp;source=images&amp;cd=&amp;cad=rja&amp;docid=uEJkgnceY43JUM&amp;tbnid=hNeKs26779mOBM:&amp;ved=0CAUQjRw&amp;url=http://www.guide.kh.cz/oxibD1qMSZyPTExJmthbG9kPSZrYWxkbz0mZT0mdHlwem9iPTImej0yNyZpZHBhcmVudD0xJmlkcG9sb3o9MzImcmF6PSZzPTA-&amp;ei=Zr-YUf_rNsWhO_nzgYgO&amp;bvm=bv.46751780,d.ZWU&amp;psig=AFQjCNFtZwp-6lGL-DjP_uiZztZJ0WcZTg&amp;ust=136905131100857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bazilika+sv+jakuba+p%C5%AFdorys&amp;source=images&amp;cd=&amp;cad=rja&amp;docid=y8Ux0WlsujUoTM&amp;tbnid=g3GTHEMctpjk6M:&amp;ved=0CAUQjRw&amp;url=http://ff.ujep.cz/velimsky/cs_1_1/06CS/06CS.htm&amp;ei=bsGYUaSqDInlOqehgdAB&amp;psig=AFQjCNHAd1ab0kPwWrYEG--KcyQfoEzEWg&amp;ust=1369051865195821" TargetMode="External"/><Relationship Id="rId5" Type="http://schemas.openxmlformats.org/officeDocument/2006/relationships/image" Target="../media/image13.jpeg"/><Relationship Id="rId4" Type="http://schemas.openxmlformats.org/officeDocument/2006/relationships/hyperlink" Target="http://www.google.cz/url?sa=i&amp;rct=j&amp;q=rom%C3%A1nsk%C3%A1+bazilika&amp;source=images&amp;cd=&amp;cad=rja&amp;docid=FJNSFzISQXQ04M&amp;tbnid=O-XahC_Owy0MgM:&amp;ved=0CAUQjRw&amp;url=http://cs.wikipedia.org/wiki/Rom%C3%A1nsk%C3%A1_architektura&amp;ei=G8CYUZXhOM3XPK3EgbgH&amp;psig=AFQjCNFtZwp-6lGL-DjP_uiZztZJ0WcZTg&amp;ust=1369051311008570" TargetMode="External"/><Relationship Id="rId9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www.google.cz/url?sa=i&amp;rct=j&amp;q=bazilika+sv.+prokopa&amp;source=images&amp;cd=&amp;cad=rja&amp;docid=Eq6vmf_CR1IEpM&amp;tbnid=9xF8OOZLVS45TM:&amp;ved=0CAUQjRw&amp;url=http://www.turistik.cz/cz/kraje/vysocina/okres-trebic/trebic/bazilika-sv-prokopa-a-zidovska-ctvrt/galerie/5721/&amp;ei=58mYUY2xKsbFOfKdgNgF&amp;psig=AFQjCNEP_WIh4kLfkjlIXNrx2kGiM3xZ5Q&amp;ust=1369053854404062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0.jpeg"/><Relationship Id="rId2" Type="http://schemas.openxmlformats.org/officeDocument/2006/relationships/hyperlink" Target="//upload.wikimedia.org/wikipedia/commons/e/ec/Bazilika_Svat%C3%A9ho_Ji%C5%99%C3%A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2/20/Pra%C5%BEsk%C3%BD_hrad,_Bazilika_sv._Ji%C5%99%C3%AD,_interi%C3%A9r_04.jpg" TargetMode="External"/><Relationship Id="rId5" Type="http://schemas.openxmlformats.org/officeDocument/2006/relationships/image" Target="../media/image19.jpeg"/><Relationship Id="rId4" Type="http://schemas.openxmlformats.org/officeDocument/2006/relationships/hyperlink" Target="http://www.google.cz/url?sa=i&amp;rct=j&amp;q=bazilika+sv.+ji%C5%99%C3%AD&amp;source=images&amp;cd=&amp;cad=rja&amp;docid=ZTFsk0XMcMQ9qM&amp;tbnid=f9-p1wVpM0PhIM:&amp;ved=0CAUQjRw&amp;url=http://pavelkarmelita.blog.cz/0910/praha-den-treti-hradcany-a-karluv-most&amp;ei=qsuYUZTXI4KqOu2_gXg&amp;psig=AFQjCNH-m5P_6zwPRmRjh9jxngKplIDonA&amp;ust=1369054306107838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://www.google.cz/url?sa=i&amp;rct=j&amp;q=rotunda+sv.+ji%C5%99%C3%AD&amp;source=images&amp;cd=&amp;cad=rja&amp;docid=L61S1YZBnVNnaM&amp;tbnid=V7QpZ2DLfu9h9M:&amp;ved=0CAUQjRw&amp;url=http://www.boheminium.cz/cz/objekt/1474_hora-rip--rotunda-sv-jiri--ustecky-kraj.aspx&amp;ei=BM-YUfuvK8nsPID_gegK&amp;psig=AFQjCNFYAU65dq6Y7AVjegJBCnhsbWcaVw&amp;ust=1369055218160666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hyperlink" Target="http://www.google.cz/url?sa=i&amp;rct=j&amp;q=rotunda+sv.+ji%C5%99%C3%AD&amp;source=images&amp;cd=&amp;cad=rja&amp;docid=kSfQtGFqmqe7XM&amp;tbnid=q9agZQyD_tb45M:&amp;ved=0CAUQjRw&amp;url=http://qool.cz/detail-mista/633-rip-rotunda-sv-jiri-nkp/&amp;ei=Qs-YUcztOoW5O4WRgYAF&amp;psig=AFQjCNFYAU65dq6Y7AVjegJBCnhsbWcaVw&amp;ust=1369055218160666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5.jpeg"/><Relationship Id="rId2" Type="http://schemas.openxmlformats.org/officeDocument/2006/relationships/hyperlink" Target="http://www.google.cz/url?sa=i&amp;rct=j&amp;q=rotunda+sv.+kate%C5%99iny+ve+znojm%C4%9B&amp;source=images&amp;cd=&amp;cad=rja&amp;docid=FXE9tLxhyPVdUM&amp;tbnid=PSiyci7QU8rzQM:&amp;ved=0CAUQjRw&amp;url=http://www.tipznojmo.cz/pamatky-znojmo/439/znojemska-rotunda-panny-marie-a-sv-kateriny/&amp;ei=JdGYUaCfOYSfO5_ogJgB&amp;psig=AFQjCNGYz0_-euzzBXUF6AKVMu-e2BjsoA&amp;ust=136905578687384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rotunda+sv.+kate%C5%99iny+ve+znojm%C4%9B&amp;source=images&amp;cd=&amp;cad=rja&amp;docid=NKsvqTF2wXzqCM&amp;tbnid=4ibMOUinVCMzmM:&amp;ved=0CAUQjRw&amp;url=http://www.moraviamagna.cz/aktuality/a_toulava-kamera.htm&amp;ei=ZNOYUeG5B4TDPP68gaAO&amp;psig=AFQjCNGYz0_-euzzBXUF6AKVMu-e2BjsoA&amp;ust=1369055786873843" TargetMode="External"/><Relationship Id="rId5" Type="http://schemas.openxmlformats.org/officeDocument/2006/relationships/image" Target="../media/image24.jpeg"/><Relationship Id="rId4" Type="http://schemas.openxmlformats.org/officeDocument/2006/relationships/hyperlink" Target="http://www.google.cz/url?sa=i&amp;rct=j&amp;q=rotunda+sv.+kate%C5%99iny+ve+znojm%C4%9B&amp;source=images&amp;cd=&amp;cad=rja&amp;docid=oQhL0qJQ3imXoM&amp;tbnid=2NSU4KWzyh4imM:&amp;ved=0CAUQjRw&amp;url=http://www.tondach.cz/tondach/realizace-strech-pamatkovych-objektu&amp;ei=T9KYUaWxDsLGOZvigaAH&amp;psig=AFQjCNGYz0_-euzzBXUF6AKVMu-e2BjsoA&amp;ust=1369055786873843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hyperlink" Target="http://www.google.cz/url?sa=i&amp;rct=j&amp;q=hrad+p%C5%99imda&amp;source=images&amp;cd=&amp;cad=rja&amp;docid=3l-IGKGN0iok4M&amp;tbnid=UkCsloP9tf7J1M:&amp;ved=0CAUQjRw&amp;url=http://www.vachta.cz/index.php?lan=cs&amp;right=karta&amp;action=detail&amp;id=318096&amp;ei=2tWYUcLEIMrbPYbCgfgP&amp;bvm=bv.46751780,d.bGE&amp;psig=AFQjCNHsRVJRzQ0WltRAswnuQdHrgeFYAg&amp;ust=1369057103327803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hyperlink" Target="http://www.google.cz/url?sa=i&amp;rct=j&amp;q=hrad+p%C5%99imda+rekonstrukce&amp;source=images&amp;cd=&amp;cad=rja&amp;docid=c11X33lVaR41yM&amp;tbnid=AZ9pv9Oxwkp42M:&amp;ved=0CAUQjRw&amp;url=http://www.hrady.cz/?OID=255&amp;PARAM=2&amp;ei=kdaYUZzPG4fVPPKEgeAK&amp;psig=AFQjCNGQb09nbpxbJ4gLWlR7_tR-moM2Ag&amp;ust=1369057198844076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http://www.google.cz/url?sa=i&amp;rct=j&amp;q=juditin+most+rekonstrukce&amp;source=images&amp;cd=&amp;cad=rja&amp;docid=gMoG4Jt-AFEcBM&amp;tbnid=UV9nh0-2eXcBGM:&amp;ved=0CAUQjRw&amp;url=http://217.115.252.254:1572/dokumenty%20pro%20studenty/Dvo%C5%99%C3%A1k%20Martin/3.%20St%C5%99edov%C4%9Bk/Rom%C3%A1nsk%C3%A9%20um%C4%9Bn%C3%AD/rom%C3%A1nsk%C3%A1%20architektura%20v%20%C4%8Cech%C3%A1ch/?sort=d&amp;ei=y9eYUa_IHcWlO4q-gKgL&amp;psig=AFQjCNG4YyVd2AP7FW0SxWVGTkdLYC0-eA&amp;ust=1369057599335355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hyperlink" Target="//upload.wikimedia.org/wikipedia/commons/7/77/Cenral_tympanum_Chartre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7098086"/>
              </p:ext>
            </p:extLst>
          </p:nvPr>
        </p:nvGraphicFramePr>
        <p:xfrm>
          <a:off x="755650" y="2781300"/>
          <a:ext cx="7704138" cy="3806764"/>
        </p:xfrm>
        <a:graphic>
          <a:graphicData uri="http://schemas.openxmlformats.org/drawingml/2006/table">
            <a:tbl>
              <a:tblPr/>
              <a:tblGrid>
                <a:gridCol w="1445361"/>
                <a:gridCol w="137471"/>
                <a:gridCol w="6121306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Nedbal Petr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82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VY_32_INOVACE_14A_04_DĚJINY UMĚNÍ IV. – Umění románské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14A_VV7.roč.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7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12.4.2013 v 7.A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2618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Jedná se o materiál zachycující dějiny hmotné kultury v rozšířeném rozsahu k výuce v dějepisu, ale navazující svým rozsahem na teoretickou přípravu pro předmět výtvarná výchova. Ke každému heslu, termínu či příkladu jsou vloženy obrázky, které doprovází výklad a názorně ukazují danou záležitost přímo vizuálně a to z několika možných pohledů.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5156" name="Obrázek 0" descr="Popis: 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420688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57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58" name="Rectangle 3"/>
          <p:cNvSpPr>
            <a:spLocks noChangeArrowheads="1"/>
          </p:cNvSpPr>
          <p:nvPr/>
        </p:nvSpPr>
        <p:spPr bwMode="auto">
          <a:xfrm>
            <a:off x="1463912" y="2224088"/>
            <a:ext cx="70199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endParaRPr lang="cs-CZ"/>
          </a:p>
        </p:txBody>
      </p:sp>
      <p:sp>
        <p:nvSpPr>
          <p:cNvPr id="5159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bg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bg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dirty="0">
              <a:solidFill>
                <a:schemeClr val="bg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160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33319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2068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sz="7300" b="1" dirty="0" smtClean="0">
                <a:solidFill>
                  <a:srgbClr val="FFFF00"/>
                </a:solidFill>
              </a:rPr>
              <a:t>DĚJINY KULTURY</a:t>
            </a:r>
            <a:r>
              <a:rPr lang="cs-CZ" sz="7300" b="1" dirty="0" smtClean="0">
                <a:solidFill>
                  <a:schemeClr val="bg1"/>
                </a:solidFill>
              </a:rPr>
              <a:t/>
            </a:r>
            <a:br>
              <a:rPr lang="cs-CZ" sz="7300" b="1" dirty="0" smtClean="0">
                <a:solidFill>
                  <a:schemeClr val="bg1"/>
                </a:solidFill>
              </a:rPr>
            </a:br>
            <a:endParaRPr lang="cs-CZ" sz="7300" b="1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bg1"/>
                </a:solidFill>
              </a:rPr>
              <a:t>STŘEDOVĚK</a:t>
            </a:r>
            <a:endParaRPr lang="cs-CZ" sz="6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Dělení etap středověkého umění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cs-CZ" sz="3600" dirty="0" smtClean="0">
                <a:solidFill>
                  <a:schemeClr val="bg1"/>
                </a:solidFill>
              </a:rPr>
              <a:t>Předrománské umění</a:t>
            </a:r>
          </a:p>
          <a:p>
            <a:pPr marL="2800350" lvl="5" indent="-514350">
              <a:lnSpc>
                <a:spcPct val="150000"/>
              </a:lnSpc>
              <a:buFont typeface="+mj-lt"/>
              <a:buAutoNum type="alphaLcParenR"/>
            </a:pPr>
            <a:r>
              <a:rPr lang="cs-CZ" sz="3200" dirty="0" smtClean="0">
                <a:solidFill>
                  <a:schemeClr val="bg1"/>
                </a:solidFill>
              </a:rPr>
              <a:t>Karolínská renesance</a:t>
            </a:r>
          </a:p>
          <a:p>
            <a:pPr marL="2800350" lvl="5" indent="-514350">
              <a:lnSpc>
                <a:spcPct val="150000"/>
              </a:lnSpc>
              <a:buFont typeface="+mj-lt"/>
              <a:buAutoNum type="alphaLcParenR"/>
            </a:pPr>
            <a:r>
              <a:rPr lang="cs-CZ" sz="3200" dirty="0" err="1" smtClean="0">
                <a:solidFill>
                  <a:schemeClr val="bg1"/>
                </a:solidFill>
              </a:rPr>
              <a:t>Ottónská</a:t>
            </a:r>
            <a:r>
              <a:rPr lang="cs-CZ" sz="3200" dirty="0" smtClean="0">
                <a:solidFill>
                  <a:schemeClr val="bg1"/>
                </a:solidFill>
              </a:rPr>
              <a:t> renesance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cs-CZ" sz="3600" dirty="0" smtClean="0">
                <a:solidFill>
                  <a:schemeClr val="bg1"/>
                </a:solidFill>
              </a:rPr>
              <a:t>Románský sloh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cs-CZ" sz="3600" dirty="0" smtClean="0">
                <a:solidFill>
                  <a:schemeClr val="bg1"/>
                </a:solidFill>
              </a:rPr>
              <a:t>Gotický sloh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888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KAROLÍNSKÁ RENESANCE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4392488" cy="4525963"/>
          </a:xfrm>
        </p:spPr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v</a:t>
            </a:r>
            <a:r>
              <a:rPr lang="cs-CZ" dirty="0" smtClean="0">
                <a:solidFill>
                  <a:schemeClr val="bg1"/>
                </a:solidFill>
              </a:rPr>
              <a:t>láda </a:t>
            </a:r>
            <a:r>
              <a:rPr lang="cs-CZ" dirty="0">
                <a:solidFill>
                  <a:schemeClr val="bg1"/>
                </a:solidFill>
              </a:rPr>
              <a:t>K</a:t>
            </a:r>
            <a:r>
              <a:rPr lang="cs-CZ" dirty="0" smtClean="0">
                <a:solidFill>
                  <a:schemeClr val="bg1"/>
                </a:solidFill>
              </a:rPr>
              <a:t>arla Velikého</a:t>
            </a:r>
          </a:p>
          <a:p>
            <a:r>
              <a:rPr lang="cs-CZ" dirty="0">
                <a:solidFill>
                  <a:schemeClr val="bg1"/>
                </a:solidFill>
              </a:rPr>
              <a:t>n</a:t>
            </a:r>
            <a:r>
              <a:rPr lang="cs-CZ" dirty="0" smtClean="0">
                <a:solidFill>
                  <a:schemeClr val="bg1"/>
                </a:solidFill>
              </a:rPr>
              <a:t>ávrat vzdělanosti</a:t>
            </a:r>
          </a:p>
          <a:p>
            <a:r>
              <a:rPr lang="cs-CZ" dirty="0">
                <a:solidFill>
                  <a:schemeClr val="bg1"/>
                </a:solidFill>
              </a:rPr>
              <a:t>s</a:t>
            </a:r>
            <a:r>
              <a:rPr lang="cs-CZ" dirty="0" smtClean="0">
                <a:solidFill>
                  <a:schemeClr val="bg1"/>
                </a:solidFill>
              </a:rPr>
              <a:t>naha o obnovení</a:t>
            </a: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dirty="0" smtClean="0">
                <a:solidFill>
                  <a:schemeClr val="bg1"/>
                </a:solidFill>
              </a:rPr>
              <a:t>antické kultury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Obrázek 3" descr="karel-velik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0" y="1394193"/>
            <a:ext cx="4435946" cy="53660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978896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ARCHITEKTURA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9607" y="1988840"/>
            <a:ext cx="4176464" cy="1268760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Kaple sv. Karla Velikého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	v Cáchách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4" name="Obrázek 3" descr="298112-original1-n1qgh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0" y="45884"/>
            <a:ext cx="4472710" cy="670347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MALÍŘSTVÍ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955" y="1477312"/>
            <a:ext cx="8435280" cy="4525963"/>
          </a:xfrm>
        </p:spPr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i</a:t>
            </a:r>
            <a:r>
              <a:rPr lang="cs-CZ" dirty="0" smtClean="0">
                <a:solidFill>
                  <a:schemeClr val="bg1"/>
                </a:solidFill>
              </a:rPr>
              <a:t>luminace ručně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 	opisovaných knih</a:t>
            </a:r>
          </a:p>
          <a:p>
            <a:r>
              <a:rPr lang="cs-CZ" dirty="0">
                <a:solidFill>
                  <a:schemeClr val="bg1"/>
                </a:solidFill>
              </a:rPr>
              <a:t>i</a:t>
            </a:r>
            <a:r>
              <a:rPr lang="cs-CZ" dirty="0" smtClean="0">
                <a:solidFill>
                  <a:schemeClr val="bg1"/>
                </a:solidFill>
              </a:rPr>
              <a:t>lustrace</a:t>
            </a:r>
          </a:p>
          <a:p>
            <a:r>
              <a:rPr lang="cs-CZ" dirty="0">
                <a:solidFill>
                  <a:schemeClr val="bg1"/>
                </a:solidFill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íše se na pergamen – kůže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práce klášterů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http://www.phil.muni.cz/muzeo/mui03obrazky/puvodni/266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319320"/>
            <a:ext cx="3838178" cy="534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ROMÁNSKÝ SLOH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ZNAKY:</a:t>
            </a:r>
          </a:p>
          <a:p>
            <a:pPr lvl="1"/>
            <a:r>
              <a:rPr lang="cs-CZ" dirty="0">
                <a:solidFill>
                  <a:schemeClr val="bg1"/>
                </a:solidFill>
              </a:rPr>
              <a:t>n</a:t>
            </a:r>
            <a:r>
              <a:rPr lang="cs-CZ" dirty="0" smtClean="0">
                <a:solidFill>
                  <a:schemeClr val="bg1"/>
                </a:solidFill>
              </a:rPr>
              <a:t>ejvíce v 11. a 12. století </a:t>
            </a:r>
          </a:p>
          <a:p>
            <a:pPr lvl="1"/>
            <a:r>
              <a:rPr lang="cs-CZ" dirty="0">
                <a:solidFill>
                  <a:schemeClr val="bg1"/>
                </a:solidFill>
              </a:rPr>
              <a:t>v</a:t>
            </a:r>
            <a:r>
              <a:rPr lang="cs-CZ" dirty="0" smtClean="0">
                <a:solidFill>
                  <a:schemeClr val="bg1"/>
                </a:solidFill>
              </a:rPr>
              <a:t>znik v západní Evropě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Architektura:</a:t>
            </a:r>
          </a:p>
          <a:p>
            <a:pPr lvl="5"/>
            <a:r>
              <a:rPr lang="cs-CZ" sz="3200" dirty="0" smtClean="0">
                <a:solidFill>
                  <a:schemeClr val="bg1"/>
                </a:solidFill>
              </a:rPr>
              <a:t>půlkruhový oblouk</a:t>
            </a:r>
          </a:p>
          <a:p>
            <a:pPr lvl="5"/>
            <a:r>
              <a:rPr lang="cs-CZ" sz="3200" dirty="0" smtClean="0">
                <a:solidFill>
                  <a:schemeClr val="bg1"/>
                </a:solidFill>
              </a:rPr>
              <a:t>ploché stropy, později klenba</a:t>
            </a:r>
          </a:p>
          <a:p>
            <a:pPr lvl="5"/>
            <a:r>
              <a:rPr lang="cs-CZ" sz="3200" dirty="0" smtClean="0">
                <a:solidFill>
                  <a:schemeClr val="bg1"/>
                </a:solidFill>
              </a:rPr>
              <a:t>strohé stavby</a:t>
            </a:r>
          </a:p>
          <a:p>
            <a:pPr lvl="5"/>
            <a:r>
              <a:rPr lang="cs-CZ" sz="3200" dirty="0">
                <a:solidFill>
                  <a:schemeClr val="bg1"/>
                </a:solidFill>
              </a:rPr>
              <a:t>s</a:t>
            </a:r>
            <a:r>
              <a:rPr lang="cs-CZ" sz="3200" dirty="0" smtClean="0">
                <a:solidFill>
                  <a:schemeClr val="bg1"/>
                </a:solidFill>
              </a:rPr>
              <a:t>ilné stěny</a:t>
            </a:r>
          </a:p>
          <a:p>
            <a:pPr lvl="5"/>
            <a:r>
              <a:rPr lang="cs-CZ" sz="3200" dirty="0">
                <a:solidFill>
                  <a:schemeClr val="bg1"/>
                </a:solidFill>
              </a:rPr>
              <a:t>m</a:t>
            </a:r>
            <a:r>
              <a:rPr lang="cs-CZ" sz="3200" dirty="0" smtClean="0">
                <a:solidFill>
                  <a:schemeClr val="bg1"/>
                </a:solidFill>
              </a:rPr>
              <a:t>alá okna</a:t>
            </a:r>
            <a:endParaRPr lang="cs-CZ" sz="3200" dirty="0">
              <a:solidFill>
                <a:schemeClr val="bg1"/>
              </a:solidFill>
            </a:endParaRPr>
          </a:p>
          <a:p>
            <a:pPr lvl="1"/>
            <a:endParaRPr lang="cs-CZ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chemeClr val="bg1"/>
                </a:solidFill>
              </a:rPr>
              <a:t>Půlkruhový oblouk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Zástupný symbol pro obsah 3" descr="06cs033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499992" y="2996952"/>
            <a:ext cx="4421088" cy="3617924"/>
          </a:xfrm>
        </p:spPr>
      </p:pic>
      <p:pic>
        <p:nvPicPr>
          <p:cNvPr id="5" name="Obrázek 4" descr="170PX-~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1484783"/>
            <a:ext cx="3456384" cy="39036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3466728" cy="994122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Ploché stropy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Zástupný symbol pro obsah 3" descr="45_BASILICA_svJIR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7714" t="4271" r="4344" b="6035"/>
          <a:stretch>
            <a:fillRect/>
          </a:stretch>
        </p:blipFill>
        <p:spPr>
          <a:xfrm>
            <a:off x="611560" y="980728"/>
            <a:ext cx="7776864" cy="573032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api.ning.com/files/vFk4uKOLT7PDjmnscZdBB5tBT-cNHaKWMbudFKJHxffP1MWHczjEm9q*h796f1hRNJp9QIT-kAqAFk4GK8NOEFEsOuw4OVp9/nazvosloviukleneb.gif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0724"/>
            <a:ext cx="3528392" cy="2364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www.steamer.cz/pics/mod/most8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07" r="13433"/>
          <a:stretch/>
        </p:blipFill>
        <p:spPr bwMode="auto">
          <a:xfrm>
            <a:off x="179512" y="2744923"/>
            <a:ext cx="3671454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chorvatsko.cz/tema/pict/split_6.jpg">
            <a:hlinkClick r:id="rId6"/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51" r="13577"/>
          <a:stretch/>
        </p:blipFill>
        <p:spPr bwMode="auto">
          <a:xfrm>
            <a:off x="3203848" y="1683226"/>
            <a:ext cx="5820932" cy="5057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92080" y="620688"/>
            <a:ext cx="27942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Valená klenba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066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ARCHITEKTURA V EVROPĚ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11290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DVA TYPY KOSTELŮ</a:t>
            </a:r>
          </a:p>
          <a:p>
            <a:pPr lvl="1"/>
            <a:r>
              <a:rPr lang="cs-CZ" dirty="0">
                <a:solidFill>
                  <a:srgbClr val="FFFF00"/>
                </a:solidFill>
              </a:rPr>
              <a:t>b</a:t>
            </a:r>
            <a:r>
              <a:rPr lang="cs-CZ" dirty="0" smtClean="0">
                <a:solidFill>
                  <a:srgbClr val="FFFF00"/>
                </a:solidFill>
              </a:rPr>
              <a:t>azilika					- rotunda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098" name="Picture 2" descr="http://www.guide.kh.cz/gallery/124942220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32981"/>
            <a:ext cx="3241923" cy="4318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upload.wikimedia.org/wikipedia/commons/thumb/d/dc/RotundaRip.jpg/220px-RotundaRip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06" t="8661" b="5933"/>
          <a:stretch/>
        </p:blipFill>
        <p:spPr bwMode="auto">
          <a:xfrm>
            <a:off x="5122200" y="2131882"/>
            <a:ext cx="3441003" cy="43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ff.ujep.cz/velimsky/cs_1_1/06CS/06cs077.jpg">
            <a:hlinkClick r:id="rId6"/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8" t="62888" r="57239" b="7901"/>
          <a:stretch/>
        </p:blipFill>
        <p:spPr bwMode="auto">
          <a:xfrm>
            <a:off x="-44759" y="2703553"/>
            <a:ext cx="4952011" cy="2666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www.hrady.cz/data_g/1195/18120.png">
            <a:hlinkClick r:id="rId8"/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15" t="11290" r="6944" b="4543"/>
          <a:stretch/>
        </p:blipFill>
        <p:spPr bwMode="auto">
          <a:xfrm>
            <a:off x="5145459" y="2703552"/>
            <a:ext cx="3861026" cy="2666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Příklad bazilik v českých zemích</a:t>
            </a:r>
            <a:r>
              <a:rPr lang="cs-CZ" dirty="0" smtClean="0">
                <a:solidFill>
                  <a:schemeClr val="bg1"/>
                </a:solidFill>
              </a:rPr>
              <a:t>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1" y="5949280"/>
            <a:ext cx="8431485" cy="608931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Bazilika sv. Prokopa v Třebíči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124" name="Picture 4" descr="http://www.turistik.cz/cz/kraje/vysocina/okres-trebic/trebic/bazilika-sv-prokopa-a-zidovska-ctvrt/galerie/5721/ir/files/gallery/680/5721--c946x60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3273" y="1484784"/>
            <a:ext cx="6437224" cy="4080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Bazilika sv. Prokopa - apsid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3273" y="1066947"/>
            <a:ext cx="6487269" cy="4916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0713" y="6047656"/>
            <a:ext cx="8229600" cy="706090"/>
          </a:xfrm>
        </p:spPr>
        <p:txBody>
          <a:bodyPr>
            <a:normAutofit/>
          </a:bodyPr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bazilika sv. Jiří na Pražském hradě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6146" name="Picture 2" descr="File:Bazilika Svatého Jiří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381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nd03.jxs.cz/002/073/133693ed0f_54946944_o2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9" t="2175" r="2540" b="7130"/>
          <a:stretch/>
        </p:blipFill>
        <p:spPr bwMode="auto">
          <a:xfrm>
            <a:off x="4788024" y="335004"/>
            <a:ext cx="4008119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File:Pražský hrad, Bazilika sv. Jiří, interiér 04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646" y="335004"/>
            <a:ext cx="8593985" cy="571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Příklad rotund v českých zemích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021288"/>
            <a:ext cx="4680520" cy="680939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Rotunda sv. Jiří na Řípu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7170" name="Picture 2" descr="http://www.boheminium.cz/images/Říp/ripOrg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4072" y="1268760"/>
            <a:ext cx="4386264" cy="5255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qool.cz/img/objects/id/633/2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168767"/>
            <a:ext cx="4252895" cy="3455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733256"/>
            <a:ext cx="5770984" cy="850106"/>
          </a:xfrm>
        </p:spPr>
        <p:txBody>
          <a:bodyPr>
            <a:normAutofit fontScale="90000"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Rotunda sv. Kateřiny ve Znojmě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8194" name="Picture 2" descr="http://www.tipznojmo.cz/wp-content/uploads/pamatky-znojmo-rotunda-panny-marie-a-sv-kateriny-znojmo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47" b="7829"/>
          <a:stretch/>
        </p:blipFill>
        <p:spPr bwMode="auto">
          <a:xfrm>
            <a:off x="323528" y="300337"/>
            <a:ext cx="4608512" cy="5476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media.tondach.cz/userfiles/image/informace/pro-ochranu-pamatek/rotunda-sv-kateriny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6836"/>
            <a:ext cx="8428062" cy="5613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ttp://www.moraviamagna.cz/historie/images/rot_JV-stena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1590"/>
            <a:ext cx="8461242" cy="5625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2831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662" y="246399"/>
            <a:ext cx="4762872" cy="634082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bg1"/>
                </a:solidFill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rvní hrad - Přimda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9218" name="Picture 2" descr="http://www.vachta.cz/webfiles/karty/mesto/plzensky_kraj/primda/primd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476" y="1916832"/>
            <a:ext cx="4991100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ttp://www.hrady.cz/data_g/255/100023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669715"/>
            <a:ext cx="4254599" cy="5974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164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56" y="260648"/>
            <a:ext cx="7427168" cy="72494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>
                <a:solidFill>
                  <a:schemeClr val="bg1"/>
                </a:solidFill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rvní most – Juditin most v Praze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42" name="Picture 2" descr="http://217.115.252.254:1572/dokumenty%20pro%20studenty/Dvořák%20Martin/3.%20Středověk/Románské%20umění/románská%20architektura%20v%20Čechách/Karlův%20most%20a%20Juditin%20most%20v%20Praz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445" y="1138190"/>
            <a:ext cx="5248651" cy="553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http://img.radio.cz/pictures/r/praha/karluv_most/juditin_most_pili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628800"/>
            <a:ext cx="3810000" cy="2857500"/>
          </a:xfrm>
          <a:prstGeom prst="rect">
            <a:avLst/>
          </a:prstGeom>
          <a:solidFill>
            <a:srgbClr val="000000">
              <a:shade val="95000"/>
            </a:srgbClr>
          </a:solidFill>
          <a:ln w="5715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  <a:extLst/>
        </p:spPr>
      </p:pic>
    </p:spTree>
    <p:extLst>
      <p:ext uri="{BB962C8B-B14F-4D97-AF65-F5344CB8AC3E}">
        <p14:creationId xmlns:p14="http://schemas.microsoft.com/office/powerpoint/2010/main" val="735805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SOCHAŘSTVÍ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bg1"/>
                </a:solidFill>
              </a:rPr>
              <a:t>Znaky</a:t>
            </a:r>
          </a:p>
          <a:p>
            <a:pPr lvl="3">
              <a:lnSpc>
                <a:spcPct val="150000"/>
              </a:lnSpc>
            </a:pPr>
            <a:r>
              <a:rPr lang="cs-CZ" sz="3200" dirty="0">
                <a:solidFill>
                  <a:schemeClr val="bg1"/>
                </a:solidFill>
              </a:rPr>
              <a:t>p</a:t>
            </a:r>
            <a:r>
              <a:rPr lang="cs-CZ" sz="3200" dirty="0" smtClean="0">
                <a:solidFill>
                  <a:schemeClr val="bg1"/>
                </a:solidFill>
              </a:rPr>
              <a:t>oužití hlavně na architektuře</a:t>
            </a:r>
          </a:p>
          <a:p>
            <a:pPr lvl="3">
              <a:lnSpc>
                <a:spcPct val="150000"/>
              </a:lnSpc>
            </a:pPr>
            <a:r>
              <a:rPr lang="cs-CZ" sz="3200" dirty="0">
                <a:solidFill>
                  <a:schemeClr val="bg1"/>
                </a:solidFill>
              </a:rPr>
              <a:t>n</a:t>
            </a:r>
            <a:r>
              <a:rPr lang="cs-CZ" sz="3200" dirty="0" smtClean="0">
                <a:solidFill>
                  <a:schemeClr val="bg1"/>
                </a:solidFill>
              </a:rPr>
              <a:t>áboženská tématika</a:t>
            </a:r>
          </a:p>
          <a:p>
            <a:pPr lvl="3">
              <a:lnSpc>
                <a:spcPct val="150000"/>
              </a:lnSpc>
            </a:pPr>
            <a:r>
              <a:rPr lang="cs-CZ" sz="3200" dirty="0">
                <a:solidFill>
                  <a:schemeClr val="bg1"/>
                </a:solidFill>
              </a:rPr>
              <a:t>h</a:t>
            </a:r>
            <a:r>
              <a:rPr lang="cs-CZ" sz="3200" dirty="0" smtClean="0">
                <a:solidFill>
                  <a:schemeClr val="bg1"/>
                </a:solidFill>
              </a:rPr>
              <a:t>lavně ornament</a:t>
            </a:r>
          </a:p>
          <a:p>
            <a:pPr lvl="3">
              <a:lnSpc>
                <a:spcPct val="150000"/>
              </a:lnSpc>
            </a:pPr>
            <a:r>
              <a:rPr lang="cs-CZ" sz="3200" dirty="0" smtClean="0">
                <a:solidFill>
                  <a:schemeClr val="bg1"/>
                </a:solidFill>
              </a:rPr>
              <a:t>postavy jsou strnulé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8589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Cenral tympanum Chartre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9659"/>
            <a:ext cx="4333106" cy="6456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0" name="Picture 2" descr="http://www.olmuart.cz/rsimages/stala_expozice_romansky_palac_06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168" y="571285"/>
            <a:ext cx="8659938" cy="5773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501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3025" y="404664"/>
            <a:ext cx="3739453" cy="1387833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FFFF00"/>
                </a:solidFill>
              </a:rPr>
              <a:t>Sochařství 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>v českých zemích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3314" name="Picture 2" descr="E:\ZÁLOHA\VÝTVARKA\DĚJINY UMĚNÍ\GOTIKA\Praha 2007\Hrad\fotodokumentace\C - Příběh Hradu\16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0973" y="86013"/>
            <a:ext cx="4950441" cy="6600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0816" y="5342023"/>
            <a:ext cx="384387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Reliéf </a:t>
            </a:r>
          </a:p>
          <a:p>
            <a:r>
              <a:rPr lang="cs-CZ" sz="2800" dirty="0">
                <a:solidFill>
                  <a:schemeClr val="bg1"/>
                </a:solidFill>
              </a:rPr>
              <a:t>K</a:t>
            </a:r>
            <a:r>
              <a:rPr lang="cs-CZ" sz="2800" dirty="0" smtClean="0">
                <a:solidFill>
                  <a:schemeClr val="bg1"/>
                </a:solidFill>
              </a:rPr>
              <a:t>orunování Panny Marie,</a:t>
            </a:r>
          </a:p>
          <a:p>
            <a:r>
              <a:rPr lang="cs-CZ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ortál baziliky sv. Jiří, Praha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950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33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750" y="0"/>
            <a:ext cx="4464050" cy="7683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4400" b="1" dirty="0">
                <a:solidFill>
                  <a:srgbClr val="FFFF00"/>
                </a:solidFill>
                <a:latin typeface="+mj-lt"/>
              </a:rPr>
              <a:t>Použité zdroje: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837057"/>
            <a:ext cx="9144000" cy="550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  <a:defRPr/>
            </a:pPr>
            <a:r>
              <a:rPr lang="cs-CZ" sz="1600" dirty="0">
                <a:solidFill>
                  <a:schemeClr val="bg1"/>
                </a:solidFill>
              </a:rPr>
              <a:t>AUTOR NEUVEDEN. </a:t>
            </a:r>
            <a:r>
              <a:rPr lang="cs-CZ" sz="1600" i="1" dirty="0">
                <a:solidFill>
                  <a:schemeClr val="bg1"/>
                </a:solidFill>
              </a:rPr>
              <a:t>dějepis.com</a:t>
            </a:r>
            <a:r>
              <a:rPr lang="cs-CZ" sz="1600" dirty="0">
                <a:solidFill>
                  <a:schemeClr val="bg1"/>
                </a:solidFill>
              </a:rPr>
              <a:t> [online]. [cit. 19.5.2013]. Dostupný na WWW: http://www.dejepis.com/index.php?page=000&amp;kap=500&amp;pod=karelvel 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cs-CZ" sz="1600" dirty="0">
                <a:solidFill>
                  <a:schemeClr val="bg1"/>
                </a:solidFill>
              </a:rPr>
              <a:t>AUTOR NEUVEDEN. </a:t>
            </a:r>
            <a:r>
              <a:rPr lang="cs-CZ" sz="1600" i="1" dirty="0">
                <a:solidFill>
                  <a:schemeClr val="bg1"/>
                </a:solidFill>
              </a:rPr>
              <a:t>novinky.cz</a:t>
            </a:r>
            <a:r>
              <a:rPr lang="cs-CZ" sz="1600" dirty="0">
                <a:solidFill>
                  <a:schemeClr val="bg1"/>
                </a:solidFill>
              </a:rPr>
              <a:t> [online]. [cit. 19.5.2013]. Dostupný na WWW: http://www.novinky.cz/cestovani/tipy-na-vylety/251840-cachy-voni-medovym-korenenym-pernikem.html 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cs-CZ" sz="1600" dirty="0">
                <a:solidFill>
                  <a:schemeClr val="bg1"/>
                </a:solidFill>
              </a:rPr>
              <a:t>AUTOR NEUVEDEN. </a:t>
            </a:r>
            <a:r>
              <a:rPr lang="cs-CZ" sz="1600" i="1" dirty="0">
                <a:solidFill>
                  <a:schemeClr val="bg1"/>
                </a:solidFill>
              </a:rPr>
              <a:t>moi_03.cz</a:t>
            </a:r>
            <a:r>
              <a:rPr lang="cs-CZ" sz="1600" dirty="0">
                <a:solidFill>
                  <a:schemeClr val="bg1"/>
                </a:solidFill>
              </a:rPr>
              <a:t> [online]. [cit. 19.5.2013]. Dostupný na WWW: http://www.phil.muni.cz/muzeo/mui03obrazky/obr20.php@page=12.html 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cs-CZ" sz="1600" dirty="0">
                <a:solidFill>
                  <a:schemeClr val="bg1"/>
                </a:solidFill>
              </a:rPr>
              <a:t>AUTOR NEUVEDEN. </a:t>
            </a:r>
            <a:r>
              <a:rPr lang="cs-CZ" sz="1600" i="1" dirty="0">
                <a:solidFill>
                  <a:schemeClr val="bg1"/>
                </a:solidFill>
              </a:rPr>
              <a:t>wikipedia.com</a:t>
            </a:r>
            <a:r>
              <a:rPr lang="cs-CZ" sz="1600" dirty="0">
                <a:solidFill>
                  <a:schemeClr val="bg1"/>
                </a:solidFill>
              </a:rPr>
              <a:t> [online]. [cit. 19.5.2013]. Dostupný na WWW: http://cs.wikipedia.org/wiki/Rom%C3%A1nsk%C3%A1_architektura 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cs-CZ" sz="1600" dirty="0">
                <a:solidFill>
                  <a:schemeClr val="bg1"/>
                </a:solidFill>
              </a:rPr>
              <a:t>AUTOR NEUVEDEN. </a:t>
            </a:r>
            <a:r>
              <a:rPr lang="cs-CZ" sz="1600" i="1" dirty="0">
                <a:solidFill>
                  <a:schemeClr val="bg1"/>
                </a:solidFill>
              </a:rPr>
              <a:t>wikipedia.com</a:t>
            </a:r>
            <a:r>
              <a:rPr lang="cs-CZ" sz="1600" dirty="0">
                <a:solidFill>
                  <a:schemeClr val="bg1"/>
                </a:solidFill>
              </a:rPr>
              <a:t> [online]. [cit. 19.5.2013]. Dostupný na WWW: http://cs.wikipedia.org/wiki/Rom%C3%A1nsk%C3%A1_architektura 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cs-CZ" sz="1600" dirty="0">
                <a:solidFill>
                  <a:schemeClr val="bg1"/>
                </a:solidFill>
              </a:rPr>
              <a:t>AUTOR NEUVEDEN. </a:t>
            </a:r>
            <a:r>
              <a:rPr lang="cs-CZ" sz="1600" i="1" dirty="0" err="1">
                <a:solidFill>
                  <a:schemeClr val="bg1"/>
                </a:solidFill>
              </a:rPr>
              <a:t>architekrura</a:t>
            </a:r>
            <a:r>
              <a:rPr lang="cs-CZ" sz="1600" i="1" dirty="0">
                <a:solidFill>
                  <a:schemeClr val="bg1"/>
                </a:solidFill>
              </a:rPr>
              <a:t> - fotograf.cz</a:t>
            </a:r>
            <a:r>
              <a:rPr lang="cs-CZ" sz="1600" dirty="0">
                <a:solidFill>
                  <a:schemeClr val="bg1"/>
                </a:solidFill>
              </a:rPr>
              <a:t> [online]. [cit. 19.5.2013]. Dostupný na WWW: http://www.fotograftoth.cz/Galerie_Architektura/Architektura.html# 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cs-CZ" sz="1600" dirty="0">
                <a:solidFill>
                  <a:schemeClr val="bg1"/>
                </a:solidFill>
              </a:rPr>
              <a:t>AUTOR NEUVEDEN. </a:t>
            </a:r>
            <a:r>
              <a:rPr lang="cs-CZ" sz="1600" i="1" dirty="0">
                <a:solidFill>
                  <a:schemeClr val="bg1"/>
                </a:solidFill>
              </a:rPr>
              <a:t>stavební komunita.cz</a:t>
            </a:r>
            <a:r>
              <a:rPr lang="cs-CZ" sz="1600" dirty="0">
                <a:solidFill>
                  <a:schemeClr val="bg1"/>
                </a:solidFill>
              </a:rPr>
              <a:t> [online]. [cit. 19.5.2013]. Dostupný na WWW: http://stavebnikomunita.cz/profiles/blogs/klenby 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cs-CZ" sz="1600" dirty="0">
                <a:solidFill>
                  <a:schemeClr val="bg1"/>
                </a:solidFill>
              </a:rPr>
              <a:t>AUTOR NEUVEDEN. </a:t>
            </a:r>
            <a:r>
              <a:rPr lang="cs-CZ" sz="1600" i="1" dirty="0">
                <a:solidFill>
                  <a:schemeClr val="bg1"/>
                </a:solidFill>
              </a:rPr>
              <a:t>treamer.cz</a:t>
            </a:r>
            <a:r>
              <a:rPr lang="cs-CZ" sz="1600" dirty="0">
                <a:solidFill>
                  <a:schemeClr val="bg1"/>
                </a:solidFill>
              </a:rPr>
              <a:t> [online]. [cit. 19.5.2013]. Dostupný na WWW: http://www.steamer.cz/mod_most.html 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cs-CZ" sz="1600" dirty="0">
                <a:solidFill>
                  <a:schemeClr val="bg1"/>
                </a:solidFill>
              </a:rPr>
              <a:t>AUTOR NEUVEDEN. </a:t>
            </a:r>
            <a:r>
              <a:rPr lang="cs-CZ" sz="1600" i="1" dirty="0">
                <a:solidFill>
                  <a:schemeClr val="bg1"/>
                </a:solidFill>
              </a:rPr>
              <a:t>chorvatsko.cz</a:t>
            </a:r>
            <a:r>
              <a:rPr lang="cs-CZ" sz="1600" dirty="0">
                <a:solidFill>
                  <a:schemeClr val="bg1"/>
                </a:solidFill>
              </a:rPr>
              <a:t> [online]. [cit. 19.5.2013]. Dostupný na WWW: http://www.chorvatsko.cz/tema/split_dioklecian_sklepeni.html 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cs-CZ" sz="1600" dirty="0">
                <a:solidFill>
                  <a:schemeClr val="bg1"/>
                </a:solidFill>
              </a:rPr>
              <a:t>AUTOR NEUVEDEN. </a:t>
            </a:r>
            <a:r>
              <a:rPr lang="cs-CZ" sz="1600" i="1" dirty="0">
                <a:solidFill>
                  <a:schemeClr val="bg1"/>
                </a:solidFill>
              </a:rPr>
              <a:t>kutnáhotra.cz</a:t>
            </a:r>
            <a:r>
              <a:rPr lang="cs-CZ" sz="1600" dirty="0">
                <a:solidFill>
                  <a:schemeClr val="bg1"/>
                </a:solidFill>
              </a:rPr>
              <a:t> [online]. [cit. 19.5.2013]. Dostupný na WWW: http://www.guide.kh.cz/oxibD1qMSZyPTExJmthbG9kPSZrYWxkbz0mZT0mdHlwem9iPTImej0yNyZpZHBhcmVudD0xJmlkcG9sb3o9MzImcmF6PSZzPTA- </a:t>
            </a:r>
          </a:p>
        </p:txBody>
      </p:sp>
    </p:spTree>
    <p:extLst>
      <p:ext uri="{BB962C8B-B14F-4D97-AF65-F5344CB8AC3E}">
        <p14:creationId xmlns:p14="http://schemas.microsoft.com/office/powerpoint/2010/main" val="93501788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144000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solidFill>
                  <a:schemeClr val="bg1"/>
                </a:solidFill>
              </a:rPr>
              <a:t>AUTOR </a:t>
            </a:r>
            <a:r>
              <a:rPr lang="cs-CZ" sz="1600" dirty="0">
                <a:solidFill>
                  <a:schemeClr val="bg1"/>
                </a:solidFill>
              </a:rPr>
              <a:t>NEUVEDEN. </a:t>
            </a:r>
            <a:r>
              <a:rPr lang="cs-CZ" sz="1600" i="1" dirty="0">
                <a:solidFill>
                  <a:schemeClr val="bg1"/>
                </a:solidFill>
              </a:rPr>
              <a:t>wikipedia.org.</a:t>
            </a:r>
            <a:r>
              <a:rPr lang="cs-CZ" sz="1600" dirty="0">
                <a:solidFill>
                  <a:schemeClr val="bg1"/>
                </a:solidFill>
              </a:rPr>
              <a:t> [online]. [cit. 19.5.2013]. Dostupný na WWW: http://cs.wikipedia.org/wiki/Rom%C3%A1nsk%C3%A1_architektura 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solidFill>
                  <a:schemeClr val="bg1"/>
                </a:solidFill>
              </a:rPr>
              <a:t>AUTOR NEUVEDEN. </a:t>
            </a:r>
            <a:r>
              <a:rPr lang="cs-CZ" sz="1600" i="1" dirty="0">
                <a:solidFill>
                  <a:schemeClr val="bg1"/>
                </a:solidFill>
              </a:rPr>
              <a:t>06CS.cz</a:t>
            </a:r>
            <a:r>
              <a:rPr lang="cs-CZ" sz="1600" dirty="0">
                <a:solidFill>
                  <a:schemeClr val="bg1"/>
                </a:solidFill>
              </a:rPr>
              <a:t> [online]. [cit. 19.5.2013]. Dostupný na WWW: http://ff.ujep.cz/velimsky/cs_1_1/06CS/06CS.htm 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solidFill>
                  <a:schemeClr val="bg1"/>
                </a:solidFill>
              </a:rPr>
              <a:t>AUTOR NEUVEDEN. </a:t>
            </a:r>
            <a:r>
              <a:rPr lang="cs-CZ" sz="1600" i="1" dirty="0">
                <a:solidFill>
                  <a:schemeClr val="bg1"/>
                </a:solidFill>
              </a:rPr>
              <a:t>hrady.cz</a:t>
            </a:r>
            <a:r>
              <a:rPr lang="cs-CZ" sz="1600" dirty="0">
                <a:solidFill>
                  <a:schemeClr val="bg1"/>
                </a:solidFill>
              </a:rPr>
              <a:t> [online]. [cit. 19.5.2013]. Dostupný na WWW: http://www.hrady.cz/?</a:t>
            </a:r>
            <a:r>
              <a:rPr lang="cs-CZ" sz="1600" dirty="0" smtClean="0">
                <a:solidFill>
                  <a:schemeClr val="bg1"/>
                </a:solidFill>
              </a:rPr>
              <a:t>OID=1195&amp;PARAM=2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solidFill>
                  <a:schemeClr val="bg1"/>
                </a:solidFill>
              </a:rPr>
              <a:t>AUTOR NEUVEDEN. </a:t>
            </a:r>
            <a:r>
              <a:rPr lang="cs-CZ" sz="1600" i="1" dirty="0">
                <a:solidFill>
                  <a:schemeClr val="bg1"/>
                </a:solidFill>
              </a:rPr>
              <a:t>trebic.cz</a:t>
            </a:r>
            <a:r>
              <a:rPr lang="cs-CZ" sz="1600" dirty="0">
                <a:solidFill>
                  <a:schemeClr val="bg1"/>
                </a:solidFill>
              </a:rPr>
              <a:t> [online]. [cit. 19.5.2013]. Dostupný na WWW: http://www.trebic.cz/unesco/bazilika-sv-prokopa-kruhove-okno.asp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solidFill>
                  <a:schemeClr val="bg1"/>
                </a:solidFill>
              </a:rPr>
              <a:t>AUTOR </a:t>
            </a:r>
            <a:r>
              <a:rPr lang="cs-CZ" sz="1600" dirty="0">
                <a:solidFill>
                  <a:schemeClr val="bg1"/>
                </a:solidFill>
              </a:rPr>
              <a:t>NEUVEDEN. </a:t>
            </a:r>
            <a:r>
              <a:rPr lang="cs-CZ" sz="1600" i="1" dirty="0">
                <a:solidFill>
                  <a:schemeClr val="bg1"/>
                </a:solidFill>
              </a:rPr>
              <a:t>turistik.cz</a:t>
            </a:r>
            <a:r>
              <a:rPr lang="cs-CZ" sz="1600" dirty="0">
                <a:solidFill>
                  <a:schemeClr val="bg1"/>
                </a:solidFill>
              </a:rPr>
              <a:t> [online]. [cit. 19.5.2013]. Dostupný na WWW: http://www.turistik.cz/cz/kraje/vysocina/okres-trebic/trebic/bazilika-sv-prokopa-a-zidovska-ctvrt/galerie/5721/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solidFill>
                  <a:schemeClr val="bg1"/>
                </a:solidFill>
              </a:rPr>
              <a:t>AUTOR </a:t>
            </a:r>
            <a:r>
              <a:rPr lang="cs-CZ" sz="1600" dirty="0">
                <a:solidFill>
                  <a:schemeClr val="bg1"/>
                </a:solidFill>
              </a:rPr>
              <a:t>NEUVEDEN. </a:t>
            </a:r>
            <a:r>
              <a:rPr lang="cs-CZ" sz="1600" i="1" dirty="0">
                <a:solidFill>
                  <a:schemeClr val="bg1"/>
                </a:solidFill>
              </a:rPr>
              <a:t>wikipedia.org.</a:t>
            </a:r>
            <a:r>
              <a:rPr lang="cs-CZ" sz="1600" dirty="0">
                <a:solidFill>
                  <a:schemeClr val="bg1"/>
                </a:solidFill>
              </a:rPr>
              <a:t> [online]. [cit. 19.5.2013]. Dostupný na WWW: http://commons.wikimedia.org/wiki/File:Bazilika_Svat%C3%A9ho_Ji%C5%99%C3%AD.jpg 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solidFill>
                  <a:schemeClr val="bg1"/>
                </a:solidFill>
              </a:rPr>
              <a:t>PAVEL KARMELITA. </a:t>
            </a:r>
            <a:r>
              <a:rPr lang="cs-CZ" sz="1600" i="1" dirty="0">
                <a:solidFill>
                  <a:schemeClr val="bg1"/>
                </a:solidFill>
              </a:rPr>
              <a:t>krnovskovefotografii-prahadentreti.cz</a:t>
            </a:r>
            <a:r>
              <a:rPr lang="cs-CZ" sz="1600" dirty="0">
                <a:solidFill>
                  <a:schemeClr val="bg1"/>
                </a:solidFill>
              </a:rPr>
              <a:t> [online]. [cit. 19.5.2013]. Dostupný na WWW: http://pavelkarmelita.blog.cz/0910/praha-den-treti-hradcany-a-karluv-most 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solidFill>
                  <a:schemeClr val="bg1"/>
                </a:solidFill>
              </a:rPr>
              <a:t>AUTOR NEUVEDEN. </a:t>
            </a:r>
            <a:r>
              <a:rPr lang="cs-CZ" sz="1600" i="1" dirty="0">
                <a:solidFill>
                  <a:schemeClr val="bg1"/>
                </a:solidFill>
              </a:rPr>
              <a:t>wikimedia.org.</a:t>
            </a:r>
            <a:r>
              <a:rPr lang="cs-CZ" sz="1600" dirty="0">
                <a:solidFill>
                  <a:schemeClr val="bg1"/>
                </a:solidFill>
              </a:rPr>
              <a:t> [online]. [cit. 19.5.2013]. Dostupný na WWW: http://commons.wikimedia.org/wiki/File:Pra%C5%BEsk%C3%BD_hrad,_Bazilika_sv._Ji%C5%99%C3%AD,_interi%C3%A9r_04.jpg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solidFill>
                  <a:schemeClr val="bg1"/>
                </a:solidFill>
              </a:rPr>
              <a:t>AUTOR </a:t>
            </a:r>
            <a:r>
              <a:rPr lang="cs-CZ" sz="1600" dirty="0">
                <a:solidFill>
                  <a:schemeClr val="bg1"/>
                </a:solidFill>
              </a:rPr>
              <a:t>NEUVEDEN. </a:t>
            </a:r>
            <a:r>
              <a:rPr lang="cs-CZ" sz="1600" i="1" dirty="0">
                <a:solidFill>
                  <a:schemeClr val="bg1"/>
                </a:solidFill>
              </a:rPr>
              <a:t>boheminium.cz</a:t>
            </a:r>
            <a:r>
              <a:rPr lang="cs-CZ" sz="1600" dirty="0">
                <a:solidFill>
                  <a:schemeClr val="bg1"/>
                </a:solidFill>
              </a:rPr>
              <a:t> [online]. [cit. 19.5.2013]. Dostupný na WWW: http://www.boheminium.cz/cz/objekt/1474_hora-rip--rotunda-sv-jiri--ustecky-kraj.aspx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pt-BR" sz="1600" dirty="0" smtClean="0">
                <a:solidFill>
                  <a:schemeClr val="bg1"/>
                </a:solidFill>
              </a:rPr>
              <a:t>AUTOR </a:t>
            </a:r>
            <a:r>
              <a:rPr lang="pt-BR" sz="1600" dirty="0">
                <a:solidFill>
                  <a:schemeClr val="bg1"/>
                </a:solidFill>
              </a:rPr>
              <a:t>NEUVEDEN. </a:t>
            </a:r>
            <a:r>
              <a:rPr lang="pt-BR" sz="1600" i="1" dirty="0">
                <a:solidFill>
                  <a:schemeClr val="bg1"/>
                </a:solidFill>
              </a:rPr>
              <a:t>gool.cz</a:t>
            </a:r>
            <a:r>
              <a:rPr lang="pt-BR" sz="1600" dirty="0">
                <a:solidFill>
                  <a:schemeClr val="bg1"/>
                </a:solidFill>
              </a:rPr>
              <a:t> [online]. [cit. 19.5.2013]. Dostupný na WWW: http://</a:t>
            </a:r>
            <a:r>
              <a:rPr lang="pt-BR" sz="1600" dirty="0" smtClean="0">
                <a:solidFill>
                  <a:schemeClr val="bg1"/>
                </a:solidFill>
              </a:rPr>
              <a:t>qool.cz/detail-mista/633-rip-rotunda-sv-jiri-nkp/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solidFill>
                  <a:schemeClr val="bg1"/>
                </a:solidFill>
              </a:rPr>
              <a:t>AUTOR </a:t>
            </a:r>
            <a:r>
              <a:rPr lang="cs-CZ" sz="1600" dirty="0">
                <a:solidFill>
                  <a:schemeClr val="bg1"/>
                </a:solidFill>
              </a:rPr>
              <a:t>NEUVEDEN. </a:t>
            </a:r>
            <a:r>
              <a:rPr lang="cs-CZ" sz="1600" i="1" dirty="0">
                <a:solidFill>
                  <a:schemeClr val="bg1"/>
                </a:solidFill>
              </a:rPr>
              <a:t>tipznojmo.cz</a:t>
            </a:r>
            <a:r>
              <a:rPr lang="cs-CZ" sz="1600" dirty="0">
                <a:solidFill>
                  <a:schemeClr val="bg1"/>
                </a:solidFill>
              </a:rPr>
              <a:t> [online]. [cit. 19.5.2013]. Dostupný na WWW: http://www.tipznojmo.cz/pamatky-znojmo/439/znojemska-rotunda-panny-marie-a-sv-kateriny/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solidFill>
                  <a:schemeClr val="bg1"/>
                </a:solidFill>
              </a:rPr>
              <a:t>AUTOR </a:t>
            </a:r>
            <a:r>
              <a:rPr lang="cs-CZ" sz="1600" dirty="0">
                <a:solidFill>
                  <a:schemeClr val="bg1"/>
                </a:solidFill>
              </a:rPr>
              <a:t>NEUVEDEN. </a:t>
            </a:r>
            <a:r>
              <a:rPr lang="cs-CZ" sz="1600" i="1" dirty="0">
                <a:solidFill>
                  <a:schemeClr val="bg1"/>
                </a:solidFill>
              </a:rPr>
              <a:t>tondach.cz</a:t>
            </a:r>
            <a:r>
              <a:rPr lang="cs-CZ" sz="1600" dirty="0">
                <a:solidFill>
                  <a:schemeClr val="bg1"/>
                </a:solidFill>
              </a:rPr>
              <a:t> [online]. [cit. 19.5.2013]. Dostupný na WWW: http://www.tondach.cz/tondach/realizace-strech-pamatkovych-objektu </a:t>
            </a:r>
          </a:p>
        </p:txBody>
      </p:sp>
    </p:spTree>
    <p:extLst>
      <p:ext uri="{BB962C8B-B14F-4D97-AF65-F5344CB8AC3E}">
        <p14:creationId xmlns:p14="http://schemas.microsoft.com/office/powerpoint/2010/main" val="3718527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118373"/>
            <a:ext cx="9144001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AUTOR </a:t>
            </a:r>
            <a:r>
              <a:rPr lang="cs-CZ" dirty="0">
                <a:solidFill>
                  <a:schemeClr val="bg1"/>
                </a:solidFill>
              </a:rPr>
              <a:t>NEUVEDEN. </a:t>
            </a:r>
            <a:r>
              <a:rPr lang="cs-CZ" i="1" dirty="0">
                <a:solidFill>
                  <a:schemeClr val="bg1"/>
                </a:solidFill>
              </a:rPr>
              <a:t>moraviamagna.cz</a:t>
            </a:r>
            <a:r>
              <a:rPr lang="cs-CZ" dirty="0">
                <a:solidFill>
                  <a:schemeClr val="bg1"/>
                </a:solidFill>
              </a:rPr>
              <a:t> [online]. [cit. 19.5.2013]. Dostupný na WWW: http://www.moraviamagna.cz/aktuality/a_toulava-kamera.htm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AUTOR </a:t>
            </a:r>
            <a:r>
              <a:rPr lang="cs-CZ" dirty="0">
                <a:solidFill>
                  <a:schemeClr val="bg1"/>
                </a:solidFill>
              </a:rPr>
              <a:t>NEUVEDEN. </a:t>
            </a:r>
            <a:r>
              <a:rPr lang="cs-CZ" i="1" dirty="0">
                <a:solidFill>
                  <a:schemeClr val="bg1"/>
                </a:solidFill>
              </a:rPr>
              <a:t>vachta.cz</a:t>
            </a:r>
            <a:r>
              <a:rPr lang="cs-CZ" dirty="0">
                <a:solidFill>
                  <a:schemeClr val="bg1"/>
                </a:solidFill>
              </a:rPr>
              <a:t> [online]. [cit. 19.5.2013]. Dostupný na WWW: http://www.vachta.cz/index.php?lan=cs&amp;right=karta&amp;action=detail&amp;id=318096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AUTOR </a:t>
            </a:r>
            <a:r>
              <a:rPr lang="cs-CZ" dirty="0">
                <a:solidFill>
                  <a:schemeClr val="bg1"/>
                </a:solidFill>
              </a:rPr>
              <a:t>NEUVEDEN. </a:t>
            </a:r>
            <a:r>
              <a:rPr lang="cs-CZ" i="1" dirty="0">
                <a:solidFill>
                  <a:schemeClr val="bg1"/>
                </a:solidFill>
              </a:rPr>
              <a:t>hrady.cz</a:t>
            </a:r>
            <a:r>
              <a:rPr lang="cs-CZ" dirty="0">
                <a:solidFill>
                  <a:schemeClr val="bg1"/>
                </a:solidFill>
              </a:rPr>
              <a:t> [online]. [cit. 19.5.2013]. Dostupný na WWW: http://www.hrady.cz/?OID=255&amp;PARAM=2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pt-BR" dirty="0" smtClean="0">
                <a:solidFill>
                  <a:schemeClr val="bg1"/>
                </a:solidFill>
              </a:rPr>
              <a:t>AUTOR </a:t>
            </a:r>
            <a:r>
              <a:rPr lang="pt-BR" dirty="0">
                <a:solidFill>
                  <a:schemeClr val="bg1"/>
                </a:solidFill>
              </a:rPr>
              <a:t>NEUVEDEN. </a:t>
            </a:r>
            <a:r>
              <a:rPr lang="pt-BR" i="1" dirty="0">
                <a:solidFill>
                  <a:schemeClr val="bg1"/>
                </a:solidFill>
              </a:rPr>
              <a:t>HFS.cz</a:t>
            </a:r>
            <a:r>
              <a:rPr lang="pt-BR" dirty="0">
                <a:solidFill>
                  <a:schemeClr val="bg1"/>
                </a:solidFill>
              </a:rPr>
              <a:t> [online]. [cit. 19.5.2013]. Dostupný na WWW: http://217.115.252.254:1572/dokumenty%20pro%20studenty/Dvo%C5%99%C3%A1k%20Martin/3.%20St%C5%99edov%C4%9Bk/Rom%C3%A1nsk%C3%A9%20um%C4%9Bn%C3%AD/rom%C3%A1nsk%C3%A1%20architektura%20v%20%C4%8Cech%C3%A1ch/?sort=d </a:t>
            </a:r>
            <a:endParaRPr lang="cs-CZ" dirty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AUTOR </a:t>
            </a:r>
            <a:r>
              <a:rPr lang="cs-CZ" dirty="0">
                <a:solidFill>
                  <a:schemeClr val="bg1"/>
                </a:solidFill>
              </a:rPr>
              <a:t>NEUVEDEN. </a:t>
            </a:r>
            <a:r>
              <a:rPr lang="cs-CZ" i="1" dirty="0">
                <a:solidFill>
                  <a:schemeClr val="bg1"/>
                </a:solidFill>
              </a:rPr>
              <a:t>radio.cz</a:t>
            </a:r>
            <a:r>
              <a:rPr lang="cs-CZ" dirty="0">
                <a:solidFill>
                  <a:schemeClr val="bg1"/>
                </a:solidFill>
              </a:rPr>
              <a:t> [online]. [cit. 19.5.2013]. Dostupný na WWW: http://www.radio.cz/cz/rubrika/udalosti/karluv-most-ma-vlastni-muzeum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AUTOR </a:t>
            </a:r>
            <a:r>
              <a:rPr lang="cs-CZ" dirty="0">
                <a:solidFill>
                  <a:schemeClr val="bg1"/>
                </a:solidFill>
              </a:rPr>
              <a:t>NEUVEDEN. </a:t>
            </a:r>
            <a:r>
              <a:rPr lang="cs-CZ" i="1" dirty="0">
                <a:solidFill>
                  <a:schemeClr val="bg1"/>
                </a:solidFill>
              </a:rPr>
              <a:t>wikipedea.org</a:t>
            </a:r>
            <a:r>
              <a:rPr lang="cs-CZ" dirty="0">
                <a:solidFill>
                  <a:schemeClr val="bg1"/>
                </a:solidFill>
              </a:rPr>
              <a:t> [online]. [cit. 19.5.2013]. Dostupný na WWW: http://cs.wikipedia.org/wiki/Soubor:Cenral_tympanum_Chartres.jpg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pt-BR" dirty="0" smtClean="0">
                <a:solidFill>
                  <a:schemeClr val="bg1"/>
                </a:solidFill>
              </a:rPr>
              <a:t>AUTOR </a:t>
            </a:r>
            <a:r>
              <a:rPr lang="pt-BR" dirty="0">
                <a:solidFill>
                  <a:schemeClr val="bg1"/>
                </a:solidFill>
              </a:rPr>
              <a:t>NEUVEDEN. </a:t>
            </a:r>
            <a:r>
              <a:rPr lang="pt-BR" i="1" dirty="0">
                <a:solidFill>
                  <a:schemeClr val="bg1"/>
                </a:solidFill>
              </a:rPr>
              <a:t>olmuart.cz</a:t>
            </a:r>
            <a:r>
              <a:rPr lang="pt-BR" dirty="0">
                <a:solidFill>
                  <a:schemeClr val="bg1"/>
                </a:solidFill>
              </a:rPr>
              <a:t> [online]. [cit. 19.5.2013]. Dostupný na WWW: http://www.olmuart.cz/AMO/STALE-EXPOZICE/stale-expozice/expozice-romansky-palac/?di=9829 </a:t>
            </a:r>
            <a:endParaRPr lang="cs-CZ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Archiv autora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3515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7232020"/>
              </p:ext>
            </p:extLst>
          </p:nvPr>
        </p:nvGraphicFramePr>
        <p:xfrm>
          <a:off x="340029" y="2409850"/>
          <a:ext cx="8624458" cy="4331518"/>
        </p:xfrm>
        <a:graphic>
          <a:graphicData uri="http://schemas.openxmlformats.org/drawingml/2006/table">
            <a:tbl>
              <a:tblPr/>
              <a:tblGrid>
                <a:gridCol w="1619757"/>
                <a:gridCol w="153855"/>
                <a:gridCol w="6850846"/>
              </a:tblGrid>
              <a:tr h="148899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</a:pPr>
                      <a:r>
                        <a:rPr lang="cs-CZ" sz="1400" dirty="0" smtClean="0"/>
                        <a:t>PROKOP, Vladimír. </a:t>
                      </a:r>
                      <a:r>
                        <a:rPr lang="cs-CZ" sz="1400" i="1" dirty="0" smtClean="0"/>
                        <a:t>Kapitoly z dějin výtvarného umění: pro výuku dějin umění na středních školách</a:t>
                      </a:r>
                      <a:r>
                        <a:rPr lang="cs-CZ" sz="1400" dirty="0" smtClean="0"/>
                        <a:t>. Sokolov: O.K.-Soft, 1997, 67 s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</a:pPr>
                      <a:r>
                        <a:rPr lang="cs-CZ" sz="1400" dirty="0" smtClean="0"/>
                        <a:t>MRÁZ, Bohumír a Marie ČERNÁ. </a:t>
                      </a:r>
                      <a:r>
                        <a:rPr lang="cs-CZ" sz="1400" i="1" dirty="0" smtClean="0"/>
                        <a:t>Dějiny výtvarné kultury</a:t>
                      </a:r>
                      <a:r>
                        <a:rPr lang="cs-CZ" sz="1400" dirty="0" smtClean="0"/>
                        <a:t>. 2., </a:t>
                      </a:r>
                      <a:r>
                        <a:rPr lang="cs-CZ" sz="1400" dirty="0" err="1" smtClean="0"/>
                        <a:t>upr</a:t>
                      </a:r>
                      <a:r>
                        <a:rPr lang="cs-CZ" sz="1400" dirty="0" smtClean="0"/>
                        <a:t>. vyd., V Idea Servis 1. vyd. Praha: Idea Servis, 1995-2002, 4 sv. (183, 209, 219 s.). ISBN 80-85970-01-51.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5195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Citace: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viz výše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23229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Jedná se o materiál zachycující dějiny hmotné kultury v rozšířeném rozsahu k výuce v dějepisu, ale navazující svým rozsahem na teoretickou přípravu pro předmět výtvarná výchova. Ke každému heslu, termínu či příkladu jsou vloženy obrázky, které doprovází výklad a názorně ukazují danou záležitost přímo vizuálně a to z několika možných pohledů.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7188" name="Obrázek 0" descr="Popis: 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85" y="125412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9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171" y="1611507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90" name="Rectangle 4"/>
          <p:cNvSpPr>
            <a:spLocks noChangeArrowheads="1"/>
          </p:cNvSpPr>
          <p:nvPr/>
        </p:nvSpPr>
        <p:spPr bwMode="auto">
          <a:xfrm>
            <a:off x="0" y="1020330"/>
            <a:ext cx="9144000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bg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bg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dirty="0">
              <a:solidFill>
                <a:schemeClr val="bg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7191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98627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549</TotalTime>
  <Words>833</Words>
  <Application>Microsoft Office PowerPoint</Application>
  <PresentationFormat>Předvádění na obrazovce (4:3)</PresentationFormat>
  <Paragraphs>125</Paragraphs>
  <Slides>24</Slides>
  <Notes>0</Notes>
  <HiddenSlides>5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Prezentace aplikace PowerPoint</vt:lpstr>
      <vt:lpstr> DĚJINY KULTURY </vt:lpstr>
      <vt:lpstr>Dělení etap středověkého umění</vt:lpstr>
      <vt:lpstr>KAROLÍNSKÁ RENESANCE</vt:lpstr>
      <vt:lpstr>ARCHITEKTURA</vt:lpstr>
      <vt:lpstr>MALÍŘSTVÍ</vt:lpstr>
      <vt:lpstr>ROMÁNSKÝ SLOH</vt:lpstr>
      <vt:lpstr>Půlkruhový oblouk</vt:lpstr>
      <vt:lpstr>Ploché stropy</vt:lpstr>
      <vt:lpstr>Prezentace aplikace PowerPoint</vt:lpstr>
      <vt:lpstr>ARCHITEKTURA V EVROPĚ</vt:lpstr>
      <vt:lpstr>Příklad bazilik v českých zemích:</vt:lpstr>
      <vt:lpstr>bazilika sv. Jiří na Pražském hradě</vt:lpstr>
      <vt:lpstr>Příklad rotund v českých zemích</vt:lpstr>
      <vt:lpstr>Rotunda sv. Kateřiny ve Znojmě</vt:lpstr>
      <vt:lpstr>první hrad - Přimda</vt:lpstr>
      <vt:lpstr>první most – Juditin most v Praze</vt:lpstr>
      <vt:lpstr>SOCHAŘSTVÍ</vt:lpstr>
      <vt:lpstr>Prezentace aplikace PowerPoint</vt:lpstr>
      <vt:lpstr>Sochařství  v českých zemích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ZS UPRKOVA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nedbal</dc:creator>
  <cp:lastModifiedBy>ntb</cp:lastModifiedBy>
  <cp:revision>32</cp:revision>
  <dcterms:created xsi:type="dcterms:W3CDTF">2012-01-19T08:01:43Z</dcterms:created>
  <dcterms:modified xsi:type="dcterms:W3CDTF">2013-05-22T21:21:37Z</dcterms:modified>
</cp:coreProperties>
</file>