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3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O zpívající lípě v Telecí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</a:t>
          </a:r>
          <a:r>
            <a:rPr lang="cs-CZ" sz="2000" dirty="0" smtClean="0">
              <a:solidFill>
                <a:schemeClr val="tx1"/>
              </a:solidFill>
            </a:rPr>
            <a:t>17_ČJ5_O zpívající lípě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52D03D-16AD-44BE-AF79-13C27555195F}" type="presOf" srcId="{D1D4F407-5343-4D3F-B5B9-D407B03CAEB4}" destId="{AED2198E-93D5-4001-81B4-73124B309672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84E5384-3331-43C9-8559-D4BE0750C300}" type="presOf" srcId="{D1B46980-6531-4606-95E6-44980827E919}" destId="{2BE915AB-18AA-4053-B92C-3BFC9ED204BB}" srcOrd="1" destOrd="0" presId="urn:microsoft.com/office/officeart/2005/8/layout/target3"/>
    <dgm:cxn modelId="{DABC3800-4FB8-4682-9AB1-BCB92E6567E6}" type="presOf" srcId="{26CBEA56-8CFD-48C0-BD6E-2EB16B1FBF42}" destId="{5583D5C5-FAFF-4548-819C-80E289F7377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F654D9D-0B76-4F3B-A9EF-BAEFD0395118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198AD56-441D-41C4-9AA0-870DCD2F35AC}" type="presOf" srcId="{D1B46980-6531-4606-95E6-44980827E919}" destId="{6140AFEC-043D-4C43-A2F9-D0F5331DF3A3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86335A7C-49F7-4599-BE58-C3FD5722E2C6}" type="presOf" srcId="{1F4F8BC0-F267-4379-9FE7-6FFC8B64BAD8}" destId="{C8857ABF-5052-4733-A46C-0F8B764FF76F}" srcOrd="0" destOrd="0" presId="urn:microsoft.com/office/officeart/2005/8/layout/target3"/>
    <dgm:cxn modelId="{4159E2AB-2215-46AF-B9BF-B433859EFC3E}" type="presOf" srcId="{1AE9165A-6B70-4FFD-A49C-881BF73B4F04}" destId="{BD3627E9-8FC8-4A2F-B3EA-FAE798EF81D8}" srcOrd="1" destOrd="0" presId="urn:microsoft.com/office/officeart/2005/8/layout/target3"/>
    <dgm:cxn modelId="{6EF7C493-CA73-4D38-9682-1CBD38085BC5}" type="presOf" srcId="{1F4F8BC0-F267-4379-9FE7-6FFC8B64BAD8}" destId="{017154CD-D9A9-4968-AD11-1207A3C4C00A}" srcOrd="1" destOrd="0" presId="urn:microsoft.com/office/officeart/2005/8/layout/target3"/>
    <dgm:cxn modelId="{E36062D4-C049-4323-BA4E-017DA5498FD1}" type="presOf" srcId="{D1D4F407-5343-4D3F-B5B9-D407B03CAEB4}" destId="{D005CE8C-CC26-4C3E-AC11-E15060ECD759}" srcOrd="0" destOrd="0" presId="urn:microsoft.com/office/officeart/2005/8/layout/target3"/>
    <dgm:cxn modelId="{F5485710-DD62-4937-AD54-E6BEDED77EB0}" type="presOf" srcId="{26CBEA56-8CFD-48C0-BD6E-2EB16B1FBF42}" destId="{92E1E9E3-D1F0-4866-9424-7ECC0DD990BC}" srcOrd="1" destOrd="0" presId="urn:microsoft.com/office/officeart/2005/8/layout/target3"/>
    <dgm:cxn modelId="{A2EF8DDD-AC83-466B-A6AB-11623D06B941}" type="presOf" srcId="{757F3AB3-0718-4624-B441-E567A8F0AB56}" destId="{333A1088-737F-45CB-B68E-254E46348037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B98D3A8-358A-4C41-A353-362ADB4F0B37}" type="presParOf" srcId="{333A1088-737F-45CB-B68E-254E46348037}" destId="{F5ABB229-8D3B-4694-996A-96F23CF14429}" srcOrd="0" destOrd="0" presId="urn:microsoft.com/office/officeart/2005/8/layout/target3"/>
    <dgm:cxn modelId="{F560678B-6A15-44E1-9E57-E811C5EDAE2B}" type="presParOf" srcId="{333A1088-737F-45CB-B68E-254E46348037}" destId="{F41139FD-01EE-4571-8B17-4FB00FC51163}" srcOrd="1" destOrd="0" presId="urn:microsoft.com/office/officeart/2005/8/layout/target3"/>
    <dgm:cxn modelId="{78257131-8F48-4240-BF42-289BD991D51B}" type="presParOf" srcId="{333A1088-737F-45CB-B68E-254E46348037}" destId="{D005CE8C-CC26-4C3E-AC11-E15060ECD759}" srcOrd="2" destOrd="0" presId="urn:microsoft.com/office/officeart/2005/8/layout/target3"/>
    <dgm:cxn modelId="{A031B585-1ED7-4A30-B06F-4CC59DE283D7}" type="presParOf" srcId="{333A1088-737F-45CB-B68E-254E46348037}" destId="{2C702D82-9B77-49B7-9568-BB8EB47C3372}" srcOrd="3" destOrd="0" presId="urn:microsoft.com/office/officeart/2005/8/layout/target3"/>
    <dgm:cxn modelId="{F253C1C7-BFD1-4B52-AEAA-2136F2E45D1F}" type="presParOf" srcId="{333A1088-737F-45CB-B68E-254E46348037}" destId="{A52A0455-90FF-4808-ABD0-F02540D31D5A}" srcOrd="4" destOrd="0" presId="urn:microsoft.com/office/officeart/2005/8/layout/target3"/>
    <dgm:cxn modelId="{586E0329-A53D-4C87-8E9D-350E4A40E7E7}" type="presParOf" srcId="{333A1088-737F-45CB-B68E-254E46348037}" destId="{6140AFEC-043D-4C43-A2F9-D0F5331DF3A3}" srcOrd="5" destOrd="0" presId="urn:microsoft.com/office/officeart/2005/8/layout/target3"/>
    <dgm:cxn modelId="{551D6B43-77E4-4B83-BFCB-F351B8B62803}" type="presParOf" srcId="{333A1088-737F-45CB-B68E-254E46348037}" destId="{71A10DEB-455E-4133-A618-0A0EE82A21E3}" srcOrd="6" destOrd="0" presId="urn:microsoft.com/office/officeart/2005/8/layout/target3"/>
    <dgm:cxn modelId="{C4823178-903F-4A8B-A920-B1300CBC4C65}" type="presParOf" srcId="{333A1088-737F-45CB-B68E-254E46348037}" destId="{DA6A876D-6D25-492F-8BDC-9AE6A6CFB1FA}" srcOrd="7" destOrd="0" presId="urn:microsoft.com/office/officeart/2005/8/layout/target3"/>
    <dgm:cxn modelId="{8E3A2589-1FFF-4035-9491-416CEB1128DE}" type="presParOf" srcId="{333A1088-737F-45CB-B68E-254E46348037}" destId="{A9F01C16-B5C0-47B0-9750-F7E5E11674A0}" srcOrd="8" destOrd="0" presId="urn:microsoft.com/office/officeart/2005/8/layout/target3"/>
    <dgm:cxn modelId="{9A734C9B-5C6A-47AE-9154-7D9C83A9B285}" type="presParOf" srcId="{333A1088-737F-45CB-B68E-254E46348037}" destId="{5C0CF724-3222-4429-B09A-F154A62FD507}" srcOrd="9" destOrd="0" presId="urn:microsoft.com/office/officeart/2005/8/layout/target3"/>
    <dgm:cxn modelId="{BDA177E7-E373-4667-AEBA-6F4423807B91}" type="presParOf" srcId="{333A1088-737F-45CB-B68E-254E46348037}" destId="{71A5FEA7-FE77-4220-960F-2AB7AE466FE5}" srcOrd="10" destOrd="0" presId="urn:microsoft.com/office/officeart/2005/8/layout/target3"/>
    <dgm:cxn modelId="{17DA9DCB-FF4B-44A8-A319-1DCE3AE4EE4A}" type="presParOf" srcId="{333A1088-737F-45CB-B68E-254E46348037}" destId="{C8857ABF-5052-4733-A46C-0F8B764FF76F}" srcOrd="11" destOrd="0" presId="urn:microsoft.com/office/officeart/2005/8/layout/target3"/>
    <dgm:cxn modelId="{73E752AB-9968-4E28-8AD6-2BE46AD31EAF}" type="presParOf" srcId="{333A1088-737F-45CB-B68E-254E46348037}" destId="{1839E65E-6E97-41D2-A171-98C033275D27}" srcOrd="12" destOrd="0" presId="urn:microsoft.com/office/officeart/2005/8/layout/target3"/>
    <dgm:cxn modelId="{46DCCCCF-530E-45D6-856A-CD3E3D96CFF8}" type="presParOf" srcId="{333A1088-737F-45CB-B68E-254E46348037}" destId="{914F10DC-A7FA-462B-9334-03354AC7EA9F}" srcOrd="13" destOrd="0" presId="urn:microsoft.com/office/officeart/2005/8/layout/target3"/>
    <dgm:cxn modelId="{94325447-2A12-4B1C-B68F-C4F6476EF23B}" type="presParOf" srcId="{333A1088-737F-45CB-B68E-254E46348037}" destId="{5583D5C5-FAFF-4548-819C-80E289F73770}" srcOrd="14" destOrd="0" presId="urn:microsoft.com/office/officeart/2005/8/layout/target3"/>
    <dgm:cxn modelId="{8FFA330D-3C17-4AD7-A43D-6D83139FA5FF}" type="presParOf" srcId="{333A1088-737F-45CB-B68E-254E46348037}" destId="{AED2198E-93D5-4001-81B4-73124B309672}" srcOrd="15" destOrd="0" presId="urn:microsoft.com/office/officeart/2005/8/layout/target3"/>
    <dgm:cxn modelId="{613F0186-F16F-4B76-AF7F-8E1C20CF6570}" type="presParOf" srcId="{333A1088-737F-45CB-B68E-254E46348037}" destId="{2BE915AB-18AA-4053-B92C-3BFC9ED204BB}" srcOrd="16" destOrd="0" presId="urn:microsoft.com/office/officeart/2005/8/layout/target3"/>
    <dgm:cxn modelId="{43C92FDE-58CA-46F5-83F5-6EEFC85B1804}" type="presParOf" srcId="{333A1088-737F-45CB-B68E-254E46348037}" destId="{BD3627E9-8FC8-4A2F-B3EA-FAE798EF81D8}" srcOrd="17" destOrd="0" presId="urn:microsoft.com/office/officeart/2005/8/layout/target3"/>
    <dgm:cxn modelId="{168823D5-C4E5-4A3D-ACAC-DEBAA699FB1B}" type="presParOf" srcId="{333A1088-737F-45CB-B68E-254E46348037}" destId="{017154CD-D9A9-4968-AD11-1207A3C4C00A}" srcOrd="18" destOrd="0" presId="urn:microsoft.com/office/officeart/2005/8/layout/target3"/>
    <dgm:cxn modelId="{1B207231-580A-4AFB-B129-6EBB7E6D9A7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r>
            <a:rPr lang="cs-CZ" sz="2000" kern="1200" dirty="0" smtClean="0">
              <a:solidFill>
                <a:schemeClr val="tx1"/>
              </a:solidFill>
            </a:rPr>
            <a:t>17_ČJ5_O zpívající lípě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O zpívající lípě v Telecí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64BD7B-B30A-49A8-80B4-2573FDC1F956}" type="datetimeFigureOut">
              <a:rPr lang="de-DE" smtClean="0"/>
              <a:pPr/>
              <a:t>23.05.2013</a:t>
            </a:fld>
            <a:endParaRPr lang="de-DE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346DA00-A55F-45BF-BEBE-0497FE12862F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7-wJj8ZboQ" TargetMode="External"/><Relationship Id="rId2" Type="http://schemas.openxmlformats.org/officeDocument/2006/relationships/hyperlink" Target="http://toulavakamera.ct24.cz/article.asp?id=3054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n7-wJj8ZboQ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420888"/>
            <a:ext cx="8064896" cy="250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a literatury v 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Práce s textem pověsti – Čítanka 4, </a:t>
            </a:r>
            <a:r>
              <a:rPr lang="cs-CZ" sz="2800" dirty="0" err="1" smtClean="0">
                <a:solidFill>
                  <a:prstClr val="black"/>
                </a:solidFill>
              </a:rPr>
              <a:t>nakl</a:t>
            </a:r>
            <a:r>
              <a:rPr lang="cs-CZ" sz="2800" dirty="0" smtClean="0">
                <a:solidFill>
                  <a:prstClr val="black"/>
                </a:solidFill>
              </a:rPr>
              <a:t>. Alter.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Mezipředmětové vztahy- vlastivěda, přírodověda.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052736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8"/>
            <a:ext cx="8458200" cy="1222375"/>
          </a:xfrm>
          <a:solidFill>
            <a:schemeClr val="accent6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sz="4400" b="1" dirty="0" smtClean="0">
                <a:solidFill>
                  <a:schemeClr val="bg1"/>
                </a:solidFill>
              </a:rPr>
              <a:t>O zpívající lípě v Telecí</a:t>
            </a:r>
            <a:r>
              <a:rPr lang="cs-CZ" dirty="0" smtClean="0"/>
              <a:t/>
            </a:r>
            <a:br>
              <a:rPr lang="cs-CZ" dirty="0" smtClean="0"/>
            </a:b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068960"/>
            <a:ext cx="7416824" cy="2664296"/>
          </a:xfrm>
        </p:spPr>
        <p:txBody>
          <a:bodyPr>
            <a:normAutofit fontScale="25000" lnSpcReduction="20000"/>
          </a:bodyPr>
          <a:lstStyle/>
          <a:p>
            <a:r>
              <a:rPr lang="cs-CZ" sz="12800" b="1" dirty="0" smtClean="0">
                <a:solidFill>
                  <a:schemeClr val="tx1"/>
                </a:solidFill>
              </a:rPr>
              <a:t>Pověst</a:t>
            </a:r>
            <a:endParaRPr lang="cs-CZ" sz="12800" dirty="0" smtClean="0">
              <a:solidFill>
                <a:schemeClr val="tx1"/>
              </a:solidFill>
            </a:endParaRPr>
          </a:p>
          <a:p>
            <a:r>
              <a:rPr lang="cs-CZ" sz="12800" dirty="0" smtClean="0">
                <a:solidFill>
                  <a:schemeClr val="tx1"/>
                </a:solidFill>
              </a:rPr>
              <a:t>Zachycuje lidové vyprávění odehrávající  se v minulosti. Vztahuje se k určitému místu, osobě, události nebo předmětu. Přestože působí hodnověrně, bývá často úplně vymyšlená.</a:t>
            </a:r>
          </a:p>
          <a:p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mapa-cr-slepa-kraj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3240" y="2564904"/>
            <a:ext cx="6840760" cy="40067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043608" y="332656"/>
            <a:ext cx="69127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3200" b="1" dirty="0" smtClean="0"/>
              <a:t>     Telecí </a:t>
            </a:r>
            <a:r>
              <a:rPr lang="cs-CZ" sz="3200" dirty="0" smtClean="0"/>
              <a:t>je obec na severním okraji Žďárských vrchů na okrese Svitavy, blízko krásného městečka Polička. </a:t>
            </a:r>
            <a:endParaRPr lang="de-DE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068960"/>
            <a:ext cx="20162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Zakresli přibližnou polohu do mapky.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apy.cz/fotoserver/view/000/00f/00000f835_b6e4c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046" y="471207"/>
            <a:ext cx="7801346" cy="5848085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67744" y="6211669"/>
            <a:ext cx="6552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smtClean="0"/>
              <a:t>http://www.mapy.cz/#q=Telec%25C3%25AD&amp;t=s&amp;x=16.206237&amp;y=49.695048&amp;z=12&amp;d=muni_2862_0_1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36712"/>
            <a:ext cx="7272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Které historické události jsou v textu </a:t>
            </a:r>
            <a:r>
              <a:rPr lang="cs-CZ" sz="3200" dirty="0" smtClean="0"/>
              <a:t>zmíněny?</a:t>
            </a:r>
            <a:endParaRPr lang="de-DE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92896"/>
            <a:ext cx="763284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200" dirty="0" smtClean="0"/>
              <a:t>2. Připomeň si, co si o této době pamatuješ z hodin vlastivědy. Proč se tomuto období říká „doba temna“? </a:t>
            </a:r>
            <a:endParaRPr lang="de-DE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4869160"/>
            <a:ext cx="734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Jak se období náboženské nesvobody odráží v </a:t>
            </a:r>
            <a:r>
              <a:rPr lang="cs-CZ" sz="3200" dirty="0" smtClean="0"/>
              <a:t>příběhu?  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4.  K čemu Jiroušek využíval dutinu   starého </a:t>
            </a:r>
            <a:r>
              <a:rPr lang="cs-CZ" sz="3200" dirty="0" smtClean="0"/>
              <a:t>stromu?  </a:t>
            </a:r>
            <a:r>
              <a:rPr lang="cs-CZ" sz="3200" dirty="0" smtClean="0"/>
              <a:t>Vyber.</a:t>
            </a:r>
          </a:p>
          <a:p>
            <a:r>
              <a:rPr lang="cs-CZ" sz="3200" dirty="0" smtClean="0"/>
              <a:t>  </a:t>
            </a:r>
          </a:p>
          <a:p>
            <a:r>
              <a:rPr lang="cs-CZ" sz="3200" dirty="0" smtClean="0"/>
              <a:t>a/   jako chlívek pro kozu</a:t>
            </a:r>
          </a:p>
          <a:p>
            <a:r>
              <a:rPr lang="cs-CZ" sz="3200" dirty="0" smtClean="0"/>
              <a:t>b/   jako úkryt před deštěm, když pásl husy</a:t>
            </a:r>
          </a:p>
          <a:p>
            <a:r>
              <a:rPr lang="cs-CZ" sz="3200" dirty="0" smtClean="0"/>
              <a:t>c/    opisoval tam knihy</a:t>
            </a:r>
          </a:p>
          <a:p>
            <a:r>
              <a:rPr lang="cs-CZ" sz="3200" dirty="0" smtClean="0"/>
              <a:t>d/   spolu s několika sousedy tam hráli mariáš</a:t>
            </a:r>
          </a:p>
          <a:p>
            <a:r>
              <a:rPr lang="cs-CZ" sz="3200" dirty="0" smtClean="0"/>
              <a:t>e/   ukrýval tam rodinný poklad</a:t>
            </a:r>
          </a:p>
          <a:p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92696"/>
            <a:ext cx="72008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5.    Proč knihy neopisoval doma </a:t>
            </a:r>
            <a:r>
              <a:rPr lang="cs-CZ" sz="3200" dirty="0" smtClean="0">
                <a:solidFill>
                  <a:prstClr val="black"/>
                </a:solidFill>
              </a:rPr>
              <a:t>                    v </a:t>
            </a:r>
            <a:r>
              <a:rPr lang="cs-CZ" sz="3200" dirty="0" smtClean="0">
                <a:solidFill>
                  <a:prstClr val="black"/>
                </a:solidFill>
              </a:rPr>
              <a:t>klidu a v teple?</a:t>
            </a:r>
            <a:endParaRPr lang="de-DE" sz="32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988840"/>
            <a:ext cx="83599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6.    Jak získal strom své přízvisko </a:t>
            </a:r>
            <a:r>
              <a:rPr lang="cs-CZ" sz="3200" b="1" dirty="0" smtClean="0">
                <a:solidFill>
                  <a:prstClr val="black"/>
                </a:solidFill>
              </a:rPr>
              <a:t>zpívající?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924944"/>
            <a:ext cx="748883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Najděte na internetu další zajímavosti </a:t>
            </a:r>
            <a:r>
              <a:rPr lang="cs-CZ" sz="3200" dirty="0" smtClean="0"/>
              <a:t>              o </a:t>
            </a:r>
            <a:r>
              <a:rPr lang="cs-CZ" sz="3200" dirty="0" smtClean="0"/>
              <a:t>tomto stromu, například jeho stáří, rozměry.</a:t>
            </a:r>
            <a:endParaRPr lang="de-DE" sz="32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581128"/>
            <a:ext cx="46870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Pracujte s těmito prameny:</a:t>
            </a:r>
            <a:endParaRPr lang="de-DE" sz="3200" dirty="0"/>
          </a:p>
        </p:txBody>
      </p:sp>
      <p:sp>
        <p:nvSpPr>
          <p:cNvPr id="6" name="Obdélník 5"/>
          <p:cNvSpPr/>
          <p:nvPr/>
        </p:nvSpPr>
        <p:spPr>
          <a:xfrm>
            <a:off x="2987824" y="5157192"/>
            <a:ext cx="47773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2800" dirty="0" smtClean="0"/>
              <a:t>http://zpivajici-lipa.webnode.cz</a:t>
            </a:r>
            <a:endParaRPr lang="de-DE" sz="2800" dirty="0"/>
          </a:p>
        </p:txBody>
      </p:sp>
      <p:sp>
        <p:nvSpPr>
          <p:cNvPr id="7" name="Obdélník 6"/>
          <p:cNvSpPr/>
          <p:nvPr/>
        </p:nvSpPr>
        <p:spPr>
          <a:xfrm>
            <a:off x="2699792" y="5661248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: </a:t>
            </a:r>
            <a:r>
              <a:rPr lang="cs-CZ" b="1" dirty="0" smtClean="0">
                <a:hlinkClick r:id="rId2"/>
              </a:rPr>
              <a:t>http://toulavakamera.ct24.cz/</a:t>
            </a:r>
            <a:r>
              <a:rPr lang="cs-CZ" b="1" dirty="0" err="1" smtClean="0">
                <a:hlinkClick r:id="rId2"/>
              </a:rPr>
              <a:t>article.asp</a:t>
            </a:r>
            <a:r>
              <a:rPr lang="cs-CZ" b="1" dirty="0" smtClean="0">
                <a:hlinkClick r:id="rId2"/>
              </a:rPr>
              <a:t>?id=3054</a:t>
            </a:r>
            <a:endParaRPr lang="de-DE" dirty="0"/>
          </a:p>
        </p:txBody>
      </p:sp>
      <p:sp>
        <p:nvSpPr>
          <p:cNvPr id="8" name="Obdélník 7"/>
          <p:cNvSpPr/>
          <p:nvPr/>
        </p:nvSpPr>
        <p:spPr>
          <a:xfrm>
            <a:off x="2987824" y="6165304"/>
            <a:ext cx="4580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  <a:hlinkClick r:id="rId3"/>
              </a:rPr>
              <a:t>://www.</a:t>
            </a:r>
            <a:r>
              <a:rPr lang="cs-CZ" b="1" dirty="0" err="1" smtClean="0">
                <a:solidFill>
                  <a:prstClr val="black"/>
                </a:solidFill>
                <a:hlinkClick r:id="rId3"/>
              </a:rPr>
              <a:t>youtube.com</a:t>
            </a:r>
            <a:r>
              <a:rPr lang="cs-CZ" b="1" dirty="0" smtClean="0">
                <a:solidFill>
                  <a:prstClr val="black"/>
                </a:solidFill>
                <a:hlinkClick r:id="rId3"/>
              </a:rPr>
              <a:t>/</a:t>
            </a:r>
            <a:r>
              <a:rPr lang="cs-CZ" b="1" dirty="0" err="1" smtClean="0">
                <a:solidFill>
                  <a:prstClr val="black"/>
                </a:solidFill>
                <a:hlinkClick r:id="rId3"/>
              </a:rPr>
              <a:t>watch</a:t>
            </a:r>
            <a:r>
              <a:rPr lang="cs-CZ" b="1" dirty="0" smtClean="0">
                <a:solidFill>
                  <a:prstClr val="black"/>
                </a:solidFill>
                <a:hlinkClick r:id="rId3"/>
              </a:rPr>
              <a:t>?v=n7-wJj8ZboQ</a:t>
            </a:r>
            <a:r>
              <a:rPr lang="cs-CZ" b="1" dirty="0" smtClean="0">
                <a:solidFill>
                  <a:prstClr val="black"/>
                </a:solidFill>
              </a:rPr>
              <a:t> </a:t>
            </a:r>
            <a:endParaRPr lang="de-DE" b="1" dirty="0"/>
          </a:p>
        </p:txBody>
      </p:sp>
      <p:sp>
        <p:nvSpPr>
          <p:cNvPr id="9" name="Obdélník 8"/>
          <p:cNvSpPr/>
          <p:nvPr/>
        </p:nvSpPr>
        <p:spPr>
          <a:xfrm>
            <a:off x="827584" y="6165304"/>
            <a:ext cx="20145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konkrétně od 12:50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764704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600" dirty="0" smtClean="0"/>
              <a:t>Jakým způsobem pečuje náš stát </a:t>
            </a:r>
            <a:r>
              <a:rPr lang="cs-CZ" sz="3600" dirty="0" smtClean="0"/>
              <a:t> o </a:t>
            </a:r>
            <a:r>
              <a:rPr lang="cs-CZ" sz="3600" dirty="0" smtClean="0"/>
              <a:t>takovéto přírodní památky?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/>
              <a:t> </a:t>
            </a:r>
            <a:r>
              <a:rPr lang="cs-CZ" sz="3600" dirty="0" smtClean="0"/>
              <a:t>Jak jsou označeny? Můžeš nakreslit a vypracovat </a:t>
            </a:r>
            <a:r>
              <a:rPr lang="cs-CZ" sz="3600" dirty="0" err="1" smtClean="0"/>
              <a:t>miniprojekt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3600" dirty="0" smtClean="0"/>
              <a:t>Zjisti na internetu, zda jsou nějaké památné stromy i na našem okrese.</a:t>
            </a:r>
            <a:endParaRPr lang="de-DE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4941168"/>
            <a:ext cx="55446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např. </a:t>
            </a:r>
            <a:r>
              <a:rPr lang="cs-CZ" sz="2400" dirty="0" err="1" smtClean="0"/>
              <a:t>Kaplířova</a:t>
            </a:r>
            <a:r>
              <a:rPr lang="cs-CZ" sz="2400" dirty="0" smtClean="0"/>
              <a:t> lípa v </a:t>
            </a:r>
            <a:r>
              <a:rPr lang="cs-CZ" sz="2400" dirty="0" err="1" smtClean="0"/>
              <a:t>Neustupově</a:t>
            </a:r>
            <a:endParaRPr lang="cs-CZ" sz="2400" dirty="0" smtClean="0"/>
          </a:p>
          <a:p>
            <a:r>
              <a:rPr lang="cs-CZ" sz="2400" dirty="0" smtClean="0"/>
              <a:t>Žižkův dub na Konopišti</a:t>
            </a:r>
          </a:p>
          <a:p>
            <a:r>
              <a:rPr lang="cs-CZ" sz="2400" dirty="0" smtClean="0"/>
              <a:t>Památný dub u silnice Týnec nad </a:t>
            </a:r>
            <a:r>
              <a:rPr lang="cs-CZ" sz="2400" dirty="0" smtClean="0"/>
              <a:t>Sázavou - </a:t>
            </a:r>
            <a:r>
              <a:rPr lang="cs-CZ" sz="2400" dirty="0" err="1" smtClean="0"/>
              <a:t>Krusičany</a:t>
            </a:r>
            <a:r>
              <a:rPr lang="cs-CZ" sz="2400" dirty="0" smtClean="0"/>
              <a:t> </a:t>
            </a:r>
            <a:endParaRPr lang="de-DE" sz="2400" dirty="0"/>
          </a:p>
        </p:txBody>
      </p:sp>
      <p:sp>
        <p:nvSpPr>
          <p:cNvPr id="7" name="Obdélník 6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de-DE" dirty="0"/>
          </a:p>
        </p:txBody>
      </p:sp>
      <p:sp>
        <p:nvSpPr>
          <p:cNvPr id="9" name="Obdélník 8"/>
          <p:cNvSpPr/>
          <p:nvPr/>
        </p:nvSpPr>
        <p:spPr>
          <a:xfrm>
            <a:off x="1619672" y="2539097"/>
            <a:ext cx="52565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-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348880"/>
            <a:ext cx="792088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2800" dirty="0" smtClean="0"/>
              <a:t>http://www.mapy.cz/#q=Telec%25C3%25AD&amp;t=s&amp;x=16.206237&amp;y=49.695048&amp;z=12&amp;d=muni_2862_0_1</a:t>
            </a:r>
            <a:endParaRPr lang="de-DE" sz="28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188</TotalTime>
  <Words>313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  O zpívající lípě v Telecí 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zpívající lípě v Telecím</dc:title>
  <dc:creator>Hana</dc:creator>
  <cp:lastModifiedBy>Dum</cp:lastModifiedBy>
  <cp:revision>21</cp:revision>
  <dcterms:created xsi:type="dcterms:W3CDTF">2013-02-15T14:10:55Z</dcterms:created>
  <dcterms:modified xsi:type="dcterms:W3CDTF">2013-05-23T05:17:50Z</dcterms:modified>
</cp:coreProperties>
</file>