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5"/>
  </p:notesMasterIdLst>
  <p:sldIdLst>
    <p:sldId id="258" r:id="rId2"/>
    <p:sldId id="256" r:id="rId3"/>
    <p:sldId id="257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45293" autoAdjust="0"/>
  </p:normalViewPr>
  <p:slideViewPr>
    <p:cSldViewPr>
      <p:cViewPr varScale="1">
        <p:scale>
          <a:sx n="31" d="100"/>
          <a:sy n="31" d="100"/>
        </p:scale>
        <p:origin x="-249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558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845BEB-6369-4E32-9A6D-F7D9A922DF91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B412E3-35C9-4F81-81AB-6C8691D19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64200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Čj. E 06/36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PŘÍPRAVA NA HODINU						Mgr. Petr Stránský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Předmět: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Informační a komunikační technologie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Ročník: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7. ročník ZŠ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Délka vyuč. hodiny: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45´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Tematický celek:	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Volba povolání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–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tabulkový kalkulátor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Téma:	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Microsoft Office Excel- seznámení s programem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Pomůcky: 		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osobní počítače, program Excel, internet, prezentace E 06_36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1. Cíle hodiny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Očekávané výstupy ŠVP: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Vytvoří dokument v programu Excel. 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Rozvíjené kompetence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	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− analyzuje ve skupině problémovou situaci a určí, co je úkolem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  − reflektuje a hodnotí práci svého týmu, jednotlivců i sebe podle 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     kritérií, která si skupina vytvořila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K: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- vyjadřuje se výstižně, souvisle a kultivovaně v písemném i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ústním projevu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 orientuje se v základních aktivitách potřebných k uskutečnění podnikatelského záměru a k jeho realizaci, rozvíjí své podnikatelské myšlení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Učivo dle ŠVP:		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Kognitivní (vzdělávací):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	vyhledá na internetu obrázky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uvádí příklady využití tabulek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navrhne obsah dokumentu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formátuje buňky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vytvoří list aplikace Excel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								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		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Afektivní (postojové):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Nebojím se požádat o radu spolužáky, popřípadě učitele.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2. Průběh hodiny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Evokace: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15 minut	Žáci vyhledají s pomocí vyhledavače Google obrázky tabulek vytvořených v programu Excel. Vyučující promítne žákům některé z nich, společně řeší, ve kterých oblastech by bylo možné podobné tabulky využít. 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Vhodná metoda: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práce s internetem, interaktivní tabulí a diskuse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Uvědomění si: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25 minut	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Podle pokynů na interaktivní tabuli děti vytvářejí nový dokument.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Vhodná metoda: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samostatná práce na počítači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Ve dvojicích řeší obsah tabulky – vymýšlejí produkty, které nabízí jejich firma.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Vhodná metoda: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práce ve dvojicích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Samostatně na počítačích tvoří dokument podle pokynů promítnutých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na interaktivní tabuli.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Vhodná metoda: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samostatná práce na počítači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Reflexe: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5 minut	Společně s vyučujícím žáci hodnotí, zda se jim práce dařila a zda potřebovali pomoc spolužáků.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Vhodná metoda: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rozhovor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Ověření výukových cílů: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Kognitivního:			pozorování práce s internetem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diskuse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pozorování práce v malé skupině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vytvořený dokument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Afektivního:			sledování samostatné práce žáků</a:t>
            </a:r>
          </a:p>
          <a:p>
            <a:r>
              <a:rPr lang="cs-CZ" sz="1200" kern="120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B412E3-35C9-4F81-81AB-6C8691D19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77089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DEC2F-6058-4FC5-9EA5-9B6A84BF5491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3EDDD-23C2-47CA-B7DF-3EC509BA5BB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DEC2F-6058-4FC5-9EA5-9B6A84BF5491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3EDDD-23C2-47CA-B7DF-3EC509BA5B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DEC2F-6058-4FC5-9EA5-9B6A84BF5491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3EDDD-23C2-47CA-B7DF-3EC509BA5BB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DEC2F-6058-4FC5-9EA5-9B6A84BF5491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3EDDD-23C2-47CA-B7DF-3EC509BA5B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DEC2F-6058-4FC5-9EA5-9B6A84BF5491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3EDDD-23C2-47CA-B7DF-3EC509BA5B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DEC2F-6058-4FC5-9EA5-9B6A84BF5491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3EDDD-23C2-47CA-B7DF-3EC509BA5B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DEC2F-6058-4FC5-9EA5-9B6A84BF5491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3EDDD-23C2-47CA-B7DF-3EC509BA5B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DEC2F-6058-4FC5-9EA5-9B6A84BF5491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3EDDD-23C2-47CA-B7DF-3EC509BA5B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DEC2F-6058-4FC5-9EA5-9B6A84BF5491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C93EDDD-23C2-47CA-B7DF-3EC509BA5BBA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DEC2F-6058-4FC5-9EA5-9B6A84BF5491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3EDDD-23C2-47CA-B7DF-3EC509BA5B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DEC2F-6058-4FC5-9EA5-9B6A84BF5491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3EDDD-23C2-47CA-B7DF-3EC509BA5BB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7EDEC2F-6058-4FC5-9EA5-9B6A84BF5491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C93EDDD-23C2-47CA-B7DF-3EC509BA5BBA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13" name="chimes.wav"/>
          </p:stSnd>
        </p:sndAc>
      </p:transition>
    </mc:Choice>
    <mc:Fallback xmlns="">
      <p:transition spd="slow">
        <p:fade/>
        <p:sndAc>
          <p:stSnd>
            <p:snd r:embed="rId14" name="chimes.wav"/>
          </p:stSnd>
        </p:sndAc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mailto:zsliban@centrum.cz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412" y="836712"/>
            <a:ext cx="8064896" cy="11719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6060763"/>
              </p:ext>
            </p:extLst>
          </p:nvPr>
        </p:nvGraphicFramePr>
        <p:xfrm>
          <a:off x="559412" y="2204864"/>
          <a:ext cx="8534400" cy="518160"/>
        </p:xfrm>
        <a:graphic>
          <a:graphicData uri="http://schemas.openxmlformats.org/drawingml/2006/table">
            <a:tbl>
              <a:tblPr/>
              <a:tblGrid>
                <a:gridCol w="8534400"/>
              </a:tblGrid>
              <a:tr h="0">
                <a:tc>
                  <a:txBody>
                    <a:bodyPr/>
                    <a:lstStyle/>
                    <a:p>
                      <a:r>
                        <a:rPr lang="cs-CZ" sz="2800" b="1" dirty="0">
                          <a:solidFill>
                            <a:srgbClr val="000096"/>
                          </a:solidFill>
                          <a:effectLst/>
                          <a:latin typeface="Times New Roman"/>
                        </a:rPr>
                        <a:t>Základní škola a Mateřská škola Libáň, okres Jičín</a:t>
                      </a:r>
                      <a:endParaRPr lang="cs-CZ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3477275"/>
              </p:ext>
            </p:extLst>
          </p:nvPr>
        </p:nvGraphicFramePr>
        <p:xfrm>
          <a:off x="2816712" y="3140968"/>
          <a:ext cx="3550295" cy="518160"/>
        </p:xfrm>
        <a:graphic>
          <a:graphicData uri="http://schemas.openxmlformats.org/drawingml/2006/table">
            <a:tbl>
              <a:tblPr/>
              <a:tblGrid>
                <a:gridCol w="3550295"/>
              </a:tblGrid>
              <a:tr h="0">
                <a:tc>
                  <a:txBody>
                    <a:bodyPr/>
                    <a:lstStyle/>
                    <a:p>
                      <a:r>
                        <a:rPr lang="cs-CZ" sz="2800" b="1" dirty="0">
                          <a:solidFill>
                            <a:srgbClr val="000096"/>
                          </a:solidFill>
                          <a:effectLst/>
                          <a:latin typeface="Times New Roman"/>
                        </a:rPr>
                        <a:t>Moderní škola 2010</a:t>
                      </a:r>
                      <a:endParaRPr lang="cs-CZ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1355187"/>
              </p:ext>
            </p:extLst>
          </p:nvPr>
        </p:nvGraphicFramePr>
        <p:xfrm>
          <a:off x="145620" y="4797152"/>
          <a:ext cx="8892480" cy="487680"/>
        </p:xfrm>
        <a:graphic>
          <a:graphicData uri="http://schemas.openxmlformats.org/drawingml/2006/table">
            <a:tbl>
              <a:tblPr/>
              <a:tblGrid>
                <a:gridCol w="8892480"/>
              </a:tblGrid>
              <a:tr h="0">
                <a:tc>
                  <a:txBody>
                    <a:bodyPr/>
                    <a:lstStyle/>
                    <a:p>
                      <a:r>
                        <a:rPr lang="cs-CZ" sz="2600" b="1" dirty="0" smtClean="0">
                          <a:solidFill>
                            <a:srgbClr val="000096"/>
                          </a:solidFill>
                          <a:effectLst/>
                          <a:latin typeface="Times New Roman"/>
                        </a:rPr>
                        <a:t>VY_32_INOVACE_E06/36 – Excel – seznámení s programem</a:t>
                      </a:r>
                      <a:endParaRPr lang="cs-CZ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12572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3" name="chimes.wav"/>
          </p:stSnd>
        </p:sndAc>
      </p:transition>
    </mc:Choice>
    <mc:Fallback xmlns="">
      <p:transition spd="slow">
        <p:fade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260648"/>
            <a:ext cx="8712968" cy="648072"/>
          </a:xfrm>
        </p:spPr>
        <p:txBody>
          <a:bodyPr/>
          <a:lstStyle/>
          <a:p>
            <a:r>
              <a:rPr lang="cs-CZ" dirty="0" smtClean="0"/>
              <a:t>Microsoft Office – Excel (tabulkový kalkulátor)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836712"/>
            <a:ext cx="8721865" cy="5681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6444208" y="2780928"/>
            <a:ext cx="2267744" cy="461665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6350">
                  <a:solidFill>
                    <a:srgbClr val="FF0000"/>
                  </a:solidFill>
                </a:ln>
                <a:gradFill>
                  <a:gsLst>
                    <a:gs pos="25000">
                      <a:srgbClr val="FF0000"/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Název </a:t>
            </a:r>
            <a:r>
              <a:rPr lang="cs-CZ" sz="2400" b="1" cap="none" spc="50" dirty="0" smtClean="0">
                <a:ln w="6350">
                  <a:solidFill>
                    <a:srgbClr val="FF0000"/>
                  </a:solidFill>
                </a:ln>
                <a:gradFill>
                  <a:gsLst>
                    <a:gs pos="25000">
                      <a:srgbClr val="FF0000"/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buňky</a:t>
            </a:r>
            <a:endParaRPr lang="cs-CZ" sz="2400" b="1" cap="none" spc="50" dirty="0">
              <a:ln w="6350">
                <a:solidFill>
                  <a:srgbClr val="FF0000"/>
                </a:solidFill>
              </a:ln>
              <a:gradFill>
                <a:gsLst>
                  <a:gs pos="25000">
                    <a:srgbClr val="FF0000"/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979712" y="3645024"/>
            <a:ext cx="1013419" cy="461665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6350">
                  <a:solidFill>
                    <a:srgbClr val="FF0000"/>
                  </a:solidFill>
                </a:ln>
                <a:gradFill>
                  <a:gsLst>
                    <a:gs pos="25000">
                      <a:srgbClr val="FF0000"/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Buňky</a:t>
            </a:r>
            <a:endParaRPr lang="cs-CZ" sz="2400" b="1" cap="none" spc="50" dirty="0">
              <a:ln w="6350">
                <a:solidFill>
                  <a:srgbClr val="FF0000"/>
                </a:solidFill>
              </a:ln>
              <a:gradFill>
                <a:gsLst>
                  <a:gs pos="25000">
                    <a:srgbClr val="FF0000"/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91325" y="3501008"/>
            <a:ext cx="2852675" cy="461665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6350">
                  <a:solidFill>
                    <a:srgbClr val="FF0000"/>
                  </a:solidFill>
                </a:ln>
                <a:gradFill>
                  <a:gsLst>
                    <a:gs pos="25000">
                      <a:srgbClr val="FF0000"/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Panely nástrojů</a:t>
            </a:r>
            <a:endParaRPr lang="cs-CZ" sz="2400" b="1" cap="none" spc="50" dirty="0">
              <a:ln w="6350">
                <a:solidFill>
                  <a:srgbClr val="FF0000"/>
                </a:solidFill>
              </a:ln>
              <a:gradFill>
                <a:gsLst>
                  <a:gs pos="25000">
                    <a:srgbClr val="FF0000"/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588224" y="4077072"/>
            <a:ext cx="2153865" cy="461665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6350">
                  <a:solidFill>
                    <a:srgbClr val="FF0000"/>
                  </a:solidFill>
                </a:ln>
                <a:gradFill>
                  <a:gsLst>
                    <a:gs pos="25000">
                      <a:srgbClr val="FF0000"/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Číslo řádku</a:t>
            </a:r>
            <a:endParaRPr lang="cs-CZ" sz="2400" b="1" cap="none" spc="50" dirty="0">
              <a:ln w="6350">
                <a:solidFill>
                  <a:srgbClr val="FF0000"/>
                </a:solidFill>
              </a:ln>
              <a:gradFill>
                <a:gsLst>
                  <a:gs pos="25000">
                    <a:srgbClr val="FF0000"/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335688" y="4653136"/>
            <a:ext cx="2808312" cy="461665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6350">
                  <a:solidFill>
                    <a:srgbClr val="FF0000"/>
                  </a:solidFill>
                </a:ln>
                <a:gradFill>
                  <a:gsLst>
                    <a:gs pos="25000">
                      <a:srgbClr val="FF0000"/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Písmeno sloupce</a:t>
            </a:r>
            <a:endParaRPr lang="cs-CZ" sz="2400" b="1" cap="none" spc="50" dirty="0">
              <a:ln w="6350">
                <a:solidFill>
                  <a:srgbClr val="FF0000"/>
                </a:solidFill>
              </a:ln>
              <a:gradFill>
                <a:gsLst>
                  <a:gs pos="25000">
                    <a:srgbClr val="FF0000"/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372200" y="5229200"/>
            <a:ext cx="2592288" cy="461665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6350">
                  <a:solidFill>
                    <a:srgbClr val="FF0000"/>
                  </a:solidFill>
                </a:ln>
                <a:gradFill>
                  <a:gsLst>
                    <a:gs pos="25000">
                      <a:srgbClr val="FF0000"/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Editační řádek</a:t>
            </a:r>
            <a:endParaRPr lang="cs-CZ" sz="2400" b="1" cap="none" spc="50" dirty="0">
              <a:ln w="6350">
                <a:solidFill>
                  <a:srgbClr val="FF0000"/>
                </a:solidFill>
              </a:ln>
              <a:gradFill>
                <a:gsLst>
                  <a:gs pos="25000">
                    <a:srgbClr val="FF0000"/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476 0.00787 C -0.13004 0.00162 -0.15712 0.01111 -0.1724 0.01597 C -0.17605 0.01713 -0.17917 0.02107 -0.18299 0.02199 C -0.22379 0.03079 -0.26771 0.03056 -0.30868 0.03218 C -0.31719 0.04352 -0.45365 0.03704 -0.47691 0.03634 C -0.48889 0.0331 -0.5132 0.03009 -0.5132 0.03032 C -0.53577 0.02037 -0.55955 0.01829 -0.58299 0.01412 C -0.59775 0.00833 -0.60278 0.00116 -0.61476 -0.01018 C -0.6224 -0.01736 -0.62952 -0.01921 -0.6375 -0.02431 C -0.63855 -0.02569 -0.63941 -0.02731 -0.64046 -0.02847 C -0.64184 -0.03009 -0.64375 -0.03079 -0.64514 -0.03241 C -0.64844 -0.03681 -0.65 -0.04282 -0.65417 -0.04653 C -0.66823 -0.05903 -0.6507 -0.03796 -0.66927 -0.06273 C -0.67292 -0.06759 -0.67882 -0.06875 -0.68299 -0.07292 C -0.68473 -0.07454 -0.68594 -0.07708 -0.6875 -0.07893 C -0.68993 -0.08171 -0.69237 -0.08472 -0.69514 -0.08704 C -0.69705 -0.08866 -0.69931 -0.08912 -0.70105 -0.09097 C -0.70938 -0.09954 -0.71059 -0.10718 -0.7224 -0.10718 " pathEditMode="relative" rAng="0" ptsTypes="fffffffffffffffff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400" y="-4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538 0.01111 0.00035 0.00255 -0.01059 0.00787 C -0.01233 0.0088 -0.01337 0.01111 -0.0151 0.01204 C -0.01615 0.01273 -0.02604 0.01551 -0.02726 0.01597 C -0.03976 0.02454 -0.0559 0.02292 -0.06962 0.02407 C -0.07274 0.02477 -0.07587 0.02454 -0.07882 0.02616 C -0.08837 0.03148 -0.09167 0.04144 -0.09844 0.05046 C -0.10347 0.05718 -0.10677 0.05857 -0.11059 0.06667 C -0.11181 0.07639 -0.11458 0.09375 -0.11962 0.10093 C -0.12674 0.12847 -0.1349 0.15069 -0.14844 0.17361 C -0.15087 0.17755 -0.15104 0.18333 -0.15295 0.18773 C -0.15712 0.19769 -0.17309 0.2162 -0.18177 0.22014 C -0.18576 0.22523 -0.19705 0.24074 -0.20156 0.24236 C -0.21146 0.24583 -0.20556 0.24421 -0.21962 0.2463 C -0.24288 0.25417 -0.26181 0.24352 -0.28333 0.23819 C -0.28802 0.23449 -0.29219 0.2294 -0.29705 0.22616 C -0.30729 0.21944 -0.31163 0.225 -0.32118 0.20995 C -0.32969 0.19676 -0.33767 0.18333 -0.34844 0.17361 C -0.34948 0.16759 -0.35017 0.16134 -0.35156 0.15556 C -0.3526 0.15116 -0.35538 0.14769 -0.35608 0.14329 C -0.35799 0.13009 -0.35694 0.1162 -0.35903 0.10301 C -0.35955 0.09954 -0.36007 0.0963 -0.36059 0.09282 C -0.3625 0.06458 -0.36667 0.03148 -0.35295 0.00787 C -0.35104 -0.00556 -0.34774 -0.0169 -0.34236 -0.02847 C -0.3375 -0.06088 -0.34045 -0.04907 -0.33628 -0.06481 C -0.33472 -0.0787 -0.33368 -0.09167 -0.33038 -0.10509 C -0.33125 -0.1669 -0.32569 -0.18102 -0.33785 -0.22222 C -0.33837 -0.22893 -0.33767 -0.23611 -0.33941 -0.24259 C -0.34045 -0.2463 -0.3441 -0.24745 -0.34549 -0.25069 C -0.34757 -0.25556 -0.34722 -0.26134 -0.34844 -0.26667 C -0.34983 -0.28056 -0.35139 -0.29583 -0.35451 -0.30926 C -0.35747 -0.32199 -0.35451 -0.3213 -0.35903 -0.3213 " pathEditMode="relative" ptsTypes="fffffffffffffffffffffffffffffffA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327 0.05694 C 0.02223 0.05555 0.02153 0.05278 0.02014 0.05278 C 0.01198 0.05278 0.00122 0.06713 -0.00555 0.07106 C -0.00885 0.07315 -0.01267 0.07361 -0.01614 0.075 C -0.01961 0.07847 -0.02239 0.08426 -0.02673 0.08518 C -0.03333 0.08657 -0.0467 0.08912 -0.0467 0.08935 C -0.05972 0.09514 -0.07239 0.10116 -0.08593 0.10532 C -0.09322 0.11042 -0.09878 0.11528 -0.10729 0.11759 C -0.11406 0.12361 -0.12152 0.13218 -0.12847 0.13773 C -0.1309 0.13981 -0.13836 0.1412 -0.14045 0.14167 C -0.14722 0.15139 -0.13906 0.14097 -0.14791 0.14792 C -0.16197 0.15903 -0.13802 0.14398 -0.15572 0.15579 C -0.16336 0.16088 -0.16232 0.15856 -0.16944 0.16389 C -0.17899 0.17153 -0.18003 0.175 -0.18732 0.18218 C -0.19444 0.18889 -0.20225 0.19259 -0.21006 0.1963 C -0.21631 0.20393 -0.20972 0.19722 -0.22066 0.20231 C -0.22552 0.20463 -0.22934 0.21018 -0.23437 0.2125 C -0.23784 0.21389 -0.24149 0.21366 -0.24496 0.21458 C -0.25694 0.21736 -0.26788 0.22222 -0.27986 0.22454 C -0.29965 0.22384 -0.31927 0.2243 -0.33888 0.22245 C -0.34531 0.22199 -0.35 0.21412 -0.35555 0.2125 C -0.36041 0.21088 -0.36562 0.21111 -0.37066 0.21042 C -0.38506 0.20393 -0.39861 0.19143 -0.41319 0.18819 C -0.42777 0.16898 -0.4092 0.1919 -0.42222 0.18009 C -0.42621 0.17662 -0.4309 0.1706 -0.43437 0.16597 C -0.43767 0.15671 -0.43958 0.14745 -0.44184 0.13773 C -0.44062 0.10972 -0.44392 0.11389 -0.43125 0.10139 C -0.42795 0.08657 -0.41475 0.07731 -0.40572 0.06898 C -0.40017 0.06412 -0.39826 0.05972 -0.39184 0.05694 C -0.38454 0.05 -0.37534 0.04954 -0.3677 0.04282 C -0.33645 0.04606 -0.32274 0.04005 -0.30711 0.07315 C -0.30659 0.07593 -0.30642 0.0787 -0.30555 0.08125 C -0.30486 0.08356 -0.30277 0.08495 -0.30277 0.08727 C -0.30208 0.10139 -0.30312 0.11551 -0.30416 0.12963 C -0.30451 0.13889 -0.31128 0.14143 -0.31614 0.14583 C -0.32222 0.15139 -0.32777 0.15741 -0.33437 0.16204 C -0.35451 0.16134 -0.37482 0.1618 -0.39513 0.15995 C -0.39982 0.15949 -0.40694 0.15023 -0.41163 0.14792 C -0.41892 0.14444 -0.44288 0.14375 -0.4434 0.14375 C -0.45607 0.13611 -0.46753 0.13125 -0.48125 0.12755 C -0.49184 0.12477 -0.51319 0.11944 -0.51319 0.11968 C -0.51562 0.11805 -0.51805 0.11643 -0.52066 0.11551 C -0.52812 0.1125 -0.53611 0.11111 -0.5434 0.10741 C -0.55347 0.10231 -0.56736 0.09375 -0.57829 0.09329 C -0.59201 0.09259 -0.60555 0.0919 -0.61927 0.0912 C -0.62326 0.09051 -0.62743 0.09074 -0.63125 0.08912 C -0.63368 0.08796 -0.63489 0.08426 -0.63732 0.0831 C -0.6427 0.08079 -0.65399 0.07917 -0.65399 0.0794 C -0.67187 0.08218 -0.66059 0.0794 -0.67066 0.0831 C -0.67274 0.0838 -0.67673 0.08518 -0.67673 0.08542 " pathEditMode="relative" rAng="0" ptsTypes="fffffffffffffffffffffffffffffffffffffffffffffffffA"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000" y="7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156 -0.03264 -0.00035 -0.05371 0.00746 -0.08079 C 0.00677 -0.14352 0.021 -0.19723 0.00138 -0.24838 C -0.00122 -0.26412 0.00191 -0.24885 -0.00469 -0.26667 C -0.00625 -0.27107 -0.0066 -0.27871 -0.00764 -0.28264 C -0.00973 -0.29028 -0.01198 -0.29213 -0.01528 -0.29885 C -0.01997 -0.30834 -0.02483 -0.32477 -0.03039 -0.33334 C -0.03178 -0.33542 -0.03872 -0.34144 -0.04098 -0.34329 C -0.04532 -0.35093 -0.05018 -0.3544 -0.05469 -0.36158 C -0.06094 -0.3713 -0.06806 -0.38218 -0.07587 -0.38982 C -0.07934 -0.39676 -0.08351 -0.40024 -0.08803 -0.40602 C -0.09237 -0.42338 -0.09948 -0.4419 -0.11372 -0.4463 C -0.12431 -0.45602 -0.13768 -0.4551 -0.15 -0.45857 C -0.1724 -0.47315 -0.2 -0.46158 -0.22431 -0.45857 C -0.23403 -0.45579 -0.24323 -0.45209 -0.25313 -0.45047 C -0.26146 -0.44283 -0.25417 -0.44815 -0.26823 -0.44445 C -0.27466 -0.44283 -0.27171 -0.44121 -0.27882 -0.4382 C -0.28125 -0.43704 -0.28403 -0.43727 -0.28646 -0.43635 C -0.28803 -0.43588 -0.28941 -0.43496 -0.29098 -0.43426 C -0.29705 -0.42616 -0.29705 -0.42477 -0.30313 -0.42014 C -0.30712 -0.41713 -0.31025 -0.41574 -0.31372 -0.41204 C -0.32396 -0.4007 -0.32674 -0.39491 -0.34098 -0.3919 C -0.35191 -0.38681 -0.34688 -0.38889 -0.35608 -0.38565 C -0.35782 -0.37686 -0.35851 -0.37246 -0.36528 -0.36968 C -0.37205 -0.36274 -0.37362 -0.35625 -0.37882 -0.34746 C -0.3823 -0.34144 -0.38178 -0.34445 -0.38646 -0.33936 C -0.38959 -0.33588 -0.39271 -0.33102 -0.39549 -0.32709 C -0.39688 -0.32176 -0.40313 -0.30625 -0.40313 -0.30093 " pathEditMode="relative" ptsTypes="fffffffffffffffffffffffffffA">
                                      <p:cBhvr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962 0.03473 C -0.02934 0.03704 -0.0342 0.04237 -0.04392 0.04491 C -0.06267 0.05325 -0.05278 0.05024 -0.07413 0.05301 C -0.08316 0.05695 -0.09219 0.0595 -0.10139 0.06297 C -0.1118 0.07686 -0.12812 0.08195 -0.14236 0.08519 C -0.15781 0.09931 -0.20069 0.09491 -0.20746 0.09514 C -0.3625 0.08357 -0.29687 0.0963 -0.35903 0.07732 C -0.36684 0.06621 -0.37708 0.05973 -0.38628 0.05093 C -0.38941 0.04792 -0.39253 0.04445 -0.39531 0.04075 C -0.39653 0.03913 -0.39705 0.03612 -0.39844 0.03473 C -0.40121 0.03172 -0.40451 0.03102 -0.40746 0.02871 C -0.41875 0.01945 -0.43264 -0.00324 -0.4408 -0.01782 C -0.44375 -0.03287 -0.44028 -0.01944 -0.44844 -0.03587 C -0.45226 -0.04351 -0.45434 -0.05347 -0.4559 -0.06226 C -0.45642 -0.0655 -0.45677 -0.06898 -0.45746 -0.07222 C -0.45833 -0.07638 -0.46059 -0.08449 -0.46059 -0.08425 C -0.45972 -0.10995 -0.46458 -0.15648 -0.43923 -0.16527 C -0.43628 -0.16805 -0.43246 -0.16967 -0.43021 -0.17337 C -0.42812 -0.17662 -0.42673 -0.18078 -0.42413 -0.18333 C -0.42066 -0.18657 -0.41319 -0.18773 -0.40903 -0.18935 C -0.40243 -0.19166 -0.38923 -0.1956 -0.38923 -0.19537 C -0.37482 -0.20532 -0.33455 -0.20347 -0.3151 -0.20555 C -0.2842 -0.2162 -0.32291 -0.20416 -0.25903 -0.21157 C -0.25295 -0.21226 -0.22726 -0.2324 -0.22413 -0.23379 C -0.2092 -0.2405 -0.19548 -0.24768 -0.18021 -0.25208 C -0.17257 -0.26226 -0.16545 -0.25972 -0.15746 -0.2662 C -0.14618 -0.27546 -0.13976 -0.28981 -0.12864 -0.29861 C -0.12378 -0.30949 -0.12066 -0.3206 -0.1151 -0.33078 C -0.11371 -0.34027 -0.11076 -0.34791 -0.10903 -0.35717 C -0.11007 -0.36851 -0.10989 -0.38032 -0.11198 -0.39143 C -0.1125 -0.39467 -0.1151 -0.39675 -0.11666 -0.39953 C -0.12309 -0.41157 -0.12847 -0.41805 -0.13923 -0.42175 C -0.14844 -0.43402 -0.16198 -0.44212 -0.17257 -0.45208 C -0.1868 -0.4655 -0.20104 -0.47939 -0.21805 -0.48634 C -0.2191 -0.48773 -0.21996 -0.48958 -0.22118 -0.4905 C -0.22257 -0.49166 -0.22448 -0.4912 -0.22569 -0.49259 C -0.23385 -0.50138 -0.22291 -0.49652 -0.23333 -0.50254 C -0.23767 -0.50509 -0.24427 -0.50509 -0.24844 -0.50671 C -0.25295 -0.50833 -0.25746 -0.51064 -0.26198 -0.51273 C -0.26927 -0.51597 -0.27726 -0.51481 -0.28472 -0.51666 C -0.31441 -0.51504 -0.34271 -0.51203 -0.37257 -0.51064 C -0.38107 -0.50925 -0.38732 -0.5074 -0.39531 -0.50462 C -0.39948 -0.49907 -0.40903 -0.48865 -0.40903 -0.48032 " pathEditMode="relative" rAng="0" ptsTypes="ffffffffffffffffffffffffffffffffffffffffffA">
                                      <p:cBhvr>
                                        <p:cTn id="4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300" y="-24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6" grpId="0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896437"/>
            <a:ext cx="8748464" cy="461665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1. Vytvoř nový dokument list aplikace Microsoft Excel.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Podnadpis 2"/>
          <p:cNvSpPr txBox="1">
            <a:spLocks/>
          </p:cNvSpPr>
          <p:nvPr/>
        </p:nvSpPr>
        <p:spPr>
          <a:xfrm>
            <a:off x="179512" y="260648"/>
            <a:ext cx="8712968" cy="50405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r>
              <a:rPr kumimoji="0" lang="cs-CZ" sz="3200" b="1" i="0" u="none" strike="noStrike" kern="1200" normalizeH="0" baseline="0" noProof="0" dirty="0" smtClean="0">
                <a:ln w="12700">
                  <a:solidFill>
                    <a:sysClr val="windowText" lastClr="00000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Excel – prodej v roce 2010</a:t>
            </a:r>
            <a:endParaRPr kumimoji="0" lang="cs-CZ" sz="3200" b="1" i="0" u="none" strike="noStrike" kern="1200" normalizeH="0" baseline="0" noProof="0" dirty="0">
              <a:ln w="12700">
                <a:solidFill>
                  <a:sysClr val="windowText" lastClr="00000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glow rad="101600">
                  <a:schemeClr val="accent1">
                    <a:satMod val="175000"/>
                    <a:alpha val="40000"/>
                  </a:schemeClr>
                </a:glow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9512" y="1555272"/>
            <a:ext cx="8748464" cy="461665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2</a:t>
            </a: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. Pojmenuj ho „název vaší firmy – prodej“.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79512" y="2190055"/>
            <a:ext cx="8748464" cy="461665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3</a:t>
            </a: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. Nadpis : Prodej výrobků ve 2.pololetí roku 2010.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61764" y="2845232"/>
            <a:ext cx="8748464" cy="461665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4. Do řádků zapiš měsíce červenec </a:t>
            </a:r>
            <a:r>
              <a:rPr lang="cs-CZ" sz="2400" b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– prosinec.</a:t>
            </a:r>
            <a:endParaRPr lang="cs-CZ" sz="2400" b="1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61764" y="3501008"/>
            <a:ext cx="8748464" cy="830997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5. Do sloupců zapiš názvy 4 produktů, které vaše </a:t>
            </a:r>
          </a:p>
          <a:p>
            <a:pPr algn="ctr"/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firma nabízí.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61764" y="4437112"/>
            <a:ext cx="8748464" cy="461665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6. Vymysli a zapiš počty prodaných produktů.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56320" y="5805264"/>
            <a:ext cx="8748464" cy="830997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8</a:t>
            </a: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. Odešli jako příloha na </a:t>
            </a:r>
            <a:r>
              <a:rPr lang="cs-CZ" sz="2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hlinkClick r:id="rId3"/>
              </a:rPr>
              <a:t>zsliban</a:t>
            </a: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hlinkClick r:id="rId3"/>
              </a:rPr>
              <a:t>@centrum.</a:t>
            </a:r>
            <a:r>
              <a:rPr lang="cs-CZ" sz="2400" b="1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hlinkClick r:id="rId3"/>
              </a:rPr>
              <a:t>cz</a:t>
            </a:r>
            <a:endParaRPr lang="cs-CZ" sz="2400" b="1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algn="ctr"/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(do předmětu zapiš svoje příjmení)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86943" y="5040980"/>
            <a:ext cx="8748464" cy="461665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7</a:t>
            </a: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. Barevně rozliš sloupce – pravé tlačítko - formát buňky.</a:t>
            </a:r>
            <a:endParaRPr lang="cs-CZ" sz="2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60</TotalTime>
  <Words>144</Words>
  <Application>Microsoft Office PowerPoint</Application>
  <PresentationFormat>Předvádění na obrazovce (4:3)</PresentationFormat>
  <Paragraphs>84</Paragraphs>
  <Slides>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Tok</vt:lpstr>
      <vt:lpstr>Prezentace aplikace PowerPoint</vt:lpstr>
      <vt:lpstr>Prezentace aplikace PowerPoint</vt:lpstr>
      <vt:lpstr>Prezentace aplikace PowerPoint</vt:lpstr>
    </vt:vector>
  </TitlesOfParts>
  <Company>Základní škola a Mateřská škola Libáň, okres Jičín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 Stránský</dc:creator>
  <cp:lastModifiedBy>Petr Stránský</cp:lastModifiedBy>
  <cp:revision>17</cp:revision>
  <dcterms:created xsi:type="dcterms:W3CDTF">2011-03-31T07:32:08Z</dcterms:created>
  <dcterms:modified xsi:type="dcterms:W3CDTF">2012-03-13T23:26:50Z</dcterms:modified>
</cp:coreProperties>
</file>