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0568" autoAdjust="0"/>
  </p:normalViewPr>
  <p:slideViewPr>
    <p:cSldViewPr>
      <p:cViewPr varScale="1">
        <p:scale>
          <a:sx n="43" d="100"/>
          <a:sy n="43" d="100"/>
        </p:scale>
        <p:origin x="-21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564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3FD3-F394-42DF-890C-191C5C3F4B4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622CF-48D1-4D56-97B2-478EE1E14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88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Čj. E 06/37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PŘÍPRAVA NA HODINU						Mgr. Petr Stránský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Předmět: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Informační a komunikační technologie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Ročník: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ročník ZŠ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Délka vyuč. hodiny: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45´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Tematický celek: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Volba povolání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tabulkový kalkulátor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Téma: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Microsoft Office Excel- funkce suma ∑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Pomůcky: 	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osobní počítače, program Excel, internet, prezentace E 06_37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Cíle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Očekávané výstupy ŠVP: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Vytvoří dokument v programu Excel.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Rozvíjené kompetence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orientuje se v základních aktivitách potřebných k uskutečnění podnikatelského záměru a k jeho realizaci, rozvíjí své podnikatelské myšlení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 využívá znalosti a zkušenosti získané v jednotlivých vzdělávacích oblastech v zájmu vlastního rozvoje i své přípravy na budoucnost, činí podložená rozhodnutí o dalším vzdělávání a profesním zaměření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ovlivňuje postup výuky a učení tak, aby pro něj byly přínosné;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aktivně žádá objasnění souvislostí s něčím, co je mu již povědomé;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zajímá se o alternativní zdroje informací a sám je navrhuje, pokud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mu látka odjinud známá více než ostatním (např. ze zájmových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kroužků, televize)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Učivo dle ŠVP: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 (vzdělávací):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doplní buňky o přiměřené hodnoty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zformátuje buňky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použije funkci suma ∑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						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 (postojové):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Přemýšlím nad reálností doplňovaných údajů.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Průběh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Evokace: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 minut	Vyvolaný žák popíše na interaktivní tabuli prostředí aplikace Excel, vyučující ho klasifikuje.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opakování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Uvědomění si: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35 minut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Žáci vytváří podle pokynů na interaktivní tabuli nový dokument Excel. Zvažují možnosti prodeje jednotlivých produktů a zapisují reálné hodnoty.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Vyučující předvede možnosti formátování buněk (číslo, měna…) a použití funkce ∑.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výklad doplněný videem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Samostatně na počítačích tvoří dokument podle pokynů promítnutých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na interaktivní tabuli.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Reflexe: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 minut	Žáci čtou své hodnoty doplněné v tabulce, ostatní zvažují jejich reálnost.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diskuse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Ověření výukových cílů: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Kognitivního:			pozorování samostatné práce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vytvořený list aplikace Microsoft Excel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Afektivního:			diskuse v závěru hodiny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622CF-48D1-4D56-97B2-478EE1E14F1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853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622CF-48D1-4D56-97B2-478EE1E14F1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030BD4C-538A-4065-AF66-150AFDC46114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6636054-802B-403C-B28B-6423C907D3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zsliban@centrum.c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file:///\\SERVER\Sborovna\&#353;koln&#237;%20rok%202010-11\EU%20pen&#237;ze%20&#353;kol&#225;m\DUM\Str&#225;nsk&#253;\informatika%207.ro&#269;n&#237;k\E06_37\manik&#250;ra.avi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wmf"/><Relationship Id="rId4" Type="http://schemas.openxmlformats.org/officeDocument/2006/relationships/hyperlink" Target="file:///C:\Users\Petr%20Str&#225;nsk&#253;\Desktop\E06_37\manik&#250;ra.av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2" y="529305"/>
            <a:ext cx="8064896" cy="117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60763"/>
              </p:ext>
            </p:extLst>
          </p:nvPr>
        </p:nvGraphicFramePr>
        <p:xfrm>
          <a:off x="559412" y="2204864"/>
          <a:ext cx="8534400" cy="518160"/>
        </p:xfrm>
        <a:graphic>
          <a:graphicData uri="http://schemas.openxmlformats.org/drawingml/2006/table">
            <a:tbl>
              <a:tblPr/>
              <a:tblGrid>
                <a:gridCol w="8534400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Základní škola a Mateřská škola Libáň, okres Jičín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77275"/>
              </p:ext>
            </p:extLst>
          </p:nvPr>
        </p:nvGraphicFramePr>
        <p:xfrm>
          <a:off x="2816712" y="3140968"/>
          <a:ext cx="3550295" cy="518160"/>
        </p:xfrm>
        <a:graphic>
          <a:graphicData uri="http://schemas.openxmlformats.org/drawingml/2006/table">
            <a:tbl>
              <a:tblPr/>
              <a:tblGrid>
                <a:gridCol w="3550295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Moderní škola 2010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483910"/>
              </p:ext>
            </p:extLst>
          </p:nvPr>
        </p:nvGraphicFramePr>
        <p:xfrm>
          <a:off x="848576" y="4869160"/>
          <a:ext cx="7775732" cy="487680"/>
        </p:xfrm>
        <a:graphic>
          <a:graphicData uri="http://schemas.openxmlformats.org/drawingml/2006/table">
            <a:tbl>
              <a:tblPr/>
              <a:tblGrid>
                <a:gridCol w="7775732"/>
              </a:tblGrid>
              <a:tr h="0">
                <a:tc>
                  <a:txBody>
                    <a:bodyPr/>
                    <a:lstStyle/>
                    <a:p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VY_32_INOVACE_E06/37 – Excel – funkce suma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57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0" y="260648"/>
            <a:ext cx="8712968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Excel – </a:t>
            </a:r>
            <a:r>
              <a:rPr lang="cs-CZ" sz="3200" b="1" dirty="0" smtClean="0">
                <a:solidFill>
                  <a:schemeClr val="tx1"/>
                </a:solidFill>
              </a:rPr>
              <a:t>příjmy 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roce 2010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1124744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457200" indent="-457200" algn="ctr">
              <a:buAutoNum type="arabicPeriod"/>
            </a:pPr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Vytvoř nový dokument list aplikace </a:t>
            </a:r>
          </a:p>
          <a:p>
            <a:pPr algn="ctr"/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Microsoft Excel</a:t>
            </a:r>
            <a:endParaRPr lang="cs-CZ" sz="2400" b="1" cap="none" spc="50" dirty="0">
              <a:ln w="6350">
                <a:solidFill>
                  <a:srgbClr val="FF0000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2264977"/>
            <a:ext cx="8748464" cy="461665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Pojmenuj ho „Firma – příjmy“</a:t>
            </a:r>
            <a:endParaRPr lang="cs-CZ" sz="2400" b="1" cap="none" spc="50" dirty="0">
              <a:ln w="6350">
                <a:solidFill>
                  <a:srgbClr val="FF0000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512" y="3068960"/>
            <a:ext cx="8748464" cy="461665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Nadpis : Příjmy za 2.pololetí roku 2010</a:t>
            </a:r>
            <a:endParaRPr lang="cs-CZ" sz="2400" b="1" cap="none" spc="50" dirty="0">
              <a:ln w="6350">
                <a:solidFill>
                  <a:srgbClr val="FF0000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512" y="3861048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 Do řádků zapiš měsíce červenec – prosinec</a:t>
            </a:r>
          </a:p>
          <a:p>
            <a:pPr algn="ctr"/>
            <a:r>
              <a:rPr lang="cs-CZ" sz="2400" b="1" spc="50" dirty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posledního řádku zapiš „Celkem“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9512" y="4869160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 Do sloupců zapiš názvy 4 produktů, které vaše </a:t>
            </a:r>
          </a:p>
          <a:p>
            <a:pPr algn="ctr"/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firma nabízí a do posledního zapiš „Celkem“</a:t>
            </a:r>
            <a:endParaRPr lang="cs-CZ" sz="2400" b="1" cap="none" spc="50" dirty="0">
              <a:ln w="6350">
                <a:solidFill>
                  <a:srgbClr val="FF0000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6036096"/>
            <a:ext cx="8748464" cy="461665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gradFill>
                  <a:gsLst>
                    <a:gs pos="25000">
                      <a:srgbClr val="FF0000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 Vymysli a zapiš příjmy za prodané produkty.</a:t>
            </a:r>
            <a:endParaRPr lang="cs-CZ" sz="2400" b="1" cap="none" spc="50" dirty="0">
              <a:ln w="6350">
                <a:solidFill>
                  <a:srgbClr val="FF0000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79512" y="476672"/>
            <a:ext cx="8748464" cy="304698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7. Označ buňky, se kterými chceš pracovat a uprav</a:t>
            </a:r>
          </a:p>
          <a:p>
            <a:pPr algn="ctr"/>
            <a:r>
              <a:rPr lang="cs-CZ" sz="2400" b="1" spc="50" dirty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r>
              <a:rPr lang="cs-CZ" sz="2400" b="1" cap="none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ejich formát:</a:t>
            </a:r>
          </a:p>
          <a:p>
            <a:pPr algn="ctr"/>
            <a:endParaRPr lang="cs-CZ" sz="2400" b="1" cap="none" spc="50" dirty="0" smtClean="0">
              <a:ln w="6350">
                <a:solidFill>
                  <a:schemeClr val="tx1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Pravé tlačítko – formát buněk</a:t>
            </a:r>
          </a:p>
          <a:p>
            <a:endParaRPr lang="cs-CZ" sz="2400" b="1" spc="50" dirty="0" smtClean="0">
              <a:ln w="6350">
                <a:solidFill>
                  <a:schemeClr val="tx1"/>
                </a:solidFill>
              </a:ln>
              <a:gradFill>
                <a:gsLst>
                  <a:gs pos="25000">
                    <a:srgbClr val="FF0000"/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Číslo  - měna v Kč</a:t>
            </a:r>
          </a:p>
          <a:p>
            <a:pPr marL="457200" indent="-457200">
              <a:buAutoNum type="arabicPeriod"/>
            </a:pPr>
            <a:r>
              <a:rPr lang="cs-CZ" sz="2400" b="1" cap="none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Ohraničení – vnitřní i vnější</a:t>
            </a:r>
          </a:p>
          <a:p>
            <a:pPr marL="457200" indent="-457200">
              <a:buAutoNum type="arabicPeriod"/>
            </a:pPr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Barva – zvol barvu</a:t>
            </a:r>
            <a:endParaRPr lang="cs-CZ" sz="2400" b="1" cap="none" spc="50" dirty="0">
              <a:ln w="635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2" y="3717032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8. Využij funkci suma a u každého výrobku sečti příjem za jednotlivé měsíce.</a:t>
            </a:r>
            <a:endParaRPr lang="cs-CZ" sz="2400" b="1" cap="none" spc="50" dirty="0">
              <a:ln w="635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4725144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>
                <a:ln w="6350"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</a:t>
            </a:r>
            <a:r>
              <a:rPr lang="cs-CZ" sz="2400" b="1" spc="50" dirty="0" smtClean="0">
                <a:ln w="6350"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Využij funkci suma a sečti prodej všech příjem </a:t>
            </a:r>
          </a:p>
          <a:p>
            <a:pPr algn="ctr"/>
            <a:r>
              <a:rPr lang="cs-CZ" sz="2400" b="1" spc="5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výrobků za celé 2.pololetí roku 2010.</a:t>
            </a:r>
            <a:endParaRPr lang="cs-CZ" sz="2400" b="1" cap="none" spc="50" dirty="0">
              <a:ln w="635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5661248"/>
            <a:ext cx="8748464" cy="83099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635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10. Odešli jako příloha na </a:t>
            </a:r>
            <a:r>
              <a:rPr lang="cs-CZ" sz="2400" b="1" spc="50" dirty="0" err="1" smtClean="0">
                <a:ln w="635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zsliban</a:t>
            </a:r>
            <a:r>
              <a:rPr lang="cs-CZ" sz="2400" b="1" spc="50" dirty="0" smtClean="0">
                <a:ln w="635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@centrum.</a:t>
            </a:r>
            <a:r>
              <a:rPr lang="cs-CZ" sz="2400" b="1" spc="50" dirty="0" err="1" smtClean="0">
                <a:ln w="635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cz</a:t>
            </a:r>
            <a:endParaRPr lang="cs-CZ" sz="2400" b="1" spc="50" dirty="0" smtClean="0">
              <a:ln w="635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2400" b="1" spc="50" dirty="0" smtClean="0">
                <a:ln w="635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(do předmětu zapiš svoje příjmení)</a:t>
            </a:r>
            <a:endParaRPr lang="cs-CZ" sz="2400" b="1" cap="none" spc="50" dirty="0">
              <a:ln w="635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283" y="332656"/>
            <a:ext cx="2607435" cy="1515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79635" y="296733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Obdélník 2">
            <a:hlinkClick r:id="rId4" action="ppaction://hlinkfile"/>
          </p:cNvPr>
          <p:cNvSpPr/>
          <p:nvPr/>
        </p:nvSpPr>
        <p:spPr>
          <a:xfrm>
            <a:off x="6937822" y="522256"/>
            <a:ext cx="1300356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 algn="ctr"/>
            <a:r>
              <a:rPr lang="cs-CZ" sz="2800" b="1" dirty="0">
                <a:ln w="50800"/>
                <a:solidFill>
                  <a:schemeClr val="bg1">
                    <a:shade val="50000"/>
                  </a:schemeClr>
                </a:solidFill>
                <a:hlinkClick r:id="rId2" action="ppaction://hlinkfile"/>
              </a:rPr>
              <a:t>VIDEO</a:t>
            </a:r>
            <a:endParaRPr lang="cs-CZ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67" y="2132856"/>
            <a:ext cx="862879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5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78</TotalTime>
  <Words>185</Words>
  <Application>Microsoft Office PowerPoint</Application>
  <PresentationFormat>Předvádění na obrazovce (4:3)</PresentationFormat>
  <Paragraphs>85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Základní škola a Mateřská škola Libáň, okres Jičín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Stránský</dc:creator>
  <cp:lastModifiedBy>Petr Stránský</cp:lastModifiedBy>
  <cp:revision>21</cp:revision>
  <dcterms:created xsi:type="dcterms:W3CDTF">2011-04-07T06:47:53Z</dcterms:created>
  <dcterms:modified xsi:type="dcterms:W3CDTF">2012-03-13T23:28:13Z</dcterms:modified>
</cp:coreProperties>
</file>