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3" r:id="rId13"/>
    <p:sldId id="268" r:id="rId14"/>
    <p:sldId id="269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392F4-D53F-465F-9346-D73BF85188D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E0F4E-6E37-4875-BAD0-3348FAE2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392F4-D53F-465F-9346-D73BF85188D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E0F4E-6E37-4875-BAD0-3348FAE2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392F4-D53F-465F-9346-D73BF85188D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E0F4E-6E37-4875-BAD0-3348FAE2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392F4-D53F-465F-9346-D73BF85188D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E0F4E-6E37-4875-BAD0-3348FAE2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392F4-D53F-465F-9346-D73BF85188D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E0F4E-6E37-4875-BAD0-3348FAE2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392F4-D53F-465F-9346-D73BF85188D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E0F4E-6E37-4875-BAD0-3348FAE2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392F4-D53F-465F-9346-D73BF85188D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E0F4E-6E37-4875-BAD0-3348FAE2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392F4-D53F-465F-9346-D73BF85188D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E0F4E-6E37-4875-BAD0-3348FAE2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392F4-D53F-465F-9346-D73BF85188D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E0F4E-6E37-4875-BAD0-3348FAE2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392F4-D53F-465F-9346-D73BF85188D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E0F4E-6E37-4875-BAD0-3348FAE2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392F4-D53F-465F-9346-D73BF85188D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8E0F4E-6E37-4875-BAD0-3348FAE2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392F4-D53F-465F-9346-D73BF85188DB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8E0F4E-6E37-4875-BAD0-3348FAE29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1470025"/>
          </a:xfrm>
        </p:spPr>
        <p:txBody>
          <a:bodyPr/>
          <a:lstStyle/>
          <a:p>
            <a:r>
              <a:rPr lang="cs-CZ" dirty="0" smtClean="0"/>
              <a:t>Alchymie</a:t>
            </a:r>
            <a:endParaRPr lang="cs-CZ" dirty="0"/>
          </a:p>
        </p:txBody>
      </p:sp>
      <p:pic>
        <p:nvPicPr>
          <p:cNvPr id="1026" name="Picture 2" descr="C:\Documents and Settings\Honza\Plocha\220px-Pietro_Longhi_0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060848"/>
            <a:ext cx="3456384" cy="4320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548680"/>
            <a:ext cx="7293496" cy="5112568"/>
          </a:xfrm>
        </p:spPr>
        <p:txBody>
          <a:bodyPr>
            <a:normAutofit/>
          </a:bodyPr>
          <a:lstStyle/>
          <a:p>
            <a:r>
              <a:rPr lang="cs-CZ" b="1" dirty="0" smtClean="0"/>
              <a:t>Alchymie</a:t>
            </a:r>
            <a:r>
              <a:rPr lang="cs-CZ" dirty="0" smtClean="0"/>
              <a:t> (arabsky </a:t>
            </a:r>
            <a:r>
              <a:rPr lang="cs-CZ" dirty="0" err="1" smtClean="0"/>
              <a:t>al</a:t>
            </a:r>
            <a:r>
              <a:rPr lang="cs-CZ" dirty="0" smtClean="0"/>
              <a:t>-</a:t>
            </a:r>
            <a:r>
              <a:rPr lang="cs-CZ" dirty="0" err="1" smtClean="0"/>
              <a:t>kimijá</a:t>
            </a:r>
            <a:r>
              <a:rPr lang="cs-CZ" dirty="0" smtClean="0"/>
              <a:t>) je obor lidského poznání, který měl jisté prvky z několika  vědních oborů (fyzika, chemie, medicína, astrologie, magie). </a:t>
            </a:r>
            <a:endParaRPr lang="cs-CZ" dirty="0"/>
          </a:p>
          <a:p>
            <a:r>
              <a:rPr lang="cs-CZ" dirty="0" smtClean="0"/>
              <a:t> Alchymie je chápána jako předvědecký obor, který v hojné míře rozvinul experimentální metody poznávání přírodních dějů.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Slovo alchymie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Als</a:t>
            </a:r>
            <a:r>
              <a:rPr lang="cs-CZ" dirty="0" smtClean="0"/>
              <a:t> – sůl (řecky)</a:t>
            </a:r>
          </a:p>
          <a:p>
            <a:r>
              <a:rPr lang="cs-CZ" dirty="0" err="1" smtClean="0"/>
              <a:t>Chymie</a:t>
            </a:r>
            <a:r>
              <a:rPr lang="cs-CZ" dirty="0" smtClean="0"/>
              <a:t> – roztavení, rozpuštění</a:t>
            </a:r>
          </a:p>
          <a:p>
            <a:r>
              <a:rPr lang="cs-CZ" dirty="0" smtClean="0"/>
              <a:t>---: šťáva nebo mok</a:t>
            </a:r>
          </a:p>
          <a:p>
            <a:r>
              <a:rPr lang="cs-CZ" dirty="0" err="1" smtClean="0"/>
              <a:t>Keme</a:t>
            </a:r>
            <a:r>
              <a:rPr lang="cs-CZ" dirty="0" smtClean="0"/>
              <a:t> (staroegyptské slovo) – hlína</a:t>
            </a:r>
          </a:p>
          <a:p>
            <a:r>
              <a:rPr lang="cs-CZ" dirty="0" smtClean="0"/>
              <a:t>Jiný význam – kněžské umění, egyptské umění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32859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1.) Původní období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sz="2800" dirty="0" smtClean="0"/>
              <a:t>pochází z Egypta,šíří se obchodními cestami</a:t>
            </a:r>
          </a:p>
          <a:p>
            <a:pPr>
              <a:buNone/>
            </a:pPr>
            <a:r>
              <a:rPr lang="cs-CZ" dirty="0" smtClean="0"/>
              <a:t>2.) Řecké období            3.st.př.n.l.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sz="2800" dirty="0" smtClean="0"/>
              <a:t>Alexandrie – založena 1.Akademie,Alexandrijská     knihovna – písemnost</a:t>
            </a:r>
          </a:p>
          <a:p>
            <a:pPr>
              <a:buNone/>
            </a:pPr>
            <a:r>
              <a:rPr lang="cs-CZ" sz="3000" dirty="0" smtClean="0"/>
              <a:t>3.</a:t>
            </a:r>
            <a:r>
              <a:rPr lang="cs-CZ" dirty="0" smtClean="0"/>
              <a:t>) Arabské období         od 3.st.př.n.l.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sz="2800" dirty="0" smtClean="0"/>
              <a:t>čerpá z egyptských, antických pramenů, oblíbena u arabských učenců</a:t>
            </a:r>
          </a:p>
          <a:p>
            <a:pPr>
              <a:buNone/>
            </a:pPr>
            <a:r>
              <a:rPr lang="cs-CZ" dirty="0" smtClean="0"/>
              <a:t>4.) Evropská alchymie    od r. 1 000</a:t>
            </a:r>
          </a:p>
          <a:p>
            <a:pPr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Křižáci přinášejí první spisy o alchymii, překládají se       arabská díla  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Alchymie se zabývala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Příprava universálního rozpouštědla</a:t>
            </a:r>
          </a:p>
          <a:p>
            <a:r>
              <a:rPr lang="cs-CZ" dirty="0" smtClean="0"/>
              <a:t>Separace „ducha světa“ – oživuje osláblou hmotu</a:t>
            </a:r>
          </a:p>
          <a:p>
            <a:r>
              <a:rPr lang="cs-CZ" dirty="0" smtClean="0"/>
              <a:t>Extrakce částí rostlin, živočichů a kovů</a:t>
            </a:r>
          </a:p>
          <a:p>
            <a:r>
              <a:rPr lang="cs-CZ" dirty="0" err="1" smtClean="0"/>
              <a:t>Aurum</a:t>
            </a:r>
            <a:r>
              <a:rPr lang="cs-CZ" dirty="0" smtClean="0"/>
              <a:t> </a:t>
            </a:r>
            <a:r>
              <a:rPr lang="cs-CZ" dirty="0" err="1" smtClean="0"/>
              <a:t>potebile</a:t>
            </a:r>
            <a:r>
              <a:rPr lang="cs-CZ" dirty="0" smtClean="0"/>
              <a:t> – energický lék, odolnost vůči všem nemocem (tekuté Au)</a:t>
            </a:r>
          </a:p>
          <a:p>
            <a:r>
              <a:rPr lang="cs-CZ" dirty="0" smtClean="0"/>
              <a:t>Elixír života</a:t>
            </a:r>
          </a:p>
          <a:p>
            <a:r>
              <a:rPr lang="cs-CZ" dirty="0" smtClean="0"/>
              <a:t>Příprava léků</a:t>
            </a:r>
          </a:p>
          <a:p>
            <a:r>
              <a:rPr lang="cs-CZ" dirty="0" smtClean="0"/>
              <a:t>Rekonstrukce organismů z jejich popela</a:t>
            </a:r>
          </a:p>
          <a:p>
            <a:r>
              <a:rPr lang="cs-CZ" dirty="0" smtClean="0"/>
              <a:t>Homunkulus –vytvoření živé bytosti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Honza\Plocha\golem_t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"/>
            <a:ext cx="4896544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 alchymie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Albertus</a:t>
            </a:r>
            <a:r>
              <a:rPr lang="cs-CZ" dirty="0" smtClean="0"/>
              <a:t> </a:t>
            </a:r>
            <a:r>
              <a:rPr lang="cs-CZ" dirty="0" err="1" smtClean="0"/>
              <a:t>Magnus</a:t>
            </a:r>
            <a:r>
              <a:rPr lang="cs-CZ" dirty="0" smtClean="0"/>
              <a:t> – 1200, 1193-1280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popsal slitiny kovů,  oddělení Au lučavkou královskou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Paracelsus</a:t>
            </a:r>
            <a:r>
              <a:rPr lang="cs-CZ" dirty="0" smtClean="0"/>
              <a:t>  -  1493 – 1541</a:t>
            </a:r>
          </a:p>
          <a:p>
            <a:pPr>
              <a:buNone/>
            </a:pPr>
            <a:r>
              <a:rPr lang="cs-CZ" sz="2800" dirty="0" smtClean="0"/>
              <a:t>     vystudoval lékařství,rovnováha: S+</a:t>
            </a:r>
            <a:r>
              <a:rPr lang="cs-CZ" sz="2800" dirty="0" err="1" smtClean="0"/>
              <a:t>Hg</a:t>
            </a:r>
            <a:r>
              <a:rPr lang="cs-CZ" sz="2800" dirty="0" smtClean="0"/>
              <a:t>+</a:t>
            </a:r>
            <a:r>
              <a:rPr lang="cs-CZ" sz="2800" dirty="0" err="1" smtClean="0"/>
              <a:t>NaCl</a:t>
            </a:r>
            <a:endParaRPr lang="cs-CZ" sz="2800" dirty="0" smtClean="0"/>
          </a:p>
          <a:p>
            <a:pPr>
              <a:buNone/>
            </a:pPr>
            <a:r>
              <a:rPr lang="cs-CZ" dirty="0" smtClean="0"/>
              <a:t>     kníže alchymistů – Rudolf II.  - 1583 – 1611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sz="2800" dirty="0" smtClean="0"/>
              <a:t>dvůr byl rájem alchymistů i podvodníků ( </a:t>
            </a:r>
            <a:r>
              <a:rPr lang="cs-CZ" sz="2800" dirty="0" err="1" smtClean="0"/>
              <a:t>A</a:t>
            </a:r>
            <a:r>
              <a:rPr lang="cs-CZ" sz="2800" dirty="0" smtClean="0"/>
              <a:t>.</a:t>
            </a:r>
            <a:r>
              <a:rPr lang="cs-CZ" sz="2800" dirty="0" err="1" smtClean="0"/>
              <a:t>Scott</a:t>
            </a:r>
            <a:r>
              <a:rPr lang="cs-CZ" sz="2800" dirty="0" smtClean="0"/>
              <a:t>,   </a:t>
            </a:r>
          </a:p>
          <a:p>
            <a:pPr>
              <a:buNone/>
            </a:pPr>
            <a:r>
              <a:rPr lang="cs-CZ" sz="2800" dirty="0" smtClean="0"/>
              <a:t>      </a:t>
            </a:r>
            <a:r>
              <a:rPr lang="cs-CZ" sz="2800" dirty="0" err="1" smtClean="0"/>
              <a:t>E.Kelly</a:t>
            </a:r>
            <a:r>
              <a:rPr lang="cs-CZ" sz="2800" dirty="0" smtClean="0"/>
              <a:t>), alchymistické laboratoře: Třeboň, </a:t>
            </a:r>
          </a:p>
          <a:p>
            <a:pPr>
              <a:buNone/>
            </a:pPr>
            <a:r>
              <a:rPr lang="cs-CZ" sz="2800" dirty="0" smtClean="0"/>
              <a:t>      Prachatice, </a:t>
            </a:r>
            <a:r>
              <a:rPr lang="cs-CZ" sz="2800" dirty="0" err="1" smtClean="0"/>
              <a:t>Č.Krumlov</a:t>
            </a:r>
            <a:r>
              <a:rPr lang="cs-CZ" sz="2800" dirty="0" smtClean="0"/>
              <a:t>   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124744"/>
            <a:ext cx="2941290" cy="35869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Honza\Plocha\200px-Hans_von_Aachen_0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0"/>
            <a:ext cx="5436096" cy="69038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Postupy a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Odděluj a zhušťuj</a:t>
            </a:r>
          </a:p>
          <a:p>
            <a:r>
              <a:rPr lang="cs-CZ" dirty="0" smtClean="0"/>
              <a:t>Vodní lázně, hnití</a:t>
            </a:r>
          </a:p>
          <a:p>
            <a:r>
              <a:rPr lang="cs-CZ" dirty="0" smtClean="0"/>
              <a:t>Alchymistické nádoby</a:t>
            </a:r>
          </a:p>
          <a:p>
            <a:r>
              <a:rPr lang="cs-CZ" dirty="0" smtClean="0"/>
              <a:t>Filosofické vejce – prostředí  </a:t>
            </a:r>
            <a:r>
              <a:rPr lang="cs-CZ" dirty="0" err="1" smtClean="0"/>
              <a:t>alch.operací</a:t>
            </a:r>
            <a:endParaRPr lang="cs-CZ" dirty="0" smtClean="0"/>
          </a:p>
          <a:p>
            <a:r>
              <a:rPr lang="cs-CZ" dirty="0" smtClean="0"/>
              <a:t>Rozpouštění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Paracelsus</a:t>
            </a:r>
            <a:r>
              <a:rPr lang="cs-CZ" dirty="0" smtClean="0"/>
              <a:t>                    1493    </a:t>
            </a:r>
            <a:r>
              <a:rPr lang="cs-CZ" dirty="0" err="1" smtClean="0"/>
              <a:t>Einsiedeln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24.září 1541   Salzburg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i="1" dirty="0" smtClean="0"/>
              <a:t>Do dvaceti jez, kolik můžeš, do padesáti, kolik musíš, a po padesátce tak málo, jak jen můžeš.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b="1" dirty="0" err="1" smtClean="0"/>
              <a:t>Paracelsus</a:t>
            </a:r>
            <a:r>
              <a:rPr lang="cs-CZ" dirty="0" smtClean="0"/>
              <a:t>, vlastním jménem </a:t>
            </a:r>
            <a:r>
              <a:rPr lang="cs-CZ" b="1" dirty="0" err="1" smtClean="0"/>
              <a:t>Philippus</a:t>
            </a:r>
            <a:r>
              <a:rPr lang="cs-CZ" b="1" dirty="0" smtClean="0"/>
              <a:t> </a:t>
            </a:r>
            <a:r>
              <a:rPr lang="cs-CZ" b="1" dirty="0" err="1" smtClean="0"/>
              <a:t>Aureolus</a:t>
            </a:r>
            <a:r>
              <a:rPr lang="cs-CZ" b="1" dirty="0" smtClean="0"/>
              <a:t> </a:t>
            </a:r>
            <a:r>
              <a:rPr lang="cs-CZ" b="1" dirty="0" err="1" smtClean="0"/>
              <a:t>Theophrastus</a:t>
            </a:r>
            <a:r>
              <a:rPr lang="cs-CZ" b="1" dirty="0" smtClean="0"/>
              <a:t> </a:t>
            </a:r>
            <a:r>
              <a:rPr lang="cs-CZ" b="1" dirty="0" err="1" smtClean="0"/>
              <a:t>Bombastus</a:t>
            </a:r>
            <a:r>
              <a:rPr lang="cs-CZ" b="1" dirty="0" smtClean="0"/>
              <a:t> </a:t>
            </a:r>
            <a:r>
              <a:rPr lang="cs-CZ" b="1" dirty="0" err="1" smtClean="0"/>
              <a:t>von</a:t>
            </a:r>
            <a:r>
              <a:rPr lang="cs-CZ" b="1" dirty="0" smtClean="0"/>
              <a:t> </a:t>
            </a:r>
            <a:r>
              <a:rPr lang="cs-CZ" b="1" dirty="0" err="1" smtClean="0"/>
              <a:t>Hohenheim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0"/>
            <a:ext cx="8229600" cy="6597352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Paracelsus</a:t>
            </a:r>
            <a:r>
              <a:rPr lang="cs-CZ" dirty="0" smtClean="0"/>
              <a:t>    byl  </a:t>
            </a:r>
            <a:r>
              <a:rPr lang="cs-CZ" dirty="0" smtClean="0">
                <a:solidFill>
                  <a:srgbClr val="0070C0"/>
                </a:solidFill>
              </a:rPr>
              <a:t>lékařem</a:t>
            </a:r>
            <a:r>
              <a:rPr lang="cs-CZ" dirty="0" smtClean="0"/>
              <a:t>, ale také </a:t>
            </a:r>
            <a:r>
              <a:rPr lang="cs-CZ" dirty="0" smtClean="0">
                <a:solidFill>
                  <a:srgbClr val="0070C0"/>
                </a:solidFill>
              </a:rPr>
              <a:t>alchymistou, přírodovědcem a empirikem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 Učil se od vesnických kovářů, poznával zaříkávání, zažehnávání, znal problematiku lovu a rybolovu. Uznával, že nemoci zvířat a jejich léčba má analogii v léčení lidí. </a:t>
            </a:r>
          </a:p>
          <a:p>
            <a:r>
              <a:rPr lang="cs-CZ" dirty="0" smtClean="0"/>
              <a:t>Od horníků slýchal o nemocech kovů, a protože dal na zkušenost obyčejných lidí, na démonologii a mytologii, je jeho dílo protkáno folkloristikou. </a:t>
            </a:r>
          </a:p>
          <a:p>
            <a:r>
              <a:rPr lang="cs-CZ" dirty="0" smtClean="0"/>
              <a:t>Vše zpracovával a zastával názor, že každá tato lidová nauka je dobrá pro lékařství</a:t>
            </a:r>
          </a:p>
          <a:p>
            <a:r>
              <a:rPr lang="cs-CZ" i="1" dirty="0" smtClean="0"/>
              <a:t>jed od léku odlišuje pouze podávané množství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alchymie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Rozpracovala experimentální postupy  - filtrace, sublimace, žíhání, rozpouštění</a:t>
            </a:r>
          </a:p>
          <a:p>
            <a:r>
              <a:rPr lang="cs-CZ" dirty="0" smtClean="0"/>
              <a:t> Vytvořila množství </a:t>
            </a:r>
            <a:r>
              <a:rPr lang="cs-CZ" dirty="0" err="1" smtClean="0"/>
              <a:t>lab.nádobí</a:t>
            </a:r>
            <a:r>
              <a:rPr lang="cs-CZ" dirty="0" smtClean="0"/>
              <a:t>  - </a:t>
            </a:r>
          </a:p>
          <a:p>
            <a:pPr>
              <a:buNone/>
            </a:pPr>
            <a:r>
              <a:rPr lang="cs-CZ" dirty="0" smtClean="0"/>
              <a:t>     třecí misky, baňky, nálevky</a:t>
            </a:r>
          </a:p>
          <a:p>
            <a:r>
              <a:rPr lang="cs-CZ" dirty="0" smtClean="0"/>
              <a:t>Prvky názvosloví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rozumíte pod pojmem alchymie</a:t>
            </a:r>
          </a:p>
          <a:p>
            <a:r>
              <a:rPr lang="cs-CZ" dirty="0" smtClean="0"/>
              <a:t>Kterou zemi lze nazvat kolébkou alchymie</a:t>
            </a:r>
          </a:p>
          <a:p>
            <a:r>
              <a:rPr lang="cs-CZ" dirty="0" smtClean="0"/>
              <a:t>Napište alespoň 5 okruhů bádání alchymistů</a:t>
            </a:r>
          </a:p>
          <a:p>
            <a:r>
              <a:rPr lang="cs-CZ" dirty="0" smtClean="0"/>
              <a:t>Který z panovníků podporoval vědu a bádání</a:t>
            </a:r>
          </a:p>
          <a:p>
            <a:r>
              <a:rPr lang="cs-CZ" dirty="0" smtClean="0"/>
              <a:t>Jaký význam měla alchymie pro dnešní vědu</a:t>
            </a:r>
          </a:p>
          <a:p>
            <a:r>
              <a:rPr lang="cs-CZ" dirty="0" smtClean="0"/>
              <a:t>Kdo byl </a:t>
            </a:r>
            <a:r>
              <a:rPr lang="cs-CZ" dirty="0" err="1" smtClean="0"/>
              <a:t>Paracelsus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0"/>
            <a:ext cx="8229600" cy="659735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Autor :</a:t>
            </a:r>
            <a:r>
              <a:rPr lang="cs-CZ" sz="2000" dirty="0" err="1" smtClean="0"/>
              <a:t>Mgr.V.Brtnová</a:t>
            </a:r>
            <a:endParaRPr lang="cs-CZ" sz="2000" dirty="0" smtClean="0"/>
          </a:p>
          <a:p>
            <a:r>
              <a:rPr lang="cs-CZ" sz="2000" dirty="0" smtClean="0"/>
              <a:t>Vzdělávací oblast</a:t>
            </a:r>
            <a:r>
              <a:rPr lang="cs-CZ" sz="2000" smtClean="0"/>
              <a:t>: Chemie</a:t>
            </a:r>
            <a:endParaRPr lang="cs-CZ" sz="2000" dirty="0" smtClean="0"/>
          </a:p>
          <a:p>
            <a:r>
              <a:rPr lang="cs-CZ" sz="2000" dirty="0" smtClean="0"/>
              <a:t>Téma : Alchymie</a:t>
            </a:r>
          </a:p>
          <a:p>
            <a:r>
              <a:rPr lang="cs-CZ" sz="2000" dirty="0" smtClean="0"/>
              <a:t>Ročník : Osmý</a:t>
            </a:r>
          </a:p>
          <a:p>
            <a:r>
              <a:rPr lang="cs-CZ" sz="2000" dirty="0" smtClean="0"/>
              <a:t>Datum vytvoření : srpen 2011</a:t>
            </a:r>
          </a:p>
          <a:p>
            <a:r>
              <a:rPr lang="cs-CZ" sz="2000" dirty="0" smtClean="0"/>
              <a:t>Anotace : prezentace je určena k tématu historie chemie – alchymie</a:t>
            </a:r>
          </a:p>
          <a:p>
            <a:r>
              <a:rPr lang="cs-CZ" sz="2000" dirty="0" smtClean="0"/>
              <a:t>Klíčová slova : : alchymie, kámen mudrců,separace, elixír života,extrakce, </a:t>
            </a:r>
            <a:r>
              <a:rPr lang="cs-CZ" sz="2000" dirty="0" err="1" smtClean="0"/>
              <a:t>homonkulus</a:t>
            </a:r>
            <a:r>
              <a:rPr lang="cs-CZ" sz="2000" dirty="0" smtClean="0"/>
              <a:t>, </a:t>
            </a:r>
            <a:r>
              <a:rPr lang="cs-CZ" sz="2000" dirty="0" err="1" smtClean="0"/>
              <a:t>Paracelsus</a:t>
            </a:r>
            <a:endParaRPr lang="cs-CZ" sz="2000" dirty="0" smtClean="0"/>
          </a:p>
          <a:p>
            <a:r>
              <a:rPr lang="cs-CZ" sz="2000" dirty="0" smtClean="0"/>
              <a:t>Zdroje obrázků : </a:t>
            </a:r>
          </a:p>
          <a:p>
            <a:pPr>
              <a:buNone/>
            </a:pPr>
            <a:r>
              <a:rPr lang="cs-CZ" sz="2100" dirty="0" smtClean="0"/>
              <a:t>Zdroje obrázků :  </a:t>
            </a:r>
          </a:p>
          <a:p>
            <a:pPr>
              <a:buNone/>
            </a:pPr>
            <a:r>
              <a:rPr lang="cs-CZ" sz="2100" dirty="0" smtClean="0"/>
              <a:t>Obrázek  Golem : </a:t>
            </a:r>
          </a:p>
          <a:p>
            <a:pPr>
              <a:buNone/>
            </a:pPr>
            <a:r>
              <a:rPr lang="cs-CZ" sz="2000" dirty="0" smtClean="0"/>
              <a:t>http://media1.picsearch.com/</a:t>
            </a:r>
            <a:r>
              <a:rPr lang="cs-CZ" sz="2000" dirty="0" err="1" smtClean="0"/>
              <a:t>is</a:t>
            </a:r>
            <a:r>
              <a:rPr lang="cs-CZ" sz="2000" dirty="0" smtClean="0"/>
              <a:t>?bntS6SuwjE5QC5Z6GSmP-y9BABuZHtYO50NrniFSEgc</a:t>
            </a:r>
          </a:p>
          <a:p>
            <a:pPr>
              <a:buNone/>
            </a:pPr>
            <a:r>
              <a:rPr lang="cs-CZ" sz="2100" dirty="0" smtClean="0"/>
              <a:t>Obrázek </a:t>
            </a:r>
            <a:r>
              <a:rPr lang="cs-CZ" sz="2100" dirty="0" err="1" smtClean="0"/>
              <a:t>alchimisty</a:t>
            </a:r>
            <a:r>
              <a:rPr lang="cs-CZ" sz="2100" dirty="0" smtClean="0"/>
              <a:t> :  http://www.</a:t>
            </a:r>
            <a:r>
              <a:rPr lang="cs-CZ" sz="2100" dirty="0" err="1" smtClean="0"/>
              <a:t>epilepsiemuseum.net</a:t>
            </a:r>
            <a:r>
              <a:rPr lang="cs-CZ" sz="2100" dirty="0" smtClean="0"/>
              <a:t>/raum2/</a:t>
            </a:r>
            <a:r>
              <a:rPr lang="cs-CZ" sz="2100" dirty="0" err="1" smtClean="0"/>
              <a:t>paracels.jpg</a:t>
            </a:r>
            <a:endParaRPr lang="cs-CZ" sz="2100" dirty="0" smtClean="0"/>
          </a:p>
          <a:p>
            <a:pPr>
              <a:buNone/>
            </a:pPr>
            <a:r>
              <a:rPr lang="cs-CZ" sz="2100" dirty="0" smtClean="0"/>
              <a:t>Obrázek  Rudolfa http://upload.wikimedia.org/wikipedia/commons/thumb/0/0f/Hans_von_Aachen_003.jpg/220px-Hans_von_Aachen_003.jpg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504</Words>
  <Application>Microsoft Office PowerPoint</Application>
  <PresentationFormat>Předvádění na obrazovce (4:3)</PresentationFormat>
  <Paragraphs>85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Alchymie</vt:lpstr>
      <vt:lpstr>Prezentace aplikace PowerPoint</vt:lpstr>
      <vt:lpstr>Slovo alchymie</vt:lpstr>
      <vt:lpstr>Časová období</vt:lpstr>
      <vt:lpstr>Alchymie se zabývala :</vt:lpstr>
      <vt:lpstr>Prezentace aplikace PowerPoint</vt:lpstr>
      <vt:lpstr>Osobnosti alchymie</vt:lpstr>
      <vt:lpstr>Prezentace aplikace PowerPoint</vt:lpstr>
      <vt:lpstr>Prezentace aplikace PowerPoint</vt:lpstr>
      <vt:lpstr>Postupy a pojmy</vt:lpstr>
      <vt:lpstr>Prezentace aplikace PowerPoint</vt:lpstr>
      <vt:lpstr>Prezentace aplikace PowerPoint</vt:lpstr>
      <vt:lpstr>Význam alchymie</vt:lpstr>
      <vt:lpstr>Pracovní list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Alchymie</dc:title>
  <dc:subject>chemie</dc:subject>
  <dc:creator>V.Brtnova</dc:creator>
  <cp:lastModifiedBy>Tolarová Pavlína</cp:lastModifiedBy>
  <cp:revision>14</cp:revision>
  <dcterms:created xsi:type="dcterms:W3CDTF">2010-09-05T14:48:10Z</dcterms:created>
  <dcterms:modified xsi:type="dcterms:W3CDTF">2012-11-08T08:45:06Z</dcterms:modified>
  <cp:category>8.ročník</cp:category>
</cp:coreProperties>
</file>