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72" r:id="rId5"/>
    <p:sldId id="269" r:id="rId6"/>
    <p:sldId id="258" r:id="rId7"/>
    <p:sldId id="259" r:id="rId8"/>
    <p:sldId id="267" r:id="rId9"/>
    <p:sldId id="260" r:id="rId10"/>
    <p:sldId id="261" r:id="rId11"/>
    <p:sldId id="262" r:id="rId12"/>
    <p:sldId id="270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29720-1D6A-4095-9154-9374008E1EE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2B7E0-DF6F-4400-A34D-761EFB4BFE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6/Calcium_unter_Argon_Schutzgasatmosph%C3%A4re.jpg" TargetMode="External"/><Relationship Id="rId2" Type="http://schemas.openxmlformats.org/officeDocument/2006/relationships/hyperlink" Target="http://data.bux.cz/book/013/246/0132462/mediu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f/f8/1861._%D0%9F%D0%BE%D1%80%D1%82%D1%80%D0%B5%D1%82_%D0%94.%D0%98._%D0%9C%D0%B5%D0%BD%D0%B4%D0%B5%D0%BB%D0%B5%D0%B5%D0%B2%D0%B0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Periodická soustava prvků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dirty="0" smtClean="0"/>
              <a:t>Periodický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772816"/>
            <a:ext cx="7056784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Fyzikální a chemické vlastnosti prvků jsou periodickou funkcí jejich protonového čísla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Dimitrij</a:t>
            </a:r>
            <a:r>
              <a:rPr lang="cs-CZ" dirty="0" smtClean="0"/>
              <a:t> </a:t>
            </a:r>
            <a:r>
              <a:rPr lang="cs-CZ" dirty="0" err="1" smtClean="0"/>
              <a:t>Ivanovič</a:t>
            </a:r>
            <a:r>
              <a:rPr lang="cs-CZ" dirty="0" smtClean="0"/>
              <a:t> </a:t>
            </a:r>
            <a:r>
              <a:rPr lang="cs-CZ" dirty="0"/>
              <a:t>M</a:t>
            </a:r>
            <a:r>
              <a:rPr lang="cs-CZ" dirty="0" smtClean="0"/>
              <a:t>endělejev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84784"/>
            <a:ext cx="7056784" cy="4525963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27</a:t>
            </a:r>
            <a:r>
              <a:rPr lang="cs-CZ" sz="3600" dirty="0" smtClean="0"/>
              <a:t>. 1. 1834 </a:t>
            </a:r>
            <a:r>
              <a:rPr lang="cs-CZ" sz="3600" dirty="0" smtClean="0"/>
              <a:t>– </a:t>
            </a:r>
            <a:r>
              <a:rPr lang="cs-CZ" sz="3600" dirty="0" smtClean="0"/>
              <a:t>20. 1. 1907</a:t>
            </a:r>
            <a:endParaRPr lang="cs-CZ" sz="3600" dirty="0" smtClean="0"/>
          </a:p>
          <a:p>
            <a:r>
              <a:rPr lang="cs-CZ" sz="2000" dirty="0" smtClean="0"/>
              <a:t>8</a:t>
            </a:r>
            <a:r>
              <a:rPr lang="cs-CZ" sz="2000" dirty="0" smtClean="0"/>
              <a:t>. 2. 1834 </a:t>
            </a:r>
            <a:r>
              <a:rPr lang="cs-CZ" sz="2000" dirty="0" smtClean="0"/>
              <a:t>– 2</a:t>
            </a:r>
            <a:r>
              <a:rPr lang="cs-CZ" sz="2000" dirty="0" smtClean="0"/>
              <a:t>. 2. 1907</a:t>
            </a:r>
            <a:endParaRPr lang="cs-CZ" sz="2000" dirty="0" smtClean="0"/>
          </a:p>
          <a:p>
            <a:r>
              <a:rPr lang="cs-CZ" sz="3600" dirty="0" smtClean="0"/>
              <a:t>Ruský chemik, který je autorem  periodického zákona a tabulky prvků</a:t>
            </a:r>
          </a:p>
          <a:p>
            <a:r>
              <a:rPr lang="cs-CZ" sz="3600" dirty="0" smtClean="0"/>
              <a:t>PSP byla poprvé publikovaná </a:t>
            </a:r>
          </a:p>
          <a:p>
            <a:pPr>
              <a:buNone/>
            </a:pPr>
            <a:r>
              <a:rPr lang="cs-CZ" sz="3600" dirty="0" smtClean="0"/>
              <a:t>    v r</a:t>
            </a:r>
            <a:r>
              <a:rPr lang="cs-CZ" sz="3600" dirty="0" smtClean="0"/>
              <a:t>. 1869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Jeho práci podpořil profesor chemie </a:t>
            </a:r>
            <a:r>
              <a:rPr lang="cs-CZ" sz="3600" dirty="0" smtClean="0"/>
              <a:t>              na </a:t>
            </a:r>
            <a:r>
              <a:rPr lang="cs-CZ" sz="3600" dirty="0" smtClean="0"/>
              <a:t>UK v Praze B</a:t>
            </a:r>
            <a:r>
              <a:rPr lang="cs-CZ" sz="3600" dirty="0" smtClean="0"/>
              <a:t>. </a:t>
            </a:r>
            <a:r>
              <a:rPr lang="cs-CZ" sz="3600" dirty="0" err="1" smtClean="0"/>
              <a:t>Brauner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525963"/>
          </a:xfrm>
        </p:spPr>
        <p:txBody>
          <a:bodyPr/>
          <a:lstStyle/>
          <a:p>
            <a:r>
              <a:rPr lang="cs-CZ" dirty="0" smtClean="0"/>
              <a:t>Narodil se jako 14. a poslední dítě v rodině ředitele gymnázia v </a:t>
            </a:r>
            <a:r>
              <a:rPr lang="cs-CZ" dirty="0" err="1" smtClean="0"/>
              <a:t>Tobolsku</a:t>
            </a:r>
            <a:r>
              <a:rPr lang="cs-CZ" dirty="0" smtClean="0"/>
              <a:t>. Po smrti otce se matka s  15letým synem a jeho sestrou  přestěhovala  do Moskvy.  Po neúspěšném studiu medicíny a učitelství začal Mendělejev studovat  na fyzikálně – matematické fakultě . Studia úspěšně dokončil, pracoval na gymnáziu a na Petrohradské universitě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012974"/>
          </a:xfrm>
        </p:spPr>
        <p:txBody>
          <a:bodyPr/>
          <a:lstStyle/>
          <a:p>
            <a:r>
              <a:rPr lang="cs-CZ" dirty="0" smtClean="0"/>
              <a:t>Historie 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1772     1. historicky doložená tabulka prvků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i="1" dirty="0" smtClean="0"/>
              <a:t>Louis-Bernard </a:t>
            </a:r>
            <a:r>
              <a:rPr lang="cs-CZ" i="1" dirty="0" err="1" smtClean="0"/>
              <a:t>Guyton</a:t>
            </a:r>
            <a:r>
              <a:rPr lang="cs-CZ" i="1" dirty="0" smtClean="0"/>
              <a:t> de </a:t>
            </a:r>
            <a:r>
              <a:rPr lang="cs-CZ" i="1" dirty="0" err="1" smtClean="0"/>
              <a:t>Morveau</a:t>
            </a:r>
            <a:endParaRPr lang="cs-CZ" i="1" dirty="0" smtClean="0"/>
          </a:p>
          <a:p>
            <a:r>
              <a:rPr lang="cs-CZ" dirty="0" smtClean="0"/>
              <a:t>1857     tabulka s 32 prvky v 8 sloupcích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i="1" dirty="0" err="1" smtClean="0"/>
              <a:t>Jean</a:t>
            </a:r>
            <a:r>
              <a:rPr lang="cs-CZ" i="1" dirty="0" smtClean="0"/>
              <a:t>-</a:t>
            </a:r>
            <a:r>
              <a:rPr lang="cs-CZ" i="1" dirty="0" err="1" smtClean="0"/>
              <a:t>Baptiste</a:t>
            </a:r>
            <a:r>
              <a:rPr lang="cs-CZ" i="1" dirty="0" smtClean="0"/>
              <a:t> Dumas</a:t>
            </a:r>
          </a:p>
          <a:p>
            <a:r>
              <a:rPr lang="cs-CZ" dirty="0" smtClean="0"/>
              <a:t>1862     prvky řazeny podle atom. hmotnosti</a:t>
            </a:r>
          </a:p>
          <a:p>
            <a:pPr>
              <a:buNone/>
            </a:pPr>
            <a:r>
              <a:rPr lang="cs-CZ" i="1" dirty="0" smtClean="0"/>
              <a:t>            </a:t>
            </a:r>
            <a:r>
              <a:rPr lang="cs-CZ" i="1" dirty="0" err="1" smtClean="0"/>
              <a:t>Alexandre</a:t>
            </a:r>
            <a:r>
              <a:rPr lang="cs-CZ" i="1" dirty="0" smtClean="0"/>
              <a:t>-Emile </a:t>
            </a:r>
            <a:r>
              <a:rPr lang="cs-CZ" i="1" dirty="0" err="1" smtClean="0"/>
              <a:t>Béguyer</a:t>
            </a:r>
            <a:r>
              <a:rPr lang="cs-CZ" i="1" dirty="0" smtClean="0"/>
              <a:t> de </a:t>
            </a:r>
            <a:r>
              <a:rPr lang="cs-CZ" i="1" dirty="0" err="1" smtClean="0"/>
              <a:t>Chancourtois</a:t>
            </a:r>
            <a:endParaRPr lang="cs-CZ" i="1" dirty="0" smtClean="0"/>
          </a:p>
          <a:p>
            <a:r>
              <a:rPr lang="cs-CZ" dirty="0" smtClean="0"/>
              <a:t>1864      tabulka s mocenstvím prvků</a:t>
            </a:r>
          </a:p>
          <a:p>
            <a:pPr>
              <a:buNone/>
            </a:pPr>
            <a:r>
              <a:rPr lang="cs-CZ" i="1" dirty="0" smtClean="0"/>
              <a:t>                   Lothar </a:t>
            </a:r>
            <a:r>
              <a:rPr lang="cs-CZ" i="1" dirty="0" err="1" smtClean="0"/>
              <a:t>Meyer</a:t>
            </a:r>
            <a:endParaRPr lang="cs-CZ" i="1" dirty="0" smtClean="0"/>
          </a:p>
          <a:p>
            <a:r>
              <a:rPr lang="cs-CZ" dirty="0" smtClean="0"/>
              <a:t>1869      periodický zákon a 63 prvků v tabulce</a:t>
            </a:r>
          </a:p>
          <a:p>
            <a:r>
              <a:rPr lang="cs-CZ" dirty="0" smtClean="0"/>
              <a:t>               </a:t>
            </a:r>
            <a:r>
              <a:rPr lang="cs-CZ" i="1" dirty="0" err="1" smtClean="0"/>
              <a:t>D.I.Mendělejev</a:t>
            </a:r>
            <a:endParaRPr lang="cs-CZ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176464"/>
          </a:xfrm>
        </p:spPr>
        <p:txBody>
          <a:bodyPr/>
          <a:lstStyle/>
          <a:p>
            <a:r>
              <a:rPr lang="cs-CZ" b="1" dirty="0" smtClean="0"/>
              <a:t>7 period </a:t>
            </a:r>
            <a:r>
              <a:rPr lang="cs-CZ" dirty="0" smtClean="0"/>
              <a:t>– číslo periody odpovídá hlavnímu   kvantovému číslu valenčních elektronů</a:t>
            </a:r>
          </a:p>
          <a:p>
            <a:pPr>
              <a:buNone/>
            </a:pPr>
            <a:r>
              <a:rPr lang="cs-CZ" dirty="0" smtClean="0"/>
              <a:t>                     - udává počet </a:t>
            </a:r>
            <a:r>
              <a:rPr lang="cs-CZ" dirty="0" smtClean="0"/>
              <a:t>vrstev, </a:t>
            </a:r>
            <a:r>
              <a:rPr lang="cs-CZ" dirty="0" smtClean="0"/>
              <a:t>z nichž je tvořen elektronový obal prvku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18 skupin – </a:t>
            </a:r>
            <a:r>
              <a:rPr lang="cs-CZ" dirty="0" smtClean="0"/>
              <a:t>číslo skupiny odpovídá počtu valenčních  elektronů atomu prvku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4525963"/>
          </a:xfrm>
        </p:spPr>
        <p:txBody>
          <a:bodyPr/>
          <a:lstStyle/>
          <a:p>
            <a:r>
              <a:rPr lang="cs-CZ" dirty="0" smtClean="0"/>
              <a:t>Příklad :                  prvek  vápník    </a:t>
            </a:r>
            <a:r>
              <a:rPr lang="cs-CZ" b="1" dirty="0" smtClean="0"/>
              <a:t>Ca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je ve II</a:t>
            </a:r>
            <a:r>
              <a:rPr lang="cs-CZ" dirty="0" smtClean="0"/>
              <a:t>. skupině  </a:t>
            </a:r>
            <a:r>
              <a:rPr lang="cs-CZ" dirty="0" smtClean="0"/>
              <a:t>a ve 4</a:t>
            </a:r>
            <a:r>
              <a:rPr lang="cs-CZ" dirty="0" smtClean="0"/>
              <a:t>. periodě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jeho atom má 2 valenční elektrony </a:t>
            </a:r>
          </a:p>
          <a:p>
            <a:pPr>
              <a:buNone/>
            </a:pPr>
            <a:r>
              <a:rPr lang="cs-CZ" dirty="0" smtClean="0"/>
              <a:t>     a elektronový obal se skládá ze 4 vrstev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068960"/>
            <a:ext cx="4674096" cy="306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v 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116 prvků  -  92 přirozených  </a:t>
            </a:r>
          </a:p>
          <a:p>
            <a:pPr>
              <a:buNone/>
            </a:pPr>
            <a:r>
              <a:rPr lang="cs-CZ" dirty="0" smtClean="0"/>
              <a:t>                           (vyskytují se v přírodě)</a:t>
            </a:r>
          </a:p>
          <a:p>
            <a:pPr>
              <a:buNone/>
            </a:pPr>
            <a:r>
              <a:rPr lang="cs-CZ" dirty="0" smtClean="0"/>
              <a:t>                         -  24 umělých</a:t>
            </a:r>
          </a:p>
          <a:p>
            <a:r>
              <a:rPr lang="cs-CZ" dirty="0" smtClean="0"/>
              <a:t> 92 přirozených prvků   - 11 plynných prvků</a:t>
            </a:r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2000" i="1" dirty="0" smtClean="0"/>
              <a:t>H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,N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,O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,F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, Cl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 a vzácné plyny</a:t>
            </a:r>
          </a:p>
          <a:p>
            <a:pPr>
              <a:buNone/>
            </a:pPr>
            <a:r>
              <a:rPr lang="cs-CZ" dirty="0" smtClean="0"/>
              <a:t>                                             -  2 kapalné prvky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000" i="1" dirty="0" smtClean="0"/>
              <a:t>Br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,</a:t>
            </a:r>
            <a:r>
              <a:rPr lang="cs-CZ" sz="2000" i="1" dirty="0" err="1" smtClean="0"/>
              <a:t>Hg</a:t>
            </a:r>
            <a:endParaRPr lang="cs-CZ" sz="2000" i="1" dirty="0" smtClean="0"/>
          </a:p>
          <a:p>
            <a:pPr>
              <a:buNone/>
            </a:pPr>
            <a:r>
              <a:rPr lang="cs-CZ" dirty="0" smtClean="0"/>
              <a:t>                                             -  pevné látky 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000" i="1" dirty="0" smtClean="0"/>
              <a:t>převážně kovy  </a:t>
            </a:r>
            <a:endParaRPr lang="cs-CZ" sz="2000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</p:spPr>
        <p:txBody>
          <a:bodyPr/>
          <a:lstStyle/>
          <a:p>
            <a:r>
              <a:rPr lang="cs-CZ" dirty="0" smtClean="0"/>
              <a:t>Vlastnosti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6612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Podle  vlastností dělíme prvky do 3 základních skupin : </a:t>
            </a:r>
          </a:p>
          <a:p>
            <a:r>
              <a:rPr lang="cs-CZ" i="1" dirty="0" smtClean="0"/>
              <a:t>Nekovy  </a:t>
            </a:r>
            <a:r>
              <a:rPr lang="cs-CZ" dirty="0" smtClean="0"/>
              <a:t>-  nemají kovový vzhled, nevedou teplo a elektrický proud </a:t>
            </a:r>
            <a:r>
              <a:rPr lang="cs-CZ" dirty="0" smtClean="0"/>
              <a:t>(kromě C), </a:t>
            </a:r>
            <a:r>
              <a:rPr lang="cs-CZ" dirty="0" smtClean="0"/>
              <a:t>patří mezi ně kyselinotvorné prvky</a:t>
            </a:r>
          </a:p>
          <a:p>
            <a:r>
              <a:rPr lang="cs-CZ" i="1" dirty="0" smtClean="0"/>
              <a:t>Kovy</a:t>
            </a:r>
            <a:r>
              <a:rPr lang="cs-CZ" dirty="0" smtClean="0"/>
              <a:t>  -  mají dobrou tepelnou a elektrickou vodivost, kovový lesk, jsou kujné, tažné, tvoří slitiny</a:t>
            </a:r>
          </a:p>
          <a:p>
            <a:r>
              <a:rPr lang="cs-CZ" i="1" dirty="0" smtClean="0"/>
              <a:t>Polokovy</a:t>
            </a:r>
            <a:r>
              <a:rPr lang="cs-CZ" dirty="0" smtClean="0"/>
              <a:t>  -  mají některé vlastnosti kovů</a:t>
            </a:r>
          </a:p>
          <a:p>
            <a:pPr>
              <a:buNone/>
            </a:pPr>
            <a:r>
              <a:rPr lang="cs-CZ" dirty="0" smtClean="0"/>
              <a:t>    a nekovů, nejsou kujné, jsou křehké, mají malou elektrickou vodivost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424936" cy="4525963"/>
          </a:xfrm>
        </p:spPr>
        <p:txBody>
          <a:bodyPr/>
          <a:lstStyle/>
          <a:p>
            <a:r>
              <a:rPr lang="cs-CZ" dirty="0" smtClean="0"/>
              <a:t>Zkuste vyjmenovat alespoň 5 prvků, které byly známy již ve středověku</a:t>
            </a:r>
          </a:p>
          <a:p>
            <a:r>
              <a:rPr lang="cs-CZ" dirty="0" smtClean="0"/>
              <a:t>Podle jakého principu jsou řazeny prvky v </a:t>
            </a:r>
            <a:r>
              <a:rPr lang="cs-CZ" dirty="0" smtClean="0"/>
              <a:t>PSP?</a:t>
            </a:r>
            <a:endParaRPr lang="cs-CZ" dirty="0" smtClean="0"/>
          </a:p>
          <a:p>
            <a:r>
              <a:rPr lang="cs-CZ" dirty="0" smtClean="0"/>
              <a:t>Kolik period a skupin tvoří </a:t>
            </a:r>
            <a:r>
              <a:rPr lang="cs-CZ" dirty="0" smtClean="0"/>
              <a:t>PSP? </a:t>
            </a:r>
            <a:endParaRPr lang="cs-CZ" dirty="0" smtClean="0"/>
          </a:p>
          <a:p>
            <a:r>
              <a:rPr lang="cs-CZ" dirty="0" smtClean="0"/>
              <a:t>Co lze zjistit z postavení prvku v </a:t>
            </a:r>
            <a:r>
              <a:rPr lang="cs-CZ" dirty="0" smtClean="0"/>
              <a:t>PSP?  </a:t>
            </a:r>
            <a:endParaRPr lang="cs-CZ" dirty="0" smtClean="0"/>
          </a:p>
          <a:p>
            <a:r>
              <a:rPr lang="cs-CZ" dirty="0" smtClean="0"/>
              <a:t>Popište rozdíl ve vlastnostech kovů a nekovů</a:t>
            </a:r>
          </a:p>
          <a:p>
            <a:r>
              <a:rPr lang="cs-CZ" dirty="0" smtClean="0"/>
              <a:t>Kdo je autorem Periodického </a:t>
            </a:r>
            <a:r>
              <a:rPr lang="cs-CZ" dirty="0" smtClean="0"/>
              <a:t>zákona?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64704"/>
            <a:ext cx="3830826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276872"/>
            <a:ext cx="3152775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626469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Zdroje informací : </a:t>
            </a:r>
          </a:p>
          <a:p>
            <a:r>
              <a:rPr lang="cs-CZ" sz="2000" dirty="0" smtClean="0"/>
              <a:t>Chemie pro střední školy  : </a:t>
            </a:r>
            <a:r>
              <a:rPr lang="cs-CZ" sz="2000" dirty="0" err="1" smtClean="0"/>
              <a:t>J.Banýr</a:t>
            </a:r>
            <a:r>
              <a:rPr lang="cs-CZ" sz="2000" dirty="0" smtClean="0"/>
              <a:t>, P-.Beneš a kol.,vydalo SPN Praha, 2001, ISBN 80-85937-46-8</a:t>
            </a:r>
          </a:p>
          <a:p>
            <a:r>
              <a:rPr lang="cs-CZ" sz="2000" dirty="0" smtClean="0"/>
              <a:t>Obrázek  PSP 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data.</a:t>
            </a:r>
            <a:r>
              <a:rPr lang="cs-CZ" sz="2000" dirty="0" err="1" smtClean="0">
                <a:hlinkClick r:id="rId2"/>
              </a:rPr>
              <a:t>bux.cz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book</a:t>
            </a:r>
            <a:r>
              <a:rPr lang="cs-CZ" sz="2000" dirty="0" smtClean="0">
                <a:hlinkClick r:id="rId2"/>
              </a:rPr>
              <a:t>/013/246/0132462/medium.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vápníku </a:t>
            </a: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upload.wikimedia.org/wikipedia/commons/9/96/Calcium_unter_Argon_Schutzgasatmosph%C3%A4re.jpg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</a:t>
            </a:r>
            <a:r>
              <a:rPr lang="cs-CZ" sz="2000" dirty="0" err="1" smtClean="0"/>
              <a:t>D.I.Mendělejev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http://upload.wikimedia.org/wikipedia/commons/f/f8/1861._%D0%9F%D0%BE%D1%80%D1%82%D1%80%D0%B5%D1%82_%D0%94.%D0%98._%</a:t>
            </a:r>
            <a:r>
              <a:rPr lang="cs-CZ" sz="2000" dirty="0" smtClean="0">
                <a:hlinkClick r:id="rId4"/>
              </a:rPr>
              <a:t>D0%9C%D0%B5%D0%BD%D0%B4%D0%B5%D0%BB%D0%B5%D0%B5%D0%B2%D0%B0.jpg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sz="2000" dirty="0" smtClean="0"/>
              <a:t>Autor :             Mgr. Věra </a:t>
            </a:r>
            <a:r>
              <a:rPr lang="cs-CZ" sz="2000" dirty="0" err="1" smtClean="0"/>
              <a:t>Brtnová</a:t>
            </a:r>
            <a:endParaRPr lang="cs-CZ" sz="2000" dirty="0" smtClean="0"/>
          </a:p>
          <a:p>
            <a:r>
              <a:rPr lang="cs-CZ" sz="2000" dirty="0" smtClean="0"/>
              <a:t>Vzdělávací oblast: Chemie</a:t>
            </a:r>
          </a:p>
          <a:p>
            <a:r>
              <a:rPr lang="cs-CZ" sz="2000" dirty="0" smtClean="0"/>
              <a:t>Téma :             Periodická soustava prvků</a:t>
            </a:r>
          </a:p>
          <a:p>
            <a:r>
              <a:rPr lang="cs-CZ" sz="2000" dirty="0" smtClean="0"/>
              <a:t>Ročník :           Osmý</a:t>
            </a:r>
          </a:p>
          <a:p>
            <a:r>
              <a:rPr lang="cs-CZ" sz="2000" dirty="0" smtClean="0"/>
              <a:t>Předmět :       Chemie</a:t>
            </a:r>
          </a:p>
          <a:p>
            <a:r>
              <a:rPr lang="cs-CZ" sz="2000" dirty="0" smtClean="0"/>
              <a:t>Datum vytvoření :  9</a:t>
            </a:r>
            <a:r>
              <a:rPr lang="cs-CZ" sz="2000" dirty="0" smtClean="0"/>
              <a:t>. </a:t>
            </a:r>
            <a:r>
              <a:rPr lang="cs-CZ" sz="2000" smtClean="0"/>
              <a:t>2. 2012</a:t>
            </a:r>
            <a:endParaRPr lang="cs-CZ" sz="2000" dirty="0" smtClean="0"/>
          </a:p>
          <a:p>
            <a:r>
              <a:rPr lang="cs-CZ" sz="2000" dirty="0" smtClean="0"/>
              <a:t>Anotace :           Materiál je určen k  výkladu periodické soustavy prvků</a:t>
            </a:r>
          </a:p>
          <a:p>
            <a:pPr>
              <a:buNone/>
            </a:pPr>
            <a:r>
              <a:rPr lang="cs-CZ" sz="2000" dirty="0" smtClean="0"/>
              <a:t>                                   a k vysvětlení periodického zákona, stručnému </a:t>
            </a:r>
          </a:p>
          <a:p>
            <a:pPr>
              <a:buNone/>
            </a:pPr>
            <a:r>
              <a:rPr lang="cs-CZ" sz="2000" dirty="0" smtClean="0"/>
              <a:t>                                   seznámení s D</a:t>
            </a:r>
            <a:r>
              <a:rPr lang="cs-CZ" sz="2000" dirty="0" smtClean="0"/>
              <a:t>. I. Mendělejevem</a:t>
            </a:r>
            <a:r>
              <a:rPr lang="cs-CZ" sz="2000" dirty="0" smtClean="0"/>
              <a:t>. </a:t>
            </a:r>
          </a:p>
          <a:p>
            <a:pPr>
              <a:buNone/>
            </a:pPr>
            <a:r>
              <a:rPr lang="cs-CZ" sz="2000" dirty="0" smtClean="0"/>
              <a:t>                                   V závěru lze použít krátkou zpětnou  vazbu  formou </a:t>
            </a:r>
          </a:p>
          <a:p>
            <a:pPr>
              <a:buNone/>
            </a:pPr>
            <a:r>
              <a:rPr lang="cs-CZ" sz="2000" dirty="0" smtClean="0"/>
              <a:t>                                   vypracování otázek                      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537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Periodická soustava prvků</vt:lpstr>
      <vt:lpstr>Periodický zákon</vt:lpstr>
      <vt:lpstr>Dimitrij Ivanovič Mendělejev</vt:lpstr>
      <vt:lpstr>Snímek 4</vt:lpstr>
      <vt:lpstr>Historie PSP</vt:lpstr>
      <vt:lpstr>PSP</vt:lpstr>
      <vt:lpstr>Snímek 7</vt:lpstr>
      <vt:lpstr>Prvky v PSP</vt:lpstr>
      <vt:lpstr>Vlastnosti prvků</vt:lpstr>
      <vt:lpstr>Procvičení 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Dum</cp:lastModifiedBy>
  <cp:revision>37</cp:revision>
  <dcterms:created xsi:type="dcterms:W3CDTF">2012-02-09T17:32:55Z</dcterms:created>
  <dcterms:modified xsi:type="dcterms:W3CDTF">2013-05-23T11:28:41Z</dcterms:modified>
</cp:coreProperties>
</file>