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987424-E575-41D9-AD98-375195FE7E3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6A03D-78A6-4E8F-9CB9-F62A8B8A1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Chemická látka, prvek </a:t>
            </a:r>
            <a:br>
              <a:rPr lang="cs-CZ" dirty="0" smtClean="0"/>
            </a:br>
            <a:r>
              <a:rPr lang="cs-CZ" dirty="0" smtClean="0"/>
              <a:t>a sloučenina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 látka, prvek a sloučenina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Prvky, sloučeniny, směsi – základní látky</a:t>
            </a:r>
          </a:p>
          <a:p>
            <a:r>
              <a:rPr lang="cs-CZ" dirty="0" smtClean="0"/>
              <a:t>Látka -  vzduch, domy, tělo</a:t>
            </a:r>
          </a:p>
          <a:p>
            <a:r>
              <a:rPr lang="cs-CZ" dirty="0" smtClean="0"/>
              <a:t>Prvek – nelze dále chemicky rozdělit</a:t>
            </a:r>
          </a:p>
          <a:p>
            <a:r>
              <a:rPr lang="cs-CZ" dirty="0" smtClean="0"/>
              <a:t>Sloučeniny – tvořeny ze dvou nebo více prvků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poutanými chemickými vazbami</a:t>
            </a:r>
          </a:p>
          <a:p>
            <a:r>
              <a:rPr lang="cs-CZ" dirty="0" smtClean="0"/>
              <a:t>Směs -  soustava dvou nebo více prvků nebo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sloučenin, které nejsou </a:t>
            </a:r>
            <a:r>
              <a:rPr lang="cs-CZ" dirty="0" err="1" smtClean="0"/>
              <a:t>chem.vázány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31837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         Prvek A            +              Prvek B</a:t>
            </a:r>
          </a:p>
          <a:p>
            <a:pPr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     </a:t>
            </a:r>
          </a:p>
          <a:p>
            <a:pPr>
              <a:buNone/>
            </a:pPr>
            <a:r>
              <a:rPr lang="cs-CZ" sz="4000" dirty="0" smtClean="0"/>
              <a:t>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</a:p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sz="4000" dirty="0" smtClean="0"/>
              <a:t>       Směs A+B                  Sloučenina AB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491880" y="2060848"/>
            <a:ext cx="2232248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3131840" y="2114550"/>
            <a:ext cx="2611735" cy="16024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7092280" y="1628800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835696" y="4797152"/>
            <a:ext cx="50405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827584" y="5805264"/>
            <a:ext cx="50405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871700" y="1916832"/>
            <a:ext cx="432048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1259632" y="5229200"/>
            <a:ext cx="432048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411760" y="6021288"/>
            <a:ext cx="360040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83568" y="4725144"/>
            <a:ext cx="432048" cy="36004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339752" y="544522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940152" y="4797152"/>
            <a:ext cx="504056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156176" y="4869160"/>
            <a:ext cx="72008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596336" y="5085184"/>
            <a:ext cx="5760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7308304" y="5301208"/>
            <a:ext cx="576064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5940152" y="5877272"/>
            <a:ext cx="64807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300192" y="5661248"/>
            <a:ext cx="720080" cy="7647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Sloučenina</a:t>
            </a:r>
            <a:r>
              <a:rPr lang="cs-CZ" sz="4000" dirty="0" smtClean="0"/>
              <a:t> : vzniká chemickou reakcí dvou různých prvků, které jsou spojeny chemickou vazbou</a:t>
            </a:r>
          </a:p>
          <a:p>
            <a:r>
              <a:rPr lang="cs-CZ" sz="4000" b="1" dirty="0" smtClean="0"/>
              <a:t>Směs</a:t>
            </a:r>
            <a:r>
              <a:rPr lang="cs-CZ" sz="4000" dirty="0" smtClean="0"/>
              <a:t> : vzniká smícháním dvou různých prvků, </a:t>
            </a:r>
          </a:p>
          <a:p>
            <a:pPr>
              <a:buNone/>
            </a:pPr>
            <a:r>
              <a:rPr lang="cs-CZ" sz="4000" dirty="0" smtClean="0"/>
              <a:t>    nová látka nevzniká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Jednoatomová                  Dvouatomová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molekula                                </a:t>
            </a:r>
            <a:r>
              <a:rPr lang="cs-CZ" dirty="0" err="1" smtClean="0"/>
              <a:t>molekula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Sloučenina                             Směs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483768" y="2348880"/>
            <a:ext cx="252028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059832" y="2276872"/>
            <a:ext cx="2520280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1187624" y="184482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483768" y="537321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932040" y="530120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39552" y="234888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724128" y="1988840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012160" y="1988840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804248" y="1988840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1" name="Elipsa 70"/>
          <p:cNvSpPr/>
          <p:nvPr/>
        </p:nvSpPr>
        <p:spPr>
          <a:xfrm>
            <a:off x="7062014" y="2120490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2" name="Elipsa 71"/>
          <p:cNvSpPr/>
          <p:nvPr/>
        </p:nvSpPr>
        <p:spPr>
          <a:xfrm>
            <a:off x="5868144" y="2492896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6084168" y="263691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827584" y="479715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411760" y="5085184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331640" y="5733256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2699792" y="515719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1547664" y="551723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1259632" y="544522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1115616" y="4725144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1043608" y="501317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5868144" y="4941168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5868144" y="566124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5652120" y="450912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6156176" y="5229200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5220072" y="479715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1475656" y="263691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1763688" y="206084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4932040" y="4725144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6948264" y="494116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933056"/>
            <a:ext cx="3888432" cy="215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71600" y="260648"/>
            <a:ext cx="6912768" cy="994122"/>
          </a:xfrm>
        </p:spPr>
        <p:txBody>
          <a:bodyPr/>
          <a:lstStyle/>
          <a:p>
            <a:r>
              <a:rPr lang="cs-CZ" dirty="0" smtClean="0"/>
              <a:t>Chemicky čistá látka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484784"/>
            <a:ext cx="648072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obsahuje stejné částice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má určité fyzikální hodnoty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má v každé své části stejné chemické  složení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r>
              <a:rPr lang="cs-CZ" sz="2800" dirty="0" smtClean="0"/>
              <a:t>  př. </a:t>
            </a:r>
            <a:r>
              <a:rPr lang="cs-CZ" sz="2800" dirty="0" err="1" smtClean="0"/>
              <a:t>NaCl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sloučenina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412976"/>
          </a:xfrm>
        </p:spPr>
        <p:txBody>
          <a:bodyPr/>
          <a:lstStyle/>
          <a:p>
            <a:r>
              <a:rPr lang="cs-CZ" dirty="0" smtClean="0"/>
              <a:t>Chemicky čistá látka tvořená stejnými molekulami</a:t>
            </a:r>
          </a:p>
          <a:p>
            <a:r>
              <a:rPr lang="cs-CZ" dirty="0" smtClean="0"/>
              <a:t>Je charakterizována názvem a vzorcem</a:t>
            </a:r>
          </a:p>
          <a:p>
            <a:r>
              <a:rPr lang="cs-CZ" dirty="0" smtClean="0"/>
              <a:t>Tyto složitější útvary jsou k sobě vázány chemickými vazbami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Síla, která k sobě poutá sloučené atomy </a:t>
            </a:r>
          </a:p>
          <a:p>
            <a:pPr>
              <a:buNone/>
            </a:pPr>
            <a:r>
              <a:rPr lang="cs-CZ" dirty="0" smtClean="0"/>
              <a:t>    v molekuly</a:t>
            </a:r>
          </a:p>
          <a:p>
            <a:r>
              <a:rPr lang="cs-CZ" dirty="0" smtClean="0"/>
              <a:t>K chemické vazbě dochází při chemické reakci</a:t>
            </a:r>
          </a:p>
          <a:p>
            <a:r>
              <a:rPr lang="cs-CZ" dirty="0" smtClean="0"/>
              <a:t>Při </a:t>
            </a:r>
            <a:r>
              <a:rPr lang="cs-CZ" dirty="0" err="1" smtClean="0"/>
              <a:t>chem.reakci</a:t>
            </a:r>
            <a:r>
              <a:rPr lang="cs-CZ" dirty="0" smtClean="0"/>
              <a:t> dochází ke změně  uspořádání elektronů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chemických vazeb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Vazba kovalentní jednoduchá</a:t>
            </a:r>
          </a:p>
          <a:p>
            <a:r>
              <a:rPr lang="cs-CZ" dirty="0" smtClean="0"/>
              <a:t>Vazba kovalentní dvojná</a:t>
            </a:r>
          </a:p>
          <a:p>
            <a:r>
              <a:rPr lang="cs-CZ" dirty="0" smtClean="0"/>
              <a:t>Vazba kovalentní trojná</a:t>
            </a:r>
          </a:p>
          <a:p>
            <a:r>
              <a:rPr lang="cs-CZ" dirty="0" smtClean="0"/>
              <a:t>Vazba iontová</a:t>
            </a:r>
          </a:p>
          <a:p>
            <a:r>
              <a:rPr lang="cs-CZ" dirty="0" smtClean="0"/>
              <a:t>Vazba kovová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70000" lnSpcReduction="20000"/>
          </a:bodyPr>
          <a:lstStyle/>
          <a:p>
            <a:r>
              <a:rPr lang="cs-CZ" sz="4600" dirty="0" smtClean="0"/>
              <a:t>Určete, kdy dochází k chemické změně:</a:t>
            </a:r>
          </a:p>
          <a:p>
            <a:pPr>
              <a:buNone/>
            </a:pPr>
            <a:r>
              <a:rPr lang="cs-CZ" sz="4600" dirty="0" smtClean="0"/>
              <a:t>    tání ledu </a:t>
            </a:r>
          </a:p>
          <a:p>
            <a:pPr>
              <a:buNone/>
            </a:pPr>
            <a:r>
              <a:rPr lang="cs-CZ" sz="4600" dirty="0" smtClean="0"/>
              <a:t>    tlení sena</a:t>
            </a:r>
          </a:p>
          <a:p>
            <a:pPr>
              <a:buNone/>
            </a:pPr>
            <a:r>
              <a:rPr lang="cs-CZ" sz="4600" dirty="0" smtClean="0"/>
              <a:t>    kažení masa</a:t>
            </a:r>
          </a:p>
          <a:p>
            <a:pPr>
              <a:buNone/>
            </a:pPr>
            <a:r>
              <a:rPr lang="cs-CZ" sz="4600" dirty="0" smtClean="0"/>
              <a:t>    schnutí kalhot</a:t>
            </a:r>
          </a:p>
          <a:p>
            <a:r>
              <a:rPr lang="cs-CZ" sz="4600" dirty="0" smtClean="0"/>
              <a:t>Charakterizujte chemicky čistou látku </a:t>
            </a:r>
          </a:p>
          <a:p>
            <a:pPr>
              <a:buNone/>
            </a:pPr>
            <a:r>
              <a:rPr lang="cs-CZ" sz="4600" dirty="0" smtClean="0"/>
              <a:t>    a sloučeninu</a:t>
            </a:r>
          </a:p>
          <a:p>
            <a:r>
              <a:rPr lang="cs-CZ" sz="4600" dirty="0" smtClean="0"/>
              <a:t>Vysvětlete pojem chemická vazba</a:t>
            </a:r>
          </a:p>
          <a:p>
            <a:r>
              <a:rPr lang="cs-CZ" sz="4600" dirty="0" smtClean="0"/>
              <a:t>Vyjmenujte druhy chemických vazeb</a:t>
            </a:r>
          </a:p>
          <a:p>
            <a:endParaRPr lang="cs-CZ" sz="4600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4525963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Autor :                         Mgr. Věra </a:t>
            </a:r>
            <a:r>
              <a:rPr lang="cs-CZ" sz="1800" dirty="0" err="1" smtClean="0"/>
              <a:t>Brtnová</a:t>
            </a:r>
            <a:endParaRPr lang="cs-CZ" sz="1800" dirty="0" smtClean="0"/>
          </a:p>
          <a:p>
            <a:r>
              <a:rPr lang="cs-CZ" sz="1800" smtClean="0"/>
              <a:t>Vzdělávací oblast:      </a:t>
            </a:r>
            <a:r>
              <a:rPr lang="cs-CZ" sz="1800" dirty="0" smtClean="0"/>
              <a:t>Chemie</a:t>
            </a:r>
            <a:endParaRPr lang="cs-CZ" sz="1800" dirty="0" smtClean="0"/>
          </a:p>
          <a:p>
            <a:r>
              <a:rPr lang="cs-CZ" sz="1800" dirty="0" smtClean="0"/>
              <a:t>Téma :                         Chemická látka, prvek, sloučenina</a:t>
            </a:r>
          </a:p>
          <a:p>
            <a:r>
              <a:rPr lang="cs-CZ" sz="1800" dirty="0" smtClean="0"/>
              <a:t>Ročník :                       Osmý</a:t>
            </a:r>
          </a:p>
          <a:p>
            <a:r>
              <a:rPr lang="cs-CZ" sz="1800" dirty="0" smtClean="0"/>
              <a:t>Datum vytvoření :      26.2.2012</a:t>
            </a:r>
          </a:p>
          <a:p>
            <a:r>
              <a:rPr lang="cs-CZ" sz="1800" dirty="0" smtClean="0"/>
              <a:t>Anotace :                     materiál je určen k úvodní hodině vzniku sloučenin,</a:t>
            </a:r>
          </a:p>
          <a:p>
            <a:pPr>
              <a:buNone/>
            </a:pPr>
            <a:r>
              <a:rPr lang="cs-CZ" sz="1800" dirty="0" smtClean="0"/>
              <a:t>                                            přiložený pracovní list lze použít jako zpětnou vazbu   </a:t>
            </a:r>
          </a:p>
          <a:p>
            <a:pPr>
              <a:buNone/>
            </a:pPr>
            <a:r>
              <a:rPr lang="cs-CZ" sz="1800" dirty="0" smtClean="0"/>
              <a:t>                                            nebo samostatnou práci</a:t>
            </a:r>
          </a:p>
          <a:p>
            <a:r>
              <a:rPr lang="cs-CZ" sz="1800" dirty="0" smtClean="0"/>
              <a:t>Obrázek č.1 </a:t>
            </a:r>
            <a:r>
              <a:rPr lang="cs-CZ" sz="1800" dirty="0" err="1" smtClean="0"/>
              <a:t>NaCl</a:t>
            </a:r>
            <a:endParaRPr lang="cs-CZ" sz="1800" dirty="0" smtClean="0"/>
          </a:p>
          <a:p>
            <a:r>
              <a:rPr lang="cs-CZ" sz="1800" dirty="0" smtClean="0"/>
              <a:t>http://upload.wikimedia.org/wikipedia/commons/thumb/9/93/Chlorid_sodn%C3%BD.JPG/220px-Chlorid_sodn%C3%BD.JPG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291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Chemická látka, prvek  a sloučenina</vt:lpstr>
      <vt:lpstr>Chemická  látka, prvek a sloučenina</vt:lpstr>
      <vt:lpstr>Prezentace aplikace PowerPoint</vt:lpstr>
      <vt:lpstr>Prezentace aplikace PowerPoint</vt:lpstr>
      <vt:lpstr>Prezentace aplikace PowerPoint</vt:lpstr>
      <vt:lpstr>Chemicky čistá látka</vt:lpstr>
      <vt:lpstr>Chemická sloučenina</vt:lpstr>
      <vt:lpstr>Chemická vazba</vt:lpstr>
      <vt:lpstr>Druhy chemických vazeb</vt:lpstr>
      <vt:lpstr>Pracovní list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Tolarová Pavlína</cp:lastModifiedBy>
  <cp:revision>16</cp:revision>
  <dcterms:created xsi:type="dcterms:W3CDTF">2012-02-12T17:56:50Z</dcterms:created>
  <dcterms:modified xsi:type="dcterms:W3CDTF">2012-11-08T08:49:27Z</dcterms:modified>
</cp:coreProperties>
</file>