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AC45E-0452-49C0-8E53-4DB2DF9FD81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FD53B-BC56-4F79-A57A-802966ECC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Halogenderiváty</a:t>
            </a:r>
            <a:r>
              <a:rPr lang="cs-CZ" dirty="0" smtClean="0"/>
              <a:t> uhlovodíků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714356"/>
            <a:ext cx="8229600" cy="5857916"/>
          </a:xfrm>
        </p:spPr>
        <p:txBody>
          <a:bodyPr/>
          <a:lstStyle/>
          <a:p>
            <a:pPr>
              <a:tabLst>
                <a:tab pos="1249363" algn="l"/>
              </a:tabLst>
            </a:pPr>
            <a:r>
              <a:rPr lang="cs-CZ" dirty="0" err="1" smtClean="0"/>
              <a:t>Halogenderiváty</a:t>
            </a:r>
            <a:r>
              <a:rPr lang="cs-CZ" dirty="0" smtClean="0"/>
              <a:t> </a:t>
            </a:r>
          </a:p>
          <a:p>
            <a:pPr marL="1249363" indent="-1249363">
              <a:buNone/>
              <a:tabLst>
                <a:tab pos="1249363" algn="l"/>
              </a:tabLst>
            </a:pPr>
            <a:r>
              <a:rPr lang="cs-CZ" dirty="0" smtClean="0"/>
              <a:t>              organické sloučeniny, které obsahují v                molekule jeden nebo více atomů halogenu, vázaných na uhlíkové atomy</a:t>
            </a:r>
          </a:p>
          <a:p>
            <a:pPr marL="1249363" indent="-1249363">
              <a:buNone/>
              <a:tabLst>
                <a:tab pos="1249363" algn="l"/>
              </a:tabLst>
            </a:pPr>
            <a:endParaRPr lang="cs-CZ" dirty="0"/>
          </a:p>
          <a:p>
            <a:pPr marL="1249363" indent="-1249363">
              <a:buNone/>
              <a:tabLst>
                <a:tab pos="1249363" algn="l"/>
              </a:tabLst>
            </a:pPr>
            <a:r>
              <a:rPr lang="cs-CZ" i="1" dirty="0" smtClean="0"/>
              <a:t>   Názvosloví </a:t>
            </a:r>
          </a:p>
          <a:p>
            <a:pPr marL="1249363" indent="-1249363">
              <a:buNone/>
              <a:tabLst>
                <a:tab pos="1249363" algn="l"/>
              </a:tabLst>
            </a:pPr>
            <a:r>
              <a:rPr lang="cs-CZ" dirty="0"/>
              <a:t> </a:t>
            </a:r>
            <a:r>
              <a:rPr lang="cs-CZ" dirty="0" smtClean="0"/>
              <a:t>            -  spojením předpony halogen a názvu příslušného uhlovodíku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i="1" dirty="0" err="1" smtClean="0">
                <a:solidFill>
                  <a:schemeClr val="tx2">
                    <a:lumMod val="75000"/>
                  </a:schemeClr>
                </a:solidFill>
              </a:rPr>
              <a:t>bromethan</a:t>
            </a:r>
            <a:endParaRPr lang="cs-CZ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249363" indent="-1249363">
              <a:buNone/>
              <a:tabLst>
                <a:tab pos="1249363" algn="l"/>
              </a:tabLst>
            </a:pPr>
            <a:r>
              <a:rPr lang="cs-CZ" dirty="0"/>
              <a:t> </a:t>
            </a:r>
            <a:r>
              <a:rPr lang="cs-CZ" dirty="0" smtClean="0"/>
              <a:t>            -  spojením názvu uhlovodíkového zbytku se zakončením halogenid  </a:t>
            </a:r>
            <a:r>
              <a:rPr lang="cs-CZ" i="1" dirty="0" err="1" smtClean="0">
                <a:solidFill>
                  <a:schemeClr val="tx2">
                    <a:lumMod val="75000"/>
                  </a:schemeClr>
                </a:solidFill>
              </a:rPr>
              <a:t>ethylbromid</a:t>
            </a:r>
            <a:endParaRPr lang="cs-CZ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249363" indent="-1249363">
              <a:buNone/>
              <a:tabLst>
                <a:tab pos="1249363" algn="l"/>
              </a:tabLst>
            </a:pPr>
            <a:endParaRPr lang="cs-CZ" dirty="0"/>
          </a:p>
          <a:p>
            <a:pPr marL="1249363" indent="-1249363">
              <a:buNone/>
              <a:tabLst>
                <a:tab pos="1249363" algn="l"/>
              </a:tabLst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Druhy</a:t>
            </a:r>
            <a:r>
              <a:rPr lang="cs-CZ" dirty="0" smtClean="0"/>
              <a:t> </a:t>
            </a:r>
            <a:r>
              <a:rPr lang="cs-CZ" sz="3200" dirty="0" smtClean="0"/>
              <a:t>vzorců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Strukturní : </a:t>
            </a:r>
          </a:p>
          <a:p>
            <a:pPr>
              <a:buNone/>
            </a:pPr>
            <a:r>
              <a:rPr lang="cs-CZ" dirty="0" smtClean="0"/>
              <a:t>                               C – </a:t>
            </a:r>
            <a:r>
              <a:rPr lang="cs-CZ" dirty="0" err="1" smtClean="0"/>
              <a:t>C</a:t>
            </a:r>
            <a:r>
              <a:rPr lang="cs-CZ" dirty="0" smtClean="0"/>
              <a:t> – </a:t>
            </a:r>
            <a:r>
              <a:rPr lang="cs-CZ" dirty="0" err="1" smtClean="0"/>
              <a:t>C</a:t>
            </a:r>
            <a:r>
              <a:rPr lang="cs-CZ" dirty="0" smtClean="0"/>
              <a:t> – Cl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Racionální  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Cl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Molekulový :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C</a:t>
            </a:r>
            <a:r>
              <a:rPr lang="cs-CZ" baseline="-25000" dirty="0" smtClean="0"/>
              <a:t>3</a:t>
            </a:r>
            <a:r>
              <a:rPr lang="cs-CZ" dirty="0" smtClean="0"/>
              <a:t>H</a:t>
            </a:r>
            <a:r>
              <a:rPr lang="cs-CZ" baseline="-25000" dirty="0" smtClean="0"/>
              <a:t>7</a:t>
            </a:r>
            <a:r>
              <a:rPr lang="cs-CZ" dirty="0" smtClean="0"/>
              <a:t>Cl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491880" y="1844824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139952" y="1844824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16016" y="1844824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491880" y="2564904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139952" y="2564904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716016" y="2564904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987824" y="2420888"/>
            <a:ext cx="2880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</a:t>
            </a:r>
            <a:r>
              <a:rPr lang="cs-CZ" dirty="0" err="1" smtClean="0"/>
              <a:t>halogenderivátů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 přírodě se nevyskytují</a:t>
            </a:r>
          </a:p>
          <a:p>
            <a:r>
              <a:rPr lang="cs-CZ" dirty="0" smtClean="0"/>
              <a:t>Příprava 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/>
              <a:t>substitucí</a:t>
            </a:r>
            <a:r>
              <a:rPr lang="cs-CZ" dirty="0" smtClean="0"/>
              <a:t>             náhrada atomu vodíku</a:t>
            </a:r>
          </a:p>
          <a:p>
            <a:pPr>
              <a:buNone/>
            </a:pPr>
            <a:r>
              <a:rPr lang="cs-CZ" dirty="0" smtClean="0"/>
              <a:t>                     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6</a:t>
            </a:r>
            <a:r>
              <a:rPr lang="cs-CZ" dirty="0" smtClean="0"/>
              <a:t>  +  Cl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5</a:t>
            </a:r>
            <a:r>
              <a:rPr lang="cs-CZ" dirty="0" smtClean="0"/>
              <a:t>Cl  +  </a:t>
            </a:r>
            <a:r>
              <a:rPr lang="cs-CZ" dirty="0" err="1" smtClean="0"/>
              <a:t>HCl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  <a:tabLst>
                <a:tab pos="1885950" algn="l"/>
                <a:tab pos="2060575" algn="l"/>
                <a:tab pos="2152650" algn="l"/>
              </a:tabLst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/>
              <a:t>adicí                    </a:t>
            </a:r>
            <a:r>
              <a:rPr lang="cs-CZ" dirty="0" smtClean="0"/>
              <a:t> štěpení nenasycených uhlovodíků</a:t>
            </a:r>
          </a:p>
          <a:p>
            <a:pPr>
              <a:buNone/>
              <a:tabLst>
                <a:tab pos="1885950" algn="l"/>
                <a:tab pos="2060575" algn="l"/>
              </a:tabLst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</a:p>
          <a:p>
            <a:pPr>
              <a:buNone/>
              <a:tabLst>
                <a:tab pos="1885950" algn="l"/>
                <a:tab pos="2060575" algn="l"/>
              </a:tabLst>
            </a:pPr>
            <a:r>
              <a:rPr lang="cs-CZ" dirty="0"/>
              <a:t> </a:t>
            </a:r>
            <a:r>
              <a:rPr lang="cs-CZ" dirty="0" smtClean="0"/>
              <a:t>                     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4</a:t>
            </a:r>
            <a:r>
              <a:rPr lang="cs-CZ" dirty="0" smtClean="0"/>
              <a:t>  +  Br</a:t>
            </a:r>
            <a:r>
              <a:rPr lang="cs-CZ" baseline="-25000" dirty="0" smtClean="0"/>
              <a:t>2 </a:t>
            </a:r>
            <a:r>
              <a:rPr lang="cs-CZ" dirty="0" smtClean="0"/>
              <a:t>   </a:t>
            </a:r>
            <a:r>
              <a:rPr lang="cs-CZ" baseline="-25000" dirty="0" smtClean="0"/>
              <a:t>                        </a:t>
            </a:r>
            <a:r>
              <a:rPr lang="cs-CZ" dirty="0" smtClean="0"/>
              <a:t> 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4</a:t>
            </a:r>
            <a:r>
              <a:rPr lang="cs-CZ" dirty="0" smtClean="0"/>
              <a:t>Br</a:t>
            </a:r>
            <a:r>
              <a:rPr lang="cs-CZ" baseline="-25000" dirty="0" smtClean="0"/>
              <a:t>2</a:t>
            </a:r>
            <a:r>
              <a:rPr lang="cs-CZ" dirty="0" smtClean="0"/>
              <a:t>  +  H</a:t>
            </a:r>
            <a:r>
              <a:rPr lang="cs-CZ" baseline="-25000" dirty="0" smtClean="0"/>
              <a:t>2</a:t>
            </a:r>
          </a:p>
          <a:p>
            <a:pPr>
              <a:buNone/>
              <a:tabLst>
                <a:tab pos="1885950" algn="l"/>
                <a:tab pos="2060575" algn="l"/>
              </a:tabLst>
            </a:pPr>
            <a:endParaRPr lang="cs-CZ" baseline="-25000" dirty="0"/>
          </a:p>
          <a:p>
            <a:pPr>
              <a:buNone/>
              <a:tabLst>
                <a:tab pos="1885950" algn="l"/>
                <a:tab pos="2060575" algn="l"/>
              </a:tabLst>
            </a:pPr>
            <a:r>
              <a:rPr lang="cs-CZ" dirty="0" smtClean="0"/>
              <a:t>   </a:t>
            </a:r>
          </a:p>
          <a:p>
            <a:pPr>
              <a:buNone/>
              <a:tabLst>
                <a:tab pos="1885950" algn="l"/>
                <a:tab pos="2060575" algn="l"/>
              </a:tabLst>
            </a:pPr>
            <a:r>
              <a:rPr lang="cs-CZ" dirty="0" smtClean="0"/>
              <a:t>             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214810" y="4643446"/>
            <a:ext cx="107157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929058" y="3000372"/>
            <a:ext cx="135732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5429288"/>
          </a:xfrm>
        </p:spPr>
        <p:txBody>
          <a:bodyPr/>
          <a:lstStyle/>
          <a:p>
            <a:r>
              <a:rPr lang="cs-CZ" dirty="0" smtClean="0"/>
              <a:t>Nejnižší </a:t>
            </a:r>
            <a:r>
              <a:rPr lang="cs-CZ" dirty="0" err="1" smtClean="0"/>
              <a:t>halogenderiváty</a:t>
            </a:r>
            <a:r>
              <a:rPr lang="cs-CZ" dirty="0" smtClean="0"/>
              <a:t> : </a:t>
            </a:r>
          </a:p>
          <a:p>
            <a:pPr marL="358775" indent="-358775">
              <a:buFont typeface="Courier New" pitchFamily="49" charset="0"/>
              <a:buChar char="o"/>
            </a:pPr>
            <a:r>
              <a:rPr lang="cs-CZ" dirty="0" smtClean="0"/>
              <a:t> plyny nebo těkavé nehořlavé kapaliny</a:t>
            </a:r>
          </a:p>
          <a:p>
            <a:pPr marL="358775" indent="-358775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nemísitelné s vodou</a:t>
            </a:r>
          </a:p>
          <a:p>
            <a:pPr marL="358775" indent="-358775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mísitelné s organ. rozpouštědly</a:t>
            </a:r>
          </a:p>
          <a:p>
            <a:pPr marL="358775" indent="-358775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některé s narkotickými nebo slzotvornými</a:t>
            </a:r>
          </a:p>
          <a:p>
            <a:pPr marL="358775" indent="-358775">
              <a:buNone/>
            </a:pPr>
            <a:r>
              <a:rPr lang="cs-CZ" dirty="0" smtClean="0"/>
              <a:t>     účinky</a:t>
            </a:r>
          </a:p>
          <a:p>
            <a:pPr marL="358775" indent="-358775"/>
            <a:r>
              <a:rPr lang="cs-CZ" dirty="0" smtClean="0"/>
              <a:t>Složitější </a:t>
            </a:r>
            <a:r>
              <a:rPr lang="cs-CZ" dirty="0" err="1" smtClean="0"/>
              <a:t>halogenderiváty</a:t>
            </a:r>
            <a:r>
              <a:rPr lang="cs-CZ" dirty="0" smtClean="0"/>
              <a:t> :</a:t>
            </a:r>
          </a:p>
          <a:p>
            <a:pPr marL="358775" indent="-358775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výrazné biologické účinky (pesticidy) </a:t>
            </a:r>
          </a:p>
          <a:p>
            <a:pPr marL="358775" indent="-358775">
              <a:buNone/>
            </a:pPr>
            <a:r>
              <a:rPr lang="cs-CZ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Nejvýznamnější </a:t>
            </a:r>
            <a:r>
              <a:rPr lang="cs-CZ" dirty="0" err="1" smtClean="0"/>
              <a:t>halogenderiváty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472518" cy="5197493"/>
          </a:xfrm>
        </p:spPr>
        <p:txBody>
          <a:bodyPr>
            <a:normAutofit fontScale="77500" lnSpcReduction="20000"/>
          </a:bodyPr>
          <a:lstStyle/>
          <a:p>
            <a:pPr>
              <a:tabLst>
                <a:tab pos="3495675" algn="l"/>
              </a:tabLst>
            </a:pPr>
            <a:r>
              <a:rPr lang="cs-CZ" dirty="0" err="1" smtClean="0"/>
              <a:t>Trichlormethan</a:t>
            </a:r>
            <a:r>
              <a:rPr lang="cs-CZ" dirty="0" smtClean="0"/>
              <a:t>                 CHCl</a:t>
            </a:r>
            <a:r>
              <a:rPr lang="cs-CZ" baseline="-25000" dirty="0" smtClean="0"/>
              <a:t>3                      </a:t>
            </a:r>
            <a:r>
              <a:rPr lang="cs-CZ" dirty="0" smtClean="0"/>
              <a:t>s vodou se nemísí</a:t>
            </a:r>
          </a:p>
          <a:p>
            <a:pPr>
              <a:tabLst>
                <a:tab pos="3044825" algn="l"/>
                <a:tab pos="4930775" algn="l"/>
              </a:tabLst>
            </a:pPr>
            <a:r>
              <a:rPr lang="cs-CZ" dirty="0" err="1" smtClean="0"/>
              <a:t>Tetrachlormethan</a:t>
            </a:r>
            <a:r>
              <a:rPr lang="cs-CZ" dirty="0" smtClean="0"/>
              <a:t>            CCl</a:t>
            </a:r>
            <a:r>
              <a:rPr lang="cs-CZ" baseline="-25000" dirty="0" smtClean="0"/>
              <a:t>4                         </a:t>
            </a:r>
            <a:r>
              <a:rPr lang="cs-CZ" dirty="0" smtClean="0"/>
              <a:t>rozpouštědla</a:t>
            </a:r>
          </a:p>
          <a:p>
            <a:pPr>
              <a:tabLst>
                <a:tab pos="3681413" algn="l"/>
                <a:tab pos="4930775" algn="l"/>
              </a:tabLst>
            </a:pPr>
            <a:endParaRPr lang="cs-CZ" dirty="0" smtClean="0"/>
          </a:p>
          <a:p>
            <a:pPr>
              <a:tabLst>
                <a:tab pos="4572000" algn="l"/>
              </a:tabLst>
            </a:pPr>
            <a:r>
              <a:rPr lang="cs-CZ" dirty="0" err="1" smtClean="0"/>
              <a:t>Chlorethen</a:t>
            </a:r>
            <a:r>
              <a:rPr lang="cs-CZ" dirty="0" smtClean="0"/>
              <a:t> (</a:t>
            </a:r>
            <a:r>
              <a:rPr lang="cs-CZ" dirty="0" err="1" smtClean="0"/>
              <a:t>vinilchlorid</a:t>
            </a:r>
            <a:r>
              <a:rPr lang="cs-CZ" dirty="0" smtClean="0"/>
              <a:t>)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3</a:t>
            </a:r>
            <a:r>
              <a:rPr lang="cs-CZ" dirty="0" smtClean="0"/>
              <a:t>Cl     bezbarvý plyn, výroba PVC </a:t>
            </a:r>
          </a:p>
          <a:p>
            <a:pPr>
              <a:buNone/>
              <a:tabLst>
                <a:tab pos="3495675" algn="l"/>
              </a:tabLst>
            </a:pPr>
            <a:endParaRPr lang="cs-CZ" dirty="0" smtClean="0"/>
          </a:p>
          <a:p>
            <a:pPr>
              <a:tabLst>
                <a:tab pos="3495675" algn="l"/>
                <a:tab pos="3681413" algn="l"/>
                <a:tab pos="5022850" algn="l"/>
              </a:tabLst>
            </a:pPr>
            <a:r>
              <a:rPr lang="cs-CZ" dirty="0" err="1" smtClean="0"/>
              <a:t>Tetrafluorethylen</a:t>
            </a:r>
            <a:r>
              <a:rPr lang="cs-CZ" dirty="0" smtClean="0"/>
              <a:t>             CF</a:t>
            </a:r>
            <a:r>
              <a:rPr lang="cs-CZ" baseline="-25000" dirty="0" smtClean="0"/>
              <a:t>2</a:t>
            </a:r>
            <a:r>
              <a:rPr lang="cs-CZ" dirty="0" smtClean="0"/>
              <a:t>=CF</a:t>
            </a:r>
            <a:r>
              <a:rPr lang="cs-CZ" baseline="-25000" dirty="0" smtClean="0"/>
              <a:t>2</a:t>
            </a:r>
            <a:r>
              <a:rPr lang="cs-CZ" dirty="0" smtClean="0"/>
              <a:t>   polymerací vzniká teflon</a:t>
            </a:r>
          </a:p>
          <a:p>
            <a:pPr>
              <a:buNone/>
              <a:tabLst>
                <a:tab pos="3495675" algn="l"/>
                <a:tab pos="3681413" algn="l"/>
                <a:tab pos="5022850" algn="l"/>
              </a:tabLst>
            </a:pPr>
            <a:r>
              <a:rPr lang="cs-CZ" dirty="0" smtClean="0"/>
              <a:t>                                                                  (chemicky odolný)</a:t>
            </a:r>
          </a:p>
          <a:p>
            <a:pPr>
              <a:buNone/>
              <a:tabLst>
                <a:tab pos="3495675" algn="l"/>
                <a:tab pos="3681413" algn="l"/>
                <a:tab pos="5022850" algn="l"/>
              </a:tabLst>
            </a:pPr>
            <a:r>
              <a:rPr lang="cs-CZ" dirty="0" smtClean="0"/>
              <a:t> </a:t>
            </a:r>
          </a:p>
          <a:p>
            <a:pPr>
              <a:tabLst>
                <a:tab pos="3495675" algn="l"/>
                <a:tab pos="3681413" algn="l"/>
                <a:tab pos="5022850" algn="l"/>
              </a:tabLst>
            </a:pPr>
            <a:r>
              <a:rPr lang="cs-CZ" dirty="0" err="1" smtClean="0"/>
              <a:t>Chlorbenzen</a:t>
            </a:r>
            <a:r>
              <a:rPr lang="cs-CZ" dirty="0" smtClean="0"/>
              <a:t>                     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5</a:t>
            </a:r>
            <a:r>
              <a:rPr lang="cs-CZ" dirty="0" smtClean="0"/>
              <a:t>Cl     příprava aromatických</a:t>
            </a:r>
          </a:p>
          <a:p>
            <a:pPr>
              <a:buNone/>
              <a:tabLst>
                <a:tab pos="3495675" algn="l"/>
                <a:tab pos="3681413" algn="l"/>
                <a:tab pos="4572000" algn="l"/>
                <a:tab pos="4838700" algn="l"/>
                <a:tab pos="5022850" algn="l"/>
              </a:tabLst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sloučenin</a:t>
            </a:r>
          </a:p>
          <a:p>
            <a:pPr>
              <a:buNone/>
              <a:tabLst>
                <a:tab pos="3495675" algn="l"/>
                <a:tab pos="3681413" algn="l"/>
                <a:tab pos="5022850" algn="l"/>
              </a:tabLst>
            </a:pPr>
            <a:r>
              <a:rPr lang="cs-CZ" dirty="0" smtClean="0"/>
              <a:t>                                       </a:t>
            </a:r>
          </a:p>
          <a:p>
            <a:endParaRPr lang="cs-CZ" baseline="-25000" dirty="0" smtClean="0"/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4786314" y="1357298"/>
            <a:ext cx="142876" cy="642942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Freony</a:t>
            </a:r>
          </a:p>
          <a:p>
            <a:r>
              <a:rPr lang="cs-CZ" dirty="0" smtClean="0"/>
              <a:t>Vlastnosti : plynné </a:t>
            </a:r>
            <a:r>
              <a:rPr lang="cs-CZ" dirty="0" err="1" smtClean="0"/>
              <a:t>halogenderiváty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ve vyšších vrstvách atmosféry se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štěpí a reagují s ozonem (ozonová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díra)</a:t>
            </a:r>
          </a:p>
          <a:p>
            <a:r>
              <a:rPr lang="cs-CZ" smtClean="0"/>
              <a:t>Použití </a:t>
            </a:r>
            <a:r>
              <a:rPr lang="cs-CZ" dirty="0" smtClean="0"/>
              <a:t>:       </a:t>
            </a:r>
            <a:r>
              <a:rPr lang="cs-CZ" dirty="0"/>
              <a:t>n</a:t>
            </a:r>
            <a:r>
              <a:rPr lang="cs-CZ" dirty="0" smtClean="0"/>
              <a:t>etoxické náplně do chladících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zařízení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hnací plyny ve sprejích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Vysvětlete základní vlastnosti </a:t>
            </a:r>
            <a:r>
              <a:rPr lang="cs-CZ" dirty="0" err="1" smtClean="0"/>
              <a:t>halogenderivátů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Popište, jak se připravují </a:t>
            </a:r>
            <a:r>
              <a:rPr lang="cs-CZ" dirty="0" err="1" smtClean="0"/>
              <a:t>halogenderiváty</a:t>
            </a:r>
            <a:r>
              <a:rPr lang="cs-CZ" dirty="0" smtClean="0"/>
              <a:t>, uveďte příklad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jsou některé </a:t>
            </a:r>
            <a:r>
              <a:rPr lang="cs-CZ" dirty="0" err="1" smtClean="0"/>
              <a:t>halogenderiváty</a:t>
            </a:r>
            <a:r>
              <a:rPr lang="cs-CZ" dirty="0" smtClean="0"/>
              <a:t> nebezpečné pro životní prostředí 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Napište vzorec </a:t>
            </a:r>
            <a:r>
              <a:rPr lang="cs-CZ" dirty="0" err="1" smtClean="0"/>
              <a:t>trichlorethanu</a:t>
            </a:r>
            <a:r>
              <a:rPr lang="cs-CZ" dirty="0" smtClean="0"/>
              <a:t> a </a:t>
            </a:r>
            <a:r>
              <a:rPr lang="cs-CZ" dirty="0" err="1" smtClean="0"/>
              <a:t>chlorbenzenu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401080" cy="56975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Autor :       Mgr. Věra </a:t>
            </a:r>
            <a:r>
              <a:rPr lang="cs-CZ" dirty="0" err="1" smtClean="0"/>
              <a:t>Brtnová</a:t>
            </a:r>
            <a:endParaRPr lang="cs-CZ" dirty="0" smtClean="0"/>
          </a:p>
          <a:p>
            <a:r>
              <a:rPr lang="cs-CZ" dirty="0" smtClean="0"/>
              <a:t>Vzdělávací oblast</a:t>
            </a:r>
            <a:r>
              <a:rPr lang="cs-CZ" smtClean="0"/>
              <a:t>: Chemie</a:t>
            </a:r>
            <a:endParaRPr lang="cs-CZ" dirty="0" smtClean="0"/>
          </a:p>
          <a:p>
            <a:pPr>
              <a:tabLst>
                <a:tab pos="2066925" algn="l"/>
              </a:tabLst>
            </a:pPr>
            <a:r>
              <a:rPr lang="cs-CZ" dirty="0" smtClean="0"/>
              <a:t>Téma :       Organická chemie –  </a:t>
            </a:r>
            <a:r>
              <a:rPr lang="cs-CZ" dirty="0" err="1" smtClean="0"/>
              <a:t>halogenderiváty</a:t>
            </a:r>
            <a:endParaRPr lang="cs-CZ" dirty="0" smtClean="0"/>
          </a:p>
          <a:p>
            <a:pPr>
              <a:tabLst>
                <a:tab pos="2066925" algn="l"/>
              </a:tabLst>
            </a:pPr>
            <a:r>
              <a:rPr lang="cs-CZ" dirty="0" smtClean="0"/>
              <a:t>Ročník :     Devátý</a:t>
            </a:r>
          </a:p>
          <a:p>
            <a:pPr>
              <a:tabLst>
                <a:tab pos="2146300" algn="l"/>
              </a:tabLst>
            </a:pPr>
            <a:r>
              <a:rPr lang="cs-CZ" dirty="0" smtClean="0"/>
              <a:t>Vytvoření : 18.5.2012</a:t>
            </a:r>
          </a:p>
          <a:p>
            <a:pPr>
              <a:tabLst>
                <a:tab pos="2146300" algn="l"/>
              </a:tabLst>
            </a:pPr>
            <a:r>
              <a:rPr lang="cs-CZ" dirty="0" smtClean="0"/>
              <a:t>Anotace :   Materiál je určen k výkladu učiva derivátů uhlovodíků, seznamuje se základy vzniku derivátů, jejich použití a nebezpečí pro životní prostředí. V závěru je přiložen pracovní list pro zpětnou vazbu. </a:t>
            </a:r>
          </a:p>
          <a:p>
            <a:pPr>
              <a:tabLst>
                <a:tab pos="2146300" algn="l"/>
              </a:tabLst>
            </a:pPr>
            <a:r>
              <a:rPr lang="cs-CZ" dirty="0" smtClean="0"/>
              <a:t>Použitá literatura : </a:t>
            </a:r>
            <a:r>
              <a:rPr lang="cs-CZ" dirty="0" err="1" smtClean="0"/>
              <a:t>J.Banýr</a:t>
            </a:r>
            <a:r>
              <a:rPr lang="cs-CZ" dirty="0" smtClean="0"/>
              <a:t>, </a:t>
            </a:r>
            <a:r>
              <a:rPr lang="cs-CZ" dirty="0" err="1" smtClean="0"/>
              <a:t>P.Beneš</a:t>
            </a:r>
            <a:r>
              <a:rPr lang="cs-CZ" dirty="0" smtClean="0"/>
              <a:t> :  Chemie pro střední školy. SPN Praha 2001. </a:t>
            </a:r>
          </a:p>
          <a:p>
            <a:pPr>
              <a:tabLst>
                <a:tab pos="2146300" algn="l"/>
              </a:tabLs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320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Halogenderiváty uhlovodíků</vt:lpstr>
      <vt:lpstr>Prezentace aplikace PowerPoint</vt:lpstr>
      <vt:lpstr>Druhy vzorců </vt:lpstr>
      <vt:lpstr>Příprava halogenderivátů</vt:lpstr>
      <vt:lpstr>Vlastnosti</vt:lpstr>
      <vt:lpstr>Nejvýznamnější halogenderiváty </vt:lpstr>
      <vt:lpstr>Prezentace aplikace PowerPoint</vt:lpstr>
      <vt:lpstr>Pracovní list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Halogenderiváty uhlovodíků</dc:title>
  <dc:creator>Honza</dc:creator>
  <cp:lastModifiedBy>Tolarová Pavlína</cp:lastModifiedBy>
  <cp:revision>22</cp:revision>
  <dcterms:created xsi:type="dcterms:W3CDTF">2012-05-19T12:16:22Z</dcterms:created>
  <dcterms:modified xsi:type="dcterms:W3CDTF">2012-11-08T08:51:41Z</dcterms:modified>
</cp:coreProperties>
</file>