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2" r:id="rId9"/>
    <p:sldId id="264" r:id="rId10"/>
    <p:sldId id="265" r:id="rId11"/>
    <p:sldId id="267" r:id="rId12"/>
    <p:sldId id="269" r:id="rId13"/>
    <p:sldId id="270" r:id="rId14"/>
    <p:sldId id="271" r:id="rId15"/>
    <p:sldId id="266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6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C2C09F-77D8-4888-A29E-82B8C80EF809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F27E15-6B67-4574-AE9B-13F0F4E5D8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52664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F27E15-6B67-4574-AE9B-13F0F4E5D8B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16B1B-D391-4145-AA09-30AA70809477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BDA5B-D1B3-4A14-AE76-381F5D5006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16B1B-D391-4145-AA09-30AA70809477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BDA5B-D1B3-4A14-AE76-381F5D5006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16B1B-D391-4145-AA09-30AA70809477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BDA5B-D1B3-4A14-AE76-381F5D5006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16B1B-D391-4145-AA09-30AA70809477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BDA5B-D1B3-4A14-AE76-381F5D5006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16B1B-D391-4145-AA09-30AA70809477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BDA5B-D1B3-4A14-AE76-381F5D5006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16B1B-D391-4145-AA09-30AA70809477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BDA5B-D1B3-4A14-AE76-381F5D5006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16B1B-D391-4145-AA09-30AA70809477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BDA5B-D1B3-4A14-AE76-381F5D5006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16B1B-D391-4145-AA09-30AA70809477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BDA5B-D1B3-4A14-AE76-381F5D5006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16B1B-D391-4145-AA09-30AA70809477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BDA5B-D1B3-4A14-AE76-381F5D5006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16B1B-D391-4145-AA09-30AA70809477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BDA5B-D1B3-4A14-AE76-381F5D5006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16B1B-D391-4145-AA09-30AA70809477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BDA5B-D1B3-4A14-AE76-381F5D5006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716B1B-D391-4145-AA09-30AA70809477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6BDA5B-D1B3-4A14-AE76-381F5D5006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Halogenidy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714356"/>
            <a:ext cx="8229600" cy="4525963"/>
          </a:xfrm>
        </p:spPr>
        <p:txBody>
          <a:bodyPr/>
          <a:lstStyle/>
          <a:p>
            <a:r>
              <a:rPr lang="cs-CZ" dirty="0" smtClean="0"/>
              <a:t>Dvouprvkové sloučeniny halogenu a druhého prvku</a:t>
            </a:r>
          </a:p>
          <a:p>
            <a:r>
              <a:rPr lang="cs-CZ" dirty="0" smtClean="0"/>
              <a:t>Oxidační číslo má hodnotu  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-I</a:t>
            </a:r>
          </a:p>
          <a:p>
            <a:r>
              <a:rPr lang="cs-CZ" dirty="0" smtClean="0"/>
              <a:t>Zakončení názvu  ,-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ID</a:t>
            </a:r>
          </a:p>
          <a:p>
            <a:r>
              <a:rPr lang="cs-CZ" dirty="0" smtClean="0"/>
              <a:t>Chlor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id</a:t>
            </a:r>
            <a:r>
              <a:rPr lang="cs-CZ" dirty="0" smtClean="0"/>
              <a:t>, brom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id</a:t>
            </a:r>
            <a:r>
              <a:rPr lang="cs-CZ" dirty="0" smtClean="0"/>
              <a:t>, fluor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id</a:t>
            </a:r>
            <a:r>
              <a:rPr lang="cs-CZ" dirty="0" smtClean="0"/>
              <a:t>, jod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id</a:t>
            </a:r>
          </a:p>
          <a:p>
            <a:r>
              <a:rPr lang="cs-CZ" dirty="0" smtClean="0"/>
              <a:t>Cl</a:t>
            </a:r>
            <a:r>
              <a:rPr lang="cs-CZ" baseline="30000" dirty="0" smtClean="0"/>
              <a:t>-I</a:t>
            </a:r>
            <a:r>
              <a:rPr lang="cs-CZ" dirty="0" smtClean="0"/>
              <a:t>,Br</a:t>
            </a:r>
            <a:r>
              <a:rPr lang="cs-CZ" baseline="30000" dirty="0" smtClean="0"/>
              <a:t>-I</a:t>
            </a:r>
            <a:r>
              <a:rPr lang="cs-CZ" dirty="0" smtClean="0"/>
              <a:t>,F</a:t>
            </a:r>
            <a:r>
              <a:rPr lang="cs-CZ" baseline="30000" dirty="0" smtClean="0"/>
              <a:t>-I</a:t>
            </a:r>
            <a:r>
              <a:rPr lang="cs-CZ" dirty="0" smtClean="0"/>
              <a:t>,I</a:t>
            </a:r>
            <a:r>
              <a:rPr lang="cs-CZ" baseline="30000" dirty="0" smtClean="0"/>
              <a:t>-I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Halogenvodíky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Dvouprvkové sloučeniny halogenu a vodíku </a:t>
            </a:r>
          </a:p>
          <a:p>
            <a:pPr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                  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halogenvodíky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514350" indent="-514350">
              <a:buFont typeface="Courier New" pitchFamily="49" charset="0"/>
              <a:buChar char="o"/>
            </a:pPr>
            <a:r>
              <a:rPr lang="cs-CZ" dirty="0" smtClean="0"/>
              <a:t>   Chlorovodík   </a:t>
            </a:r>
            <a:r>
              <a:rPr lang="cs-CZ" dirty="0" err="1" smtClean="0"/>
              <a:t>HCl</a:t>
            </a:r>
            <a:endParaRPr lang="cs-CZ" dirty="0" smtClean="0"/>
          </a:p>
          <a:p>
            <a:pPr marL="514350" indent="-514350">
              <a:buFont typeface="Courier New" pitchFamily="49" charset="0"/>
              <a:buChar char="o"/>
              <a:tabLst>
                <a:tab pos="2782888" algn="l"/>
              </a:tabLst>
            </a:pPr>
            <a:r>
              <a:rPr lang="cs-CZ" dirty="0" smtClean="0"/>
              <a:t>   Bromovodík   </a:t>
            </a:r>
            <a:r>
              <a:rPr lang="cs-CZ" dirty="0" err="1" smtClean="0"/>
              <a:t>HBr</a:t>
            </a:r>
            <a:endParaRPr lang="cs-CZ" dirty="0" smtClean="0"/>
          </a:p>
          <a:p>
            <a:pPr marL="514350" indent="-514350">
              <a:buFont typeface="Courier New" pitchFamily="49" charset="0"/>
              <a:buChar char="o"/>
            </a:pPr>
            <a:r>
              <a:rPr lang="cs-CZ" dirty="0" smtClean="0"/>
              <a:t>   Jodovodík       HI</a:t>
            </a:r>
          </a:p>
          <a:p>
            <a:pPr marL="514350" indent="-514350">
              <a:buFont typeface="Courier New" pitchFamily="49" charset="0"/>
              <a:buChar char="o"/>
            </a:pPr>
            <a:r>
              <a:rPr lang="cs-CZ" dirty="0" smtClean="0"/>
              <a:t>   Fluorovodík    HF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Názvosloví halogenidů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Chlorid sod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ný</a:t>
            </a:r>
          </a:p>
          <a:p>
            <a:pPr>
              <a:buNone/>
              <a:tabLst>
                <a:tab pos="3041650" algn="l"/>
              </a:tabLst>
            </a:pPr>
            <a:r>
              <a:rPr lang="cs-CZ" dirty="0"/>
              <a:t> </a:t>
            </a:r>
            <a:r>
              <a:rPr lang="cs-CZ" dirty="0" smtClean="0"/>
              <a:t>                              Na</a:t>
            </a:r>
            <a:r>
              <a:rPr lang="cs-CZ" baseline="30000" dirty="0" smtClean="0"/>
              <a:t>+</a:t>
            </a:r>
            <a:r>
              <a:rPr lang="cs-CZ" baseline="30000" dirty="0" err="1" smtClean="0"/>
              <a:t>I</a:t>
            </a:r>
            <a:r>
              <a:rPr lang="cs-CZ" dirty="0" err="1" smtClean="0"/>
              <a:t>Cl</a:t>
            </a:r>
            <a:r>
              <a:rPr lang="cs-CZ" baseline="30000" dirty="0" smtClean="0"/>
              <a:t>-I</a:t>
            </a:r>
            <a:endParaRPr lang="cs-CZ" dirty="0" smtClean="0"/>
          </a:p>
          <a:p>
            <a:r>
              <a:rPr lang="cs-CZ" dirty="0" smtClean="0"/>
              <a:t>Chlorid vápe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natý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Ca</a:t>
            </a:r>
            <a:r>
              <a:rPr lang="cs-CZ" baseline="30000" dirty="0" smtClean="0"/>
              <a:t>+</a:t>
            </a:r>
            <a:r>
              <a:rPr lang="cs-CZ" baseline="30000" dirty="0" err="1" smtClean="0"/>
              <a:t>II</a:t>
            </a:r>
            <a:r>
              <a:rPr lang="cs-CZ" dirty="0" err="1" smtClean="0"/>
              <a:t>Cl</a:t>
            </a:r>
            <a:r>
              <a:rPr lang="cs-CZ" baseline="30000" dirty="0" smtClean="0"/>
              <a:t>-I  </a:t>
            </a:r>
            <a:r>
              <a:rPr lang="cs-CZ" dirty="0" smtClean="0"/>
              <a:t>           CaCl</a:t>
            </a:r>
            <a:r>
              <a:rPr lang="cs-CZ" baseline="-25000" dirty="0" smtClean="0"/>
              <a:t>2</a:t>
            </a:r>
          </a:p>
          <a:p>
            <a:r>
              <a:rPr lang="cs-CZ" dirty="0" smtClean="0"/>
              <a:t>Bromid fosfor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ečný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P</a:t>
            </a:r>
            <a:r>
              <a:rPr lang="cs-CZ" baseline="30000" dirty="0" smtClean="0"/>
              <a:t>+</a:t>
            </a:r>
            <a:r>
              <a:rPr lang="cs-CZ" baseline="30000" dirty="0" err="1" smtClean="0"/>
              <a:t>V</a:t>
            </a:r>
            <a:r>
              <a:rPr lang="cs-CZ" dirty="0" err="1" smtClean="0"/>
              <a:t>Br</a:t>
            </a:r>
            <a:r>
              <a:rPr lang="cs-CZ" baseline="30000" dirty="0" smtClean="0"/>
              <a:t>-I</a:t>
            </a:r>
            <a:r>
              <a:rPr lang="cs-CZ" dirty="0" smtClean="0"/>
              <a:t>             PBr</a:t>
            </a:r>
            <a:r>
              <a:rPr lang="cs-CZ" baseline="-25000" dirty="0" smtClean="0"/>
              <a:t>5</a:t>
            </a:r>
          </a:p>
          <a:p>
            <a:r>
              <a:rPr lang="cs-CZ" dirty="0" smtClean="0"/>
              <a:t>Fluorid osm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ičelý</a:t>
            </a:r>
          </a:p>
          <a:p>
            <a:pPr>
              <a:buNone/>
            </a:pPr>
            <a:r>
              <a:rPr lang="cs-CZ" dirty="0" smtClean="0"/>
              <a:t>                                 Os</a:t>
            </a:r>
            <a:r>
              <a:rPr lang="cs-CZ" baseline="30000" dirty="0" smtClean="0"/>
              <a:t>+VIII</a:t>
            </a:r>
            <a:r>
              <a:rPr lang="cs-CZ" dirty="0" smtClean="0"/>
              <a:t>F</a:t>
            </a:r>
            <a:r>
              <a:rPr lang="cs-CZ" baseline="30000" dirty="0" smtClean="0"/>
              <a:t>-I               </a:t>
            </a:r>
            <a:r>
              <a:rPr lang="cs-CZ" dirty="0" smtClean="0"/>
              <a:t>OsF</a:t>
            </a:r>
            <a:r>
              <a:rPr lang="cs-CZ" baseline="-25000" dirty="0" smtClean="0"/>
              <a:t>8</a:t>
            </a:r>
            <a:r>
              <a:rPr lang="cs-CZ" dirty="0" smtClean="0"/>
              <a:t>              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4500562" y="3214686"/>
            <a:ext cx="57150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4429124" y="4071942"/>
            <a:ext cx="64294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4500562" y="5072074"/>
            <a:ext cx="64294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NaCl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85860"/>
            <a:ext cx="8229600" cy="4525963"/>
          </a:xfrm>
        </p:spPr>
        <p:txBody>
          <a:bodyPr>
            <a:normAutofit/>
          </a:bodyPr>
          <a:lstStyle/>
          <a:p>
            <a:pPr>
              <a:tabLst>
                <a:tab pos="3776663" algn="l"/>
              </a:tabLst>
            </a:pPr>
            <a:r>
              <a:rPr lang="cs-CZ" dirty="0" smtClean="0"/>
              <a:t>Sumární </a:t>
            </a:r>
            <a:r>
              <a:rPr lang="cs-CZ" dirty="0"/>
              <a:t>vzorec :     </a:t>
            </a:r>
            <a:r>
              <a:rPr lang="cs-CZ" dirty="0" smtClean="0"/>
              <a:t>     </a:t>
            </a:r>
            <a:r>
              <a:rPr lang="cs-CZ" dirty="0" err="1" smtClean="0"/>
              <a:t>NaCl</a:t>
            </a:r>
            <a:endParaRPr lang="cs-CZ" dirty="0"/>
          </a:p>
          <a:p>
            <a:r>
              <a:rPr lang="cs-CZ" dirty="0"/>
              <a:t>Molární hmotnost </a:t>
            </a:r>
            <a:r>
              <a:rPr lang="cs-CZ" dirty="0" smtClean="0"/>
              <a:t>:     </a:t>
            </a:r>
            <a:r>
              <a:rPr lang="cs-CZ" dirty="0"/>
              <a:t>58,443 </a:t>
            </a:r>
            <a:r>
              <a:rPr lang="cs-CZ" dirty="0" err="1"/>
              <a:t>amu</a:t>
            </a:r>
            <a:endParaRPr lang="cs-CZ" dirty="0"/>
          </a:p>
          <a:p>
            <a:r>
              <a:rPr lang="cs-CZ" dirty="0"/>
              <a:t>Teplota tání :                 </a:t>
            </a:r>
            <a:r>
              <a:rPr lang="cs-CZ" dirty="0" smtClean="0"/>
              <a:t>801 </a:t>
            </a:r>
            <a:r>
              <a:rPr lang="cs-CZ" dirty="0" smtClean="0"/>
              <a:t>°C</a:t>
            </a:r>
            <a:endParaRPr lang="cs-CZ" dirty="0"/>
          </a:p>
          <a:p>
            <a:r>
              <a:rPr lang="cs-CZ" dirty="0"/>
              <a:t>Teplota varu :               </a:t>
            </a:r>
            <a:r>
              <a:rPr lang="cs-CZ" dirty="0" smtClean="0"/>
              <a:t> </a:t>
            </a:r>
            <a:r>
              <a:rPr lang="cs-CZ" dirty="0"/>
              <a:t>1 413 </a:t>
            </a:r>
            <a:r>
              <a:rPr lang="cs-CZ" dirty="0" smtClean="0"/>
              <a:t>°C</a:t>
            </a:r>
            <a:endParaRPr lang="cs-CZ" dirty="0"/>
          </a:p>
          <a:p>
            <a:r>
              <a:rPr lang="cs-CZ" dirty="0"/>
              <a:t>Tvrdost :                       </a:t>
            </a:r>
            <a:r>
              <a:rPr lang="cs-CZ" dirty="0" smtClean="0"/>
              <a:t>  2 (</a:t>
            </a:r>
            <a:r>
              <a:rPr lang="cs-CZ" dirty="0" err="1" smtClean="0"/>
              <a:t>Mohsova</a:t>
            </a:r>
            <a:r>
              <a:rPr lang="cs-CZ" dirty="0" smtClean="0"/>
              <a:t> stupnice)</a:t>
            </a:r>
            <a:endParaRPr lang="cs-CZ" dirty="0"/>
          </a:p>
          <a:p>
            <a:pPr>
              <a:tabLst>
                <a:tab pos="4035425" algn="l"/>
              </a:tabLst>
            </a:pPr>
            <a:r>
              <a:rPr lang="cs-CZ" dirty="0"/>
              <a:t>Rozpustnost v </a:t>
            </a:r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O </a:t>
            </a:r>
            <a:r>
              <a:rPr lang="cs-CZ" dirty="0"/>
              <a:t>:     </a:t>
            </a:r>
            <a:r>
              <a:rPr lang="cs-CZ" dirty="0" smtClean="0"/>
              <a:t> 35,86g/100ml, 20 </a:t>
            </a:r>
            <a:r>
              <a:rPr lang="cs-CZ" dirty="0" smtClean="0"/>
              <a:t>°C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a výskyt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Nerost </a:t>
            </a:r>
            <a:r>
              <a:rPr lang="cs-CZ" dirty="0"/>
              <a:t>halit, sůl kamenná</a:t>
            </a:r>
          </a:p>
          <a:p>
            <a:r>
              <a:rPr lang="cs-CZ" dirty="0" smtClean="0"/>
              <a:t>Krystalický </a:t>
            </a:r>
            <a:r>
              <a:rPr lang="cs-CZ" dirty="0"/>
              <a:t>je bílý, bezbarvý, průhledný, skelně lesklý, štěpný podle </a:t>
            </a:r>
            <a:r>
              <a:rPr lang="cs-CZ" dirty="0" smtClean="0"/>
              <a:t>krychle</a:t>
            </a:r>
          </a:p>
          <a:p>
            <a:r>
              <a:rPr lang="cs-CZ" dirty="0" smtClean="0"/>
              <a:t>Dospělý člověk spotřebuje asi 7,5kg soli za rok</a:t>
            </a:r>
          </a:p>
          <a:p>
            <a:r>
              <a:rPr lang="cs-CZ" dirty="0" smtClean="0"/>
              <a:t>Při zahřívání uvolňuje chlor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642918"/>
            <a:ext cx="8229600" cy="5429288"/>
          </a:xfrm>
        </p:spPr>
        <p:txBody>
          <a:bodyPr>
            <a:noAutofit/>
          </a:bodyPr>
          <a:lstStyle/>
          <a:p>
            <a:r>
              <a:rPr lang="cs-CZ" dirty="0" smtClean="0"/>
              <a:t>Většina </a:t>
            </a:r>
            <a:r>
              <a:rPr lang="cs-CZ" dirty="0"/>
              <a:t>chloridů je obsažena v mořské vodě </a:t>
            </a:r>
            <a:r>
              <a:rPr lang="cs-CZ" dirty="0" smtClean="0"/>
              <a:t> (rozpustnost </a:t>
            </a:r>
            <a:r>
              <a:rPr lang="cs-CZ" dirty="0"/>
              <a:t>v </a:t>
            </a:r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O </a:t>
            </a:r>
            <a:r>
              <a:rPr lang="cs-CZ" dirty="0"/>
              <a:t>)</a:t>
            </a:r>
          </a:p>
          <a:p>
            <a:r>
              <a:rPr lang="cs-CZ" dirty="0"/>
              <a:t>Průměrná salinita mořské vody je asi 3,5</a:t>
            </a:r>
            <a:r>
              <a:rPr lang="cs-CZ" dirty="0" smtClean="0"/>
              <a:t>%, </a:t>
            </a:r>
            <a:r>
              <a:rPr lang="cs-CZ" dirty="0" smtClean="0"/>
              <a:t>                 z </a:t>
            </a:r>
            <a:r>
              <a:rPr lang="cs-CZ" dirty="0" smtClean="0"/>
              <a:t>toho </a:t>
            </a:r>
            <a:r>
              <a:rPr lang="cs-CZ" dirty="0"/>
              <a:t>2,7% je </a:t>
            </a:r>
            <a:r>
              <a:rPr lang="cs-CZ" dirty="0" err="1"/>
              <a:t>NaCl</a:t>
            </a:r>
            <a:r>
              <a:rPr lang="cs-CZ" dirty="0"/>
              <a:t>.</a:t>
            </a:r>
          </a:p>
          <a:p>
            <a:r>
              <a:rPr lang="cs-CZ" dirty="0"/>
              <a:t>Mrtvé moře – 35%, obsah soli k jiným solím je jen 30</a:t>
            </a:r>
            <a:r>
              <a:rPr lang="cs-CZ" dirty="0" smtClean="0"/>
              <a:t>%.</a:t>
            </a:r>
            <a:endParaRPr lang="cs-CZ" dirty="0"/>
          </a:p>
          <a:p>
            <a:r>
              <a:rPr lang="cs-CZ" dirty="0"/>
              <a:t>Pevný </a:t>
            </a:r>
            <a:r>
              <a:rPr lang="cs-CZ" dirty="0" err="1"/>
              <a:t>NaCL</a:t>
            </a:r>
            <a:r>
              <a:rPr lang="cs-CZ" dirty="0"/>
              <a:t> – </a:t>
            </a:r>
            <a:r>
              <a:rPr lang="cs-CZ" dirty="0" smtClean="0"/>
              <a:t>vysušené </a:t>
            </a:r>
            <a:r>
              <a:rPr lang="cs-CZ" dirty="0"/>
              <a:t>části moře nebo oceánu a překrytí další vrstvou soli jinými geologickými vrstvami.   Polsko, USA</a:t>
            </a:r>
          </a:p>
          <a:p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/>
            <a:r>
              <a:rPr lang="cs-CZ" dirty="0"/>
              <a:t>P</a:t>
            </a:r>
            <a:r>
              <a:rPr lang="cs-CZ" dirty="0" smtClean="0"/>
              <a:t>otravinářský </a:t>
            </a:r>
            <a:r>
              <a:rPr lang="cs-CZ" dirty="0"/>
              <a:t>průmysl -  </a:t>
            </a:r>
            <a:r>
              <a:rPr lang="cs-CZ" dirty="0" smtClean="0"/>
              <a:t>konzervace  </a:t>
            </a:r>
            <a:endParaRPr lang="cs-CZ" dirty="0"/>
          </a:p>
          <a:p>
            <a:pPr marL="457200" indent="-457200"/>
            <a:r>
              <a:rPr lang="cs-CZ" dirty="0" smtClean="0"/>
              <a:t>Chemický </a:t>
            </a:r>
            <a:r>
              <a:rPr lang="cs-CZ" dirty="0"/>
              <a:t>průmysl – výroba Na, sody, HCL</a:t>
            </a:r>
          </a:p>
          <a:p>
            <a:pPr marL="457200" indent="-457200"/>
            <a:r>
              <a:rPr lang="cs-CZ" dirty="0" smtClean="0"/>
              <a:t> </a:t>
            </a:r>
            <a:r>
              <a:rPr lang="cs-CZ" dirty="0" err="1"/>
              <a:t>Mýdlovarnictví</a:t>
            </a:r>
            <a:endParaRPr lang="cs-CZ" dirty="0"/>
          </a:p>
          <a:p>
            <a:pPr marL="457200" indent="-457200"/>
            <a:r>
              <a:rPr lang="cs-CZ" dirty="0"/>
              <a:t> </a:t>
            </a:r>
            <a:r>
              <a:rPr lang="cs-CZ" dirty="0" smtClean="0"/>
              <a:t>Výroba barev</a:t>
            </a:r>
          </a:p>
          <a:p>
            <a:pPr marL="457200" indent="-457200"/>
            <a:r>
              <a:rPr lang="cs-CZ" dirty="0" smtClean="0"/>
              <a:t>Na je součástí mimobuněčných tekutin, přijímáme jej z </a:t>
            </a:r>
            <a:r>
              <a:rPr lang="cs-CZ" dirty="0" err="1"/>
              <a:t>N</a:t>
            </a:r>
            <a:r>
              <a:rPr lang="cs-CZ" dirty="0" err="1" smtClean="0"/>
              <a:t>aCl</a:t>
            </a:r>
            <a:r>
              <a:rPr lang="cs-CZ" dirty="0" smtClean="0"/>
              <a:t> </a:t>
            </a:r>
          </a:p>
          <a:p>
            <a:pPr marL="457200" indent="-457200"/>
            <a:r>
              <a:rPr lang="cs-CZ" dirty="0" smtClean="0"/>
              <a:t>V zimě posyp vozovek</a:t>
            </a:r>
          </a:p>
          <a:p>
            <a:pPr marL="457200" indent="-457200">
              <a:buNone/>
            </a:pPr>
            <a:r>
              <a:rPr lang="cs-CZ" dirty="0"/>
              <a:t>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CaF</a:t>
            </a:r>
            <a:r>
              <a:rPr lang="cs-CZ" baseline="-250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357298"/>
            <a:ext cx="8229600" cy="4525963"/>
          </a:xfrm>
        </p:spPr>
        <p:txBody>
          <a:bodyPr/>
          <a:lstStyle/>
          <a:p>
            <a:r>
              <a:rPr lang="cs-CZ" dirty="0" smtClean="0"/>
              <a:t>Bílá krystalická látka</a:t>
            </a:r>
          </a:p>
          <a:p>
            <a:r>
              <a:rPr lang="cs-CZ" dirty="0" smtClean="0"/>
              <a:t>V přírodě se vyskytuje jako nerost kazivec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fialový nebo zelenomodrý nerost</a:t>
            </a:r>
          </a:p>
          <a:p>
            <a:pPr>
              <a:tabLst>
                <a:tab pos="457200" algn="l"/>
              </a:tabLst>
            </a:pPr>
            <a:r>
              <a:rPr lang="cs-CZ" dirty="0" smtClean="0"/>
              <a:t>Využití v hutnictví, výroba HF, smaltů a skla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AgBr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Žlutá krystalická látka</a:t>
            </a:r>
          </a:p>
          <a:p>
            <a:r>
              <a:rPr lang="cs-CZ" dirty="0" smtClean="0"/>
              <a:t>Nerozpustný ve vodě</a:t>
            </a:r>
          </a:p>
          <a:p>
            <a:r>
              <a:rPr lang="cs-CZ" dirty="0" smtClean="0"/>
              <a:t>Na přímém slunečním světle se postupně rozkládá, šedá barva  - vzniká stříbro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2AgBr + světlo                       2Ag  +  Br</a:t>
            </a:r>
            <a:r>
              <a:rPr lang="cs-CZ" baseline="-25000" dirty="0" smtClean="0"/>
              <a:t>2</a:t>
            </a:r>
            <a:endParaRPr lang="cs-CZ" dirty="0" smtClean="0"/>
          </a:p>
          <a:p>
            <a:r>
              <a:rPr lang="cs-CZ" dirty="0" smtClean="0"/>
              <a:t>Používá se ve fotografické technice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643306" y="4143380"/>
            <a:ext cx="128588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NaCl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300" dirty="0" smtClean="0"/>
              <a:t>obr.č.1</a:t>
            </a:r>
            <a:endParaRPr lang="cs-CZ" sz="1300" dirty="0"/>
          </a:p>
        </p:txBody>
      </p:sp>
      <p:pic>
        <p:nvPicPr>
          <p:cNvPr id="4" name="Zástupný symbol pro obsah 3" descr="Selpologne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2285992"/>
            <a:ext cx="3857652" cy="3286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AgBr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300" dirty="0" smtClean="0"/>
              <a:t>obr.č.2</a:t>
            </a:r>
            <a:endParaRPr lang="cs-CZ" sz="1300" dirty="0"/>
          </a:p>
        </p:txBody>
      </p:sp>
      <p:pic>
        <p:nvPicPr>
          <p:cNvPr id="6" name="Zástupný symbol pro obsah 5" descr="Soubor:Bromid st&amp;rcaron;íbrný.PN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81150" y="2691606"/>
            <a:ext cx="5981700" cy="234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Fluorid vápenatý</a:t>
            </a:r>
            <a:endParaRPr lang="cs-CZ" dirty="0"/>
          </a:p>
        </p:txBody>
      </p:sp>
      <p:pic>
        <p:nvPicPr>
          <p:cNvPr id="4" name="Zástupný symbol pro obsah 3" descr="FluoriteValzergueFillonjaune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2214554"/>
            <a:ext cx="3667148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Jaké mají oxidační číslo halogenidy?</a:t>
            </a:r>
          </a:p>
          <a:p>
            <a:r>
              <a:rPr lang="cs-CZ" dirty="0" smtClean="0"/>
              <a:t>Blíže popište vlastnosti a použití chloridu sodného</a:t>
            </a:r>
          </a:p>
          <a:p>
            <a:r>
              <a:rPr lang="cs-CZ" dirty="0" smtClean="0"/>
              <a:t>Napište vzorce těchto sloučenin : </a:t>
            </a:r>
          </a:p>
          <a:p>
            <a:pPr>
              <a:buNone/>
            </a:pPr>
            <a:r>
              <a:rPr lang="cs-CZ" dirty="0" smtClean="0"/>
              <a:t>    jodid draselný</a:t>
            </a:r>
          </a:p>
          <a:p>
            <a:pPr>
              <a:buNone/>
            </a:pPr>
            <a:r>
              <a:rPr lang="cs-CZ" dirty="0" smtClean="0"/>
              <a:t>    bromid stříbrný</a:t>
            </a:r>
          </a:p>
          <a:p>
            <a:pPr>
              <a:buNone/>
            </a:pPr>
            <a:r>
              <a:rPr lang="cs-CZ" dirty="0" smtClean="0"/>
              <a:t>    chlorid vápenatý</a:t>
            </a:r>
          </a:p>
          <a:p>
            <a:r>
              <a:rPr lang="cs-CZ" dirty="0" smtClean="0"/>
              <a:t>Proč se využívá bromid stříbrný ve fotografickém průmyslu?     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500042"/>
            <a:ext cx="8229600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Autor :     Mgr. Věra </a:t>
            </a:r>
            <a:r>
              <a:rPr lang="cs-CZ" dirty="0" err="1" smtClean="0"/>
              <a:t>Brtnová</a:t>
            </a:r>
            <a:endParaRPr lang="cs-CZ" dirty="0" smtClean="0"/>
          </a:p>
          <a:p>
            <a:r>
              <a:rPr lang="cs-CZ" dirty="0" smtClean="0"/>
              <a:t>Vzdělávací oblast</a:t>
            </a:r>
            <a:r>
              <a:rPr lang="cs-CZ" smtClean="0"/>
              <a:t>: Chemie</a:t>
            </a:r>
            <a:endParaRPr lang="cs-CZ" dirty="0" smtClean="0"/>
          </a:p>
          <a:p>
            <a:r>
              <a:rPr lang="cs-CZ" dirty="0" smtClean="0"/>
              <a:t>Datum :   20.5.2012</a:t>
            </a:r>
          </a:p>
          <a:p>
            <a:r>
              <a:rPr lang="cs-CZ" dirty="0" smtClean="0"/>
              <a:t>Téma :      Dvouprvkové sloučeniny, halogenidy</a:t>
            </a:r>
          </a:p>
          <a:p>
            <a:pPr>
              <a:tabLst>
                <a:tab pos="2066925" algn="l"/>
              </a:tabLst>
            </a:pPr>
            <a:r>
              <a:rPr lang="cs-CZ" dirty="0" smtClean="0"/>
              <a:t>Ročník :    Osmý</a:t>
            </a:r>
          </a:p>
          <a:p>
            <a:pPr>
              <a:tabLst>
                <a:tab pos="1789113" algn="l"/>
                <a:tab pos="2066925" algn="l"/>
              </a:tabLst>
            </a:pPr>
            <a:r>
              <a:rPr lang="cs-CZ" dirty="0" smtClean="0"/>
              <a:t>Anotace : Prezentace je určena k učivu dvouprvkových sloučenin. Stručně seznamuje se základy názvosloví halogenidů, nejdůležitějšími sloučeninami z řad halogenidů, blíže se věnuje </a:t>
            </a:r>
            <a:r>
              <a:rPr lang="cs-CZ" dirty="0" err="1" smtClean="0"/>
              <a:t>NaCl</a:t>
            </a:r>
            <a:endParaRPr lang="cs-CZ" dirty="0" smtClean="0"/>
          </a:p>
          <a:p>
            <a:pPr>
              <a:tabLst>
                <a:tab pos="1789113" algn="l"/>
                <a:tab pos="2066925" algn="l"/>
              </a:tabLst>
            </a:pPr>
            <a:r>
              <a:rPr lang="cs-CZ" dirty="0" smtClean="0"/>
              <a:t>Použité zdroje : </a:t>
            </a:r>
            <a:r>
              <a:rPr lang="cs-CZ" dirty="0" err="1"/>
              <a:t>P</a:t>
            </a:r>
            <a:r>
              <a:rPr lang="cs-CZ" dirty="0" err="1" smtClean="0"/>
              <a:t>.Beneš</a:t>
            </a:r>
            <a:r>
              <a:rPr lang="cs-CZ" dirty="0" smtClean="0"/>
              <a:t>, </a:t>
            </a:r>
            <a:r>
              <a:rPr lang="cs-CZ" dirty="0" err="1" smtClean="0"/>
              <a:t>V</a:t>
            </a:r>
            <a:r>
              <a:rPr lang="cs-CZ" dirty="0" smtClean="0"/>
              <a:t>.</a:t>
            </a:r>
            <a:r>
              <a:rPr lang="cs-CZ" dirty="0" err="1" smtClean="0"/>
              <a:t>Pumpr</a:t>
            </a:r>
            <a:r>
              <a:rPr lang="cs-CZ" dirty="0" smtClean="0"/>
              <a:t>, </a:t>
            </a:r>
            <a:r>
              <a:rPr lang="cs-CZ" dirty="0" err="1" smtClean="0"/>
              <a:t>J.Banýr</a:t>
            </a:r>
            <a:r>
              <a:rPr lang="cs-CZ" dirty="0" smtClean="0"/>
              <a:t> : Základy chemie I. Fortuna, Praha 1993. ISBN 80-7168-043-5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28641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Obr.č.1 http</a:t>
            </a:r>
            <a:r>
              <a:rPr lang="cs-CZ" dirty="0"/>
              <a:t>://upload.wikimedia.org/wikipedia/commons/thumb/7/7c/Selpologne.jpg/658px-Selpologne.jpg</a:t>
            </a:r>
          </a:p>
          <a:p>
            <a:r>
              <a:rPr lang="cs-CZ" dirty="0" smtClean="0"/>
              <a:t>Obr.č.2 http</a:t>
            </a:r>
            <a:r>
              <a:rPr lang="cs-CZ" dirty="0"/>
              <a:t>://</a:t>
            </a:r>
            <a:r>
              <a:rPr lang="cs-CZ" dirty="0" smtClean="0"/>
              <a:t>upload.wikimedia.org/wikipedia/commons/thumb/1/1b/Bromid_st%C5%99%C3%ADbrn%C3%BD.PNG/260px-Bromid_st%C5%99%C3%ADbrn%C3%BD.PNG</a:t>
            </a:r>
          </a:p>
          <a:p>
            <a:r>
              <a:rPr lang="cs-CZ" dirty="0" smtClean="0"/>
              <a:t>Obr.č.3 http</a:t>
            </a:r>
            <a:r>
              <a:rPr lang="cs-CZ"/>
              <a:t>://</a:t>
            </a:r>
            <a:r>
              <a:rPr lang="cs-CZ" smtClean="0"/>
              <a:t>upload.wikimedia.org/wikipedia/commons/thumb/9/9b/FluoriteValzergueFillonjaune.jpg/200px-FluoriteValzergueFillonjaune.jpg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344</Words>
  <Application>Microsoft Office PowerPoint</Application>
  <PresentationFormat>Předvádění na obrazovce (4:3)</PresentationFormat>
  <Paragraphs>85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Halogenidy </vt:lpstr>
      <vt:lpstr>Snímek 2</vt:lpstr>
      <vt:lpstr>Halogenvodíky </vt:lpstr>
      <vt:lpstr>Názvosloví halogenidů</vt:lpstr>
      <vt:lpstr>NaCl</vt:lpstr>
      <vt:lpstr>Vlastnosti a výskyt</vt:lpstr>
      <vt:lpstr>Snímek 7</vt:lpstr>
      <vt:lpstr>Využití </vt:lpstr>
      <vt:lpstr>CaF2</vt:lpstr>
      <vt:lpstr>AgBr</vt:lpstr>
      <vt:lpstr>NaCl obr.č.1</vt:lpstr>
      <vt:lpstr>AgBr obr.č.2</vt:lpstr>
      <vt:lpstr>Fluorid vápenatý</vt:lpstr>
      <vt:lpstr>Pracovní list</vt:lpstr>
      <vt:lpstr>Snímek 15</vt:lpstr>
      <vt:lpstr>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Halogenderiváty</dc:title>
  <dc:creator>Honza</dc:creator>
  <cp:lastModifiedBy>Škola</cp:lastModifiedBy>
  <cp:revision>14</cp:revision>
  <dcterms:created xsi:type="dcterms:W3CDTF">2012-05-20T14:32:45Z</dcterms:created>
  <dcterms:modified xsi:type="dcterms:W3CDTF">2013-05-23T08:20:16Z</dcterms:modified>
</cp:coreProperties>
</file>