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7" r:id="rId10"/>
    <p:sldId id="268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5075F-2B39-428F-AF92-85E1855A2A6D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9A42A-D83B-4B72-86AD-41713F964D6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714356"/>
            <a:ext cx="7772400" cy="3214710"/>
          </a:xfrm>
        </p:spPr>
        <p:txBody>
          <a:bodyPr/>
          <a:lstStyle/>
          <a:p>
            <a:r>
              <a:rPr lang="cs-CZ" dirty="0" smtClean="0"/>
              <a:t>Cukry</a:t>
            </a:r>
            <a:br>
              <a:rPr lang="cs-CZ" dirty="0" smtClean="0"/>
            </a:br>
            <a:r>
              <a:rPr lang="cs-CZ" sz="3600" dirty="0" smtClean="0"/>
              <a:t>sacharidy, glycidy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Nejrozšířenější organické látky</a:t>
            </a:r>
          </a:p>
          <a:p>
            <a:r>
              <a:rPr lang="cs-CZ" dirty="0" smtClean="0"/>
              <a:t>Největší podíl organické hmoty na Zemi</a:t>
            </a:r>
          </a:p>
          <a:p>
            <a:r>
              <a:rPr lang="cs-CZ" dirty="0" smtClean="0"/>
              <a:t>Zdroj energie – škrob, glykogen</a:t>
            </a:r>
          </a:p>
          <a:p>
            <a:r>
              <a:rPr lang="cs-CZ" dirty="0" smtClean="0"/>
              <a:t>Podpůrná funkce – základní složka buněčných stěn bakterií a rostlin</a:t>
            </a:r>
          </a:p>
          <a:p>
            <a:r>
              <a:rPr lang="cs-CZ" dirty="0" smtClean="0"/>
              <a:t>Stavební funkce – součást glykoproteinů a glykolipidů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Sacharidy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Monosacharidy </a:t>
            </a:r>
            <a:r>
              <a:rPr lang="cs-CZ" dirty="0" smtClean="0"/>
              <a:t>– základní jednotky sacharidů</a:t>
            </a:r>
          </a:p>
          <a:p>
            <a:pPr>
              <a:buNone/>
            </a:pPr>
            <a:r>
              <a:rPr lang="cs-CZ" dirty="0" smtClean="0"/>
              <a:t>    Podle počtu těchto jednotek dělíme sacharidy :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i="1" dirty="0" smtClean="0"/>
              <a:t> monosacharidy  </a:t>
            </a:r>
            <a:r>
              <a:rPr lang="cs-CZ" dirty="0" smtClean="0"/>
              <a:t>–  mají pouze jednu monosacharidovou  jednotku  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i="1" dirty="0" smtClean="0"/>
              <a:t> oligosacharidy    </a:t>
            </a:r>
            <a:r>
              <a:rPr lang="cs-CZ" dirty="0" smtClean="0"/>
              <a:t>–  mají 2 až 10 monosacharidových jednotek</a:t>
            </a:r>
          </a:p>
          <a:p>
            <a:pPr>
              <a:buFont typeface="Wingdings" pitchFamily="2" charset="2"/>
              <a:buChar char="§"/>
              <a:tabLst>
                <a:tab pos="3856038" algn="l"/>
                <a:tab pos="4135438" algn="l"/>
              </a:tabLst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i="1" dirty="0" smtClean="0"/>
              <a:t>polysacharidy</a:t>
            </a:r>
            <a:r>
              <a:rPr lang="cs-CZ" dirty="0" smtClean="0"/>
              <a:t>     –  mají více jak 10 monosacharidových jednotek 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Monosacharidy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285860"/>
            <a:ext cx="8429684" cy="521497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Základní stavební jednotka </a:t>
            </a:r>
          </a:p>
          <a:p>
            <a:r>
              <a:rPr lang="cs-CZ" dirty="0" smtClean="0"/>
              <a:t>Bezbarvé, krystalické, ve vodě rozpustné sloučeniny</a:t>
            </a:r>
          </a:p>
          <a:p>
            <a:r>
              <a:rPr lang="cs-CZ" dirty="0" smtClean="0"/>
              <a:t>Opticky aktivní</a:t>
            </a:r>
          </a:p>
          <a:p>
            <a:r>
              <a:rPr lang="cs-CZ" dirty="0" smtClean="0"/>
              <a:t>Zahříváním se rozkládají – karamelizace</a:t>
            </a:r>
          </a:p>
          <a:p>
            <a:r>
              <a:rPr lang="cs-CZ" dirty="0" smtClean="0"/>
              <a:t>Podle složení  se dělí na  :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Aldosy</a:t>
            </a:r>
            <a:r>
              <a:rPr lang="cs-CZ" dirty="0" smtClean="0"/>
              <a:t> :   1 aldehydická skupina</a:t>
            </a:r>
          </a:p>
          <a:p>
            <a:pPr marL="514350" indent="-514350">
              <a:buFont typeface="+mj-lt"/>
              <a:buAutoNum type="arabicPeriod"/>
              <a:tabLst>
                <a:tab pos="2066925" algn="l"/>
              </a:tabLst>
            </a:pPr>
            <a:r>
              <a:rPr lang="cs-CZ" dirty="0" err="1" smtClean="0"/>
              <a:t>Ketozy</a:t>
            </a:r>
            <a:r>
              <a:rPr lang="cs-CZ" dirty="0" smtClean="0"/>
              <a:t>  :  1 ketonická skupina</a:t>
            </a:r>
          </a:p>
          <a:p>
            <a:pPr marL="514350" indent="-514350">
              <a:buFont typeface="+mj-lt"/>
              <a:buAutoNum type="arabicPeriod"/>
              <a:tabLst>
                <a:tab pos="2066925" algn="l"/>
              </a:tabLst>
            </a:pPr>
            <a:endParaRPr lang="cs-CZ" dirty="0" smtClean="0"/>
          </a:p>
          <a:p>
            <a:pPr marL="514350" indent="-514350">
              <a:buNone/>
              <a:tabLst>
                <a:tab pos="2066925" algn="l"/>
              </a:tabLst>
            </a:pPr>
            <a:r>
              <a:rPr lang="cs-CZ" dirty="0" smtClean="0"/>
              <a:t>     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Nejdůležitější monosacharidy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/>
          <a:lstStyle/>
          <a:p>
            <a:r>
              <a:rPr lang="cs-CZ" dirty="0" smtClean="0"/>
              <a:t>Glukóza :   ovoce, med, lymfa 0,1%</a:t>
            </a:r>
          </a:p>
          <a:p>
            <a:r>
              <a:rPr lang="cs-CZ" dirty="0" smtClean="0"/>
              <a:t>Fruktóza :  ovocné šťávy, med, nejsladší cukr</a:t>
            </a:r>
          </a:p>
          <a:p>
            <a:r>
              <a:rPr lang="cs-CZ" dirty="0" err="1" smtClean="0"/>
              <a:t>Sorbóza</a:t>
            </a:r>
            <a:r>
              <a:rPr lang="cs-CZ" dirty="0" smtClean="0"/>
              <a:t> :    šťáva jeřabin, výroba kyseliny askorbové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vzorec glukózy :  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12</a:t>
            </a:r>
            <a:r>
              <a:rPr lang="cs-CZ" dirty="0" smtClean="0"/>
              <a:t>O</a:t>
            </a:r>
            <a:r>
              <a:rPr lang="cs-CZ" baseline="-25000" dirty="0" smtClean="0"/>
              <a:t>6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Nejdůležitější disacharidy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Vznikají spojením 2 molekul monosacharidů, odštěpí se 1 molekula vody</a:t>
            </a:r>
          </a:p>
          <a:p>
            <a:pPr marL="357188" indent="-357188">
              <a:tabLst>
                <a:tab pos="2603500" algn="l"/>
              </a:tabLst>
            </a:pPr>
            <a:r>
              <a:rPr lang="cs-CZ" dirty="0" smtClean="0"/>
              <a:t>Sacharóza  :   sladidlo, přísada do léků</a:t>
            </a:r>
          </a:p>
          <a:p>
            <a:pPr marL="357188" indent="-357188">
              <a:buNone/>
              <a:tabLst>
                <a:tab pos="2603500" algn="l"/>
              </a:tabLst>
            </a:pPr>
            <a:r>
              <a:rPr lang="cs-CZ" dirty="0"/>
              <a:t> </a:t>
            </a:r>
            <a:r>
              <a:rPr lang="cs-CZ" dirty="0" smtClean="0"/>
              <a:t>          výroba :   z cukrové řepy, cukrové třtiny</a:t>
            </a:r>
          </a:p>
          <a:p>
            <a:pPr marL="357188" indent="-357188">
              <a:buNone/>
              <a:tabLst>
                <a:tab pos="2782888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   melasa – odpad při výrobě</a:t>
            </a:r>
          </a:p>
          <a:p>
            <a:pPr marL="357188" indent="-357188">
              <a:buNone/>
              <a:tabLst>
                <a:tab pos="2782888" algn="l"/>
              </a:tabLst>
            </a:pPr>
            <a:r>
              <a:rPr lang="cs-CZ" dirty="0" smtClean="0"/>
              <a:t>           vzorec </a:t>
            </a:r>
            <a:r>
              <a:rPr lang="cs-CZ" dirty="0" err="1" smtClean="0"/>
              <a:t>disacharózy</a:t>
            </a:r>
            <a:r>
              <a:rPr lang="cs-CZ" dirty="0" smtClean="0"/>
              <a:t> : C</a:t>
            </a:r>
            <a:r>
              <a:rPr lang="cs-CZ" baseline="-25000" dirty="0" smtClean="0"/>
              <a:t>12</a:t>
            </a:r>
            <a:r>
              <a:rPr lang="cs-CZ" dirty="0" smtClean="0"/>
              <a:t>H</a:t>
            </a:r>
            <a:r>
              <a:rPr lang="cs-CZ" baseline="-25000" dirty="0" smtClean="0"/>
              <a:t>22</a:t>
            </a:r>
            <a:r>
              <a:rPr lang="cs-CZ" dirty="0" smtClean="0"/>
              <a:t>O</a:t>
            </a:r>
            <a:r>
              <a:rPr lang="cs-CZ" baseline="-25000" dirty="0" smtClean="0"/>
              <a:t>11</a:t>
            </a:r>
            <a:endParaRPr lang="cs-CZ" dirty="0" smtClean="0"/>
          </a:p>
          <a:p>
            <a:pPr marL="357188" indent="-357188">
              <a:tabLst>
                <a:tab pos="2782888" algn="l"/>
              </a:tabLst>
            </a:pPr>
            <a:r>
              <a:rPr lang="cs-CZ" dirty="0" smtClean="0"/>
              <a:t>Maltóza</a:t>
            </a:r>
          </a:p>
          <a:p>
            <a:pPr marL="357188" indent="-357188">
              <a:tabLst>
                <a:tab pos="2682875" algn="l"/>
                <a:tab pos="2782888" algn="l"/>
              </a:tabLst>
            </a:pPr>
            <a:r>
              <a:rPr lang="cs-CZ" dirty="0" smtClean="0"/>
              <a:t>Laktóza       :   přítomna v savčím mléce 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ejdůležitější polysacharidy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Funkce : stavební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zásobárna energie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Škrob</a:t>
            </a:r>
            <a:r>
              <a:rPr lang="cs-CZ" dirty="0" smtClean="0"/>
              <a:t>  nejrozšířenější zásobní polysacharid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(C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10</a:t>
            </a:r>
            <a:r>
              <a:rPr lang="cs-CZ" dirty="0" smtClean="0"/>
              <a:t>O</a:t>
            </a:r>
            <a:r>
              <a:rPr lang="cs-CZ" baseline="-25000" dirty="0" smtClean="0"/>
              <a:t>5</a:t>
            </a:r>
            <a:r>
              <a:rPr lang="cs-CZ" dirty="0" smtClean="0"/>
              <a:t>)</a:t>
            </a:r>
            <a:r>
              <a:rPr lang="cs-CZ" baseline="-25000" dirty="0" smtClean="0"/>
              <a:t>n</a:t>
            </a:r>
          </a:p>
          <a:p>
            <a:pPr>
              <a:buNone/>
            </a:pPr>
            <a:r>
              <a:rPr lang="cs-CZ" dirty="0" smtClean="0"/>
              <a:t>    jeho enzymovým štěpením se uvolňuje glukóza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významná součást stravy živočichů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Glykogen     </a:t>
            </a:r>
            <a:r>
              <a:rPr lang="cs-CZ" dirty="0" smtClean="0"/>
              <a:t>živočišný škrob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uložený v játrech a svalech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rozpustný ve vodě</a:t>
            </a:r>
          </a:p>
          <a:p>
            <a:pPr>
              <a:tabLst>
                <a:tab pos="2066925" algn="l"/>
              </a:tabLst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Celulóza </a:t>
            </a:r>
            <a:r>
              <a:rPr lang="cs-CZ" dirty="0" smtClean="0"/>
              <a:t>      hlavní stavební polysacharid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 smtClean="0"/>
              <a:t>                          podíl na výstavbě buněčných stěn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rostlin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složka vlákniny </a:t>
            </a:r>
          </a:p>
          <a:p>
            <a:pPr>
              <a:buNone/>
              <a:tabLst>
                <a:tab pos="2146300" algn="l"/>
                <a:tab pos="2325688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čistá celulóza – vlákna bavlníku, 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 smtClean="0"/>
              <a:t>                          stonky lnu a konopí</a:t>
            </a:r>
          </a:p>
          <a:p>
            <a:pPr>
              <a:buNone/>
              <a:tabLst>
                <a:tab pos="1968500" algn="l"/>
                <a:tab pos="2325688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dřevo (cca 50%)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 smtClean="0"/>
              <a:t>Polysacharidy – mnoho set molekul 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 smtClean="0"/>
              <a:t>           nC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12</a:t>
            </a:r>
            <a:r>
              <a:rPr lang="cs-CZ" dirty="0" smtClean="0"/>
              <a:t>O</a:t>
            </a:r>
            <a:r>
              <a:rPr lang="cs-CZ" baseline="-25000" dirty="0" smtClean="0"/>
              <a:t>6</a:t>
            </a:r>
            <a:r>
              <a:rPr lang="cs-CZ" dirty="0" smtClean="0"/>
              <a:t>                       </a:t>
            </a:r>
            <a:r>
              <a:rPr lang="cs-CZ" smtClean="0"/>
              <a:t>( C</a:t>
            </a:r>
            <a:r>
              <a:rPr lang="cs-CZ" baseline="-25000" smtClean="0"/>
              <a:t>6</a:t>
            </a:r>
            <a:r>
              <a:rPr lang="cs-CZ" smtClean="0"/>
              <a:t>H</a:t>
            </a:r>
            <a:r>
              <a:rPr lang="cs-CZ" baseline="-25000" smtClean="0"/>
              <a:t>10</a:t>
            </a:r>
            <a:r>
              <a:rPr lang="cs-CZ" smtClean="0"/>
              <a:t>O</a:t>
            </a:r>
            <a:r>
              <a:rPr lang="cs-CZ" baseline="-25000" smtClean="0"/>
              <a:t>5</a:t>
            </a:r>
            <a:r>
              <a:rPr lang="cs-CZ" smtClean="0"/>
              <a:t>)</a:t>
            </a:r>
            <a:r>
              <a:rPr lang="cs-CZ" baseline="-25000" smtClean="0"/>
              <a:t>n</a:t>
            </a:r>
            <a:r>
              <a:rPr lang="cs-CZ" smtClean="0"/>
              <a:t>  </a:t>
            </a:r>
            <a:r>
              <a:rPr lang="cs-CZ" dirty="0" smtClean="0"/>
              <a:t>+  nH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</a:p>
          <a:p>
            <a:pPr>
              <a:buNone/>
              <a:tabLst>
                <a:tab pos="2325688" algn="l"/>
              </a:tabLst>
            </a:pPr>
            <a:r>
              <a:rPr lang="cs-CZ" dirty="0"/>
              <a:t> </a:t>
            </a:r>
            <a:r>
              <a:rPr lang="cs-CZ" dirty="0" smtClean="0"/>
              <a:t>                          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3000364" y="5214950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 zamyšlení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Sestavte molekulový vzorec sacharózy, glukózy, škrobu</a:t>
            </a:r>
          </a:p>
          <a:p>
            <a:r>
              <a:rPr lang="cs-CZ" dirty="0" smtClean="0"/>
              <a:t>Kde se v přírodě vyskytuje celulóza</a:t>
            </a:r>
          </a:p>
          <a:p>
            <a:r>
              <a:rPr lang="cs-CZ" dirty="0" smtClean="0"/>
              <a:t>Kdy probíhá chemická změna : 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   přípravou karamelu zahříváním sacharózy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   slazením čaje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   spalováním celulózy ve dřevě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   získáváním škrobu z brambor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Zajímavosti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Cukrová třtina je známa již tisíce let a její stonky se pro jejich sladkost žvýkají</a:t>
            </a:r>
          </a:p>
          <a:p>
            <a:r>
              <a:rPr lang="cs-CZ" dirty="0" smtClean="0"/>
              <a:t>Do Evropy přivezli cukr Arabové</a:t>
            </a:r>
          </a:p>
          <a:p>
            <a:r>
              <a:rPr lang="cs-CZ" dirty="0" smtClean="0"/>
              <a:t>1747 chemik z Berlína zjistil cukr v cukrové řepě</a:t>
            </a:r>
          </a:p>
          <a:p>
            <a:r>
              <a:rPr lang="cs-CZ" dirty="0" smtClean="0"/>
              <a:t>1841 Jakub Kryštof Rad z </a:t>
            </a:r>
            <a:r>
              <a:rPr lang="cs-CZ" dirty="0" err="1" smtClean="0"/>
              <a:t>Dačic</a:t>
            </a:r>
            <a:r>
              <a:rPr lang="cs-CZ" dirty="0" smtClean="0"/>
              <a:t> vyrobil první kostku cukru, nazývala se </a:t>
            </a:r>
            <a:r>
              <a:rPr lang="cs-CZ" i="1" dirty="0" smtClean="0"/>
              <a:t>čajový cukr </a:t>
            </a:r>
            <a:endParaRPr lang="cs-CZ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8229600" cy="5929354"/>
          </a:xfrm>
        </p:spPr>
        <p:txBody>
          <a:bodyPr>
            <a:normAutofit fontScale="92500" lnSpcReduction="20000"/>
          </a:bodyPr>
          <a:lstStyle/>
          <a:p>
            <a:pPr>
              <a:tabLst>
                <a:tab pos="2246313" algn="l"/>
              </a:tabLst>
            </a:pPr>
            <a:r>
              <a:rPr lang="cs-CZ" dirty="0" smtClean="0"/>
              <a:t>Autor :        Mgr. Věra </a:t>
            </a:r>
            <a:r>
              <a:rPr lang="cs-CZ" dirty="0" err="1" smtClean="0"/>
              <a:t>Brtnová</a:t>
            </a:r>
            <a:endParaRPr lang="cs-CZ" dirty="0" smtClean="0"/>
          </a:p>
          <a:p>
            <a:pPr>
              <a:tabLst>
                <a:tab pos="2246313" algn="l"/>
              </a:tabLst>
            </a:pPr>
            <a:r>
              <a:rPr lang="cs-CZ" dirty="0" smtClean="0"/>
              <a:t>Vzdělávací oblast</a:t>
            </a:r>
            <a:r>
              <a:rPr lang="cs-CZ" smtClean="0"/>
              <a:t>: Chemie</a:t>
            </a:r>
            <a:endParaRPr lang="cs-CZ" dirty="0" smtClean="0"/>
          </a:p>
          <a:p>
            <a:pPr>
              <a:tabLst>
                <a:tab pos="2325688" algn="l"/>
              </a:tabLst>
            </a:pPr>
            <a:r>
              <a:rPr lang="cs-CZ" dirty="0" smtClean="0"/>
              <a:t>Téma  :        Cukry</a:t>
            </a:r>
          </a:p>
          <a:p>
            <a:r>
              <a:rPr lang="cs-CZ" dirty="0" smtClean="0"/>
              <a:t>Ročník :       Devátý</a:t>
            </a:r>
          </a:p>
          <a:p>
            <a:r>
              <a:rPr lang="cs-CZ" dirty="0" smtClean="0"/>
              <a:t>Vytvoření :  20.5.2012</a:t>
            </a:r>
          </a:p>
          <a:p>
            <a:r>
              <a:rPr lang="cs-CZ" dirty="0" smtClean="0"/>
              <a:t>Anotace :     Práce je určena k výkladu učiva na téma cukry. Obsahuje základní dělení cukrů, jejich vlastnosti a použití. Výklad je dobré doplnit praktickými ukázkami jednoduchých pokusů s  cukry a škroby.</a:t>
            </a:r>
          </a:p>
          <a:p>
            <a:r>
              <a:rPr lang="cs-CZ" dirty="0" smtClean="0"/>
              <a:t>Použitá literatura: </a:t>
            </a:r>
            <a:r>
              <a:rPr lang="cs-CZ" dirty="0" err="1" smtClean="0"/>
              <a:t>P.Beneš</a:t>
            </a:r>
            <a:r>
              <a:rPr lang="cs-CZ" dirty="0" smtClean="0"/>
              <a:t>, </a:t>
            </a:r>
            <a:r>
              <a:rPr lang="cs-CZ" dirty="0" err="1" smtClean="0"/>
              <a:t>V</a:t>
            </a:r>
            <a:r>
              <a:rPr lang="cs-CZ" dirty="0" smtClean="0"/>
              <a:t>.</a:t>
            </a:r>
            <a:r>
              <a:rPr lang="cs-CZ" dirty="0" err="1" smtClean="0"/>
              <a:t>Pumpr</a:t>
            </a:r>
            <a:r>
              <a:rPr lang="cs-CZ" dirty="0" smtClean="0"/>
              <a:t>,</a:t>
            </a:r>
            <a:r>
              <a:rPr lang="cs-CZ" dirty="0" err="1" smtClean="0"/>
              <a:t>J.Banýr</a:t>
            </a:r>
            <a:r>
              <a:rPr lang="cs-CZ" dirty="0" smtClean="0"/>
              <a:t>: Základy chemie 2, Fortuna, Praha 1997, ISBN80-7168-321-4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431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Cukry sacharidy, glycidy </vt:lpstr>
      <vt:lpstr>Vlastnosti</vt:lpstr>
      <vt:lpstr>Sacharidy </vt:lpstr>
      <vt:lpstr>Monosacharidy </vt:lpstr>
      <vt:lpstr>Nejdůležitější monosacharidy</vt:lpstr>
      <vt:lpstr>Nejdůležitější disacharidy</vt:lpstr>
      <vt:lpstr>Nejdůležitější polysacharidy</vt:lpstr>
      <vt:lpstr>Prezentace aplikace PowerPoint</vt:lpstr>
      <vt:lpstr>K zamyšlení</vt:lpstr>
      <vt:lpstr>Zajímavosti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Cukry sacharidy,glycidy</dc:title>
  <dc:creator>Honza</dc:creator>
  <cp:lastModifiedBy>Tolarová Pavlína</cp:lastModifiedBy>
  <cp:revision>18</cp:revision>
  <dcterms:created xsi:type="dcterms:W3CDTF">2012-05-19T15:18:12Z</dcterms:created>
  <dcterms:modified xsi:type="dcterms:W3CDTF">2012-11-08T08:53:17Z</dcterms:modified>
</cp:coreProperties>
</file>