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1356B-76BD-4177-B057-CBCB09E9516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28BFB-E5D1-4EE0-8049-303D791E0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Fotosynteza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Fotos</a:t>
            </a:r>
            <a:r>
              <a:rPr lang="cs-CZ" dirty="0" smtClean="0"/>
              <a:t> – světlo</a:t>
            </a:r>
          </a:p>
          <a:p>
            <a:r>
              <a:rPr lang="cs-CZ" dirty="0" err="1" smtClean="0"/>
              <a:t>Synthesis</a:t>
            </a:r>
            <a:r>
              <a:rPr lang="cs-CZ" dirty="0" smtClean="0"/>
              <a:t> – spojení</a:t>
            </a:r>
          </a:p>
          <a:p>
            <a:endParaRPr lang="cs-CZ" dirty="0"/>
          </a:p>
          <a:p>
            <a:r>
              <a:rPr lang="cs-CZ" dirty="0" smtClean="0"/>
              <a:t>Působením slunečního záření dochází v zelených rostlinách k reakci oxidu uhličitého s vodou a vzniká glukóza a kyslík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Průběh fotosyntézy</a:t>
            </a:r>
            <a:br>
              <a:rPr lang="cs-CZ" dirty="0" smtClean="0"/>
            </a:br>
            <a:r>
              <a:rPr lang="cs-CZ" sz="1300" dirty="0" smtClean="0"/>
              <a:t>obr.č.1 </a:t>
            </a:r>
            <a:endParaRPr lang="cs-CZ" sz="1300" dirty="0"/>
          </a:p>
        </p:txBody>
      </p:sp>
      <p:pic>
        <p:nvPicPr>
          <p:cNvPr id="4" name="il_fi" descr="http://www.viviente.cz/images/clanky/fotosynteza.jpg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1643050"/>
            <a:ext cx="335758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500042"/>
            <a:ext cx="8229600" cy="4525963"/>
          </a:xfrm>
        </p:spPr>
        <p:txBody>
          <a:bodyPr/>
          <a:lstStyle/>
          <a:p>
            <a:r>
              <a:rPr lang="cs-CZ" i="1" dirty="0" smtClean="0"/>
              <a:t>Jan </a:t>
            </a:r>
            <a:r>
              <a:rPr lang="cs-CZ" i="1" dirty="0" err="1" smtClean="0"/>
              <a:t>Ingenhousz</a:t>
            </a:r>
            <a:r>
              <a:rPr lang="cs-CZ" i="1" dirty="0" smtClean="0"/>
              <a:t> </a:t>
            </a:r>
            <a:r>
              <a:rPr lang="cs-CZ" dirty="0" smtClean="0"/>
              <a:t>( 1730 – 1799)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holandský vědec, který dokázal, že rostliny působením světla přijímají oxid uhličitý a vydechují kyslík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ve tmě probíhá děj opačně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tento jev nazval </a:t>
            </a:r>
            <a:r>
              <a:rPr lang="cs-CZ" i="1" dirty="0" smtClean="0"/>
              <a:t>fotosyntéza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fotosyntézy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listech zelených rostlin je obsažen v chloroplastech </a:t>
            </a:r>
            <a:r>
              <a:rPr lang="cs-CZ" i="1" dirty="0" smtClean="0"/>
              <a:t>chlorofyl</a:t>
            </a:r>
            <a:r>
              <a:rPr lang="cs-CZ" dirty="0" smtClean="0"/>
              <a:t> – zelené barvivo</a:t>
            </a:r>
          </a:p>
          <a:p>
            <a:pPr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obr.č.2</a:t>
            </a:r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4" name="Obrázek 3" descr="4-bunka-4-plastidy-chloroplasty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357562"/>
            <a:ext cx="264320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r>
              <a:rPr lang="cs-CZ" dirty="0" smtClean="0"/>
              <a:t>Chlorofyl absorbuje dopadající světlo slunečního záření</a:t>
            </a:r>
          </a:p>
          <a:p>
            <a:r>
              <a:rPr lang="cs-CZ" dirty="0" smtClean="0"/>
              <a:t>Rostliny přijímají z půdy vodu, živiny  a ze vzduchu oxid uhličitý</a:t>
            </a:r>
          </a:p>
          <a:p>
            <a:r>
              <a:rPr lang="cs-CZ" dirty="0" smtClean="0"/>
              <a:t>V listech se část </a:t>
            </a:r>
            <a:r>
              <a:rPr lang="cs-CZ" i="1" dirty="0" smtClean="0"/>
              <a:t>sluneční</a:t>
            </a:r>
            <a:r>
              <a:rPr lang="cs-CZ" dirty="0" smtClean="0"/>
              <a:t> energie (cca 2%) přemění na </a:t>
            </a:r>
            <a:r>
              <a:rPr lang="cs-CZ" i="1" dirty="0" smtClean="0"/>
              <a:t>chemickou</a:t>
            </a:r>
            <a:r>
              <a:rPr lang="cs-CZ" dirty="0" smtClean="0"/>
              <a:t> energii a ta se ukládá do vzniklých molekul glukózy a kyslíku</a:t>
            </a:r>
          </a:p>
          <a:p>
            <a:r>
              <a:rPr lang="cs-CZ" dirty="0" smtClean="0"/>
              <a:t>Kyslík, uvolňovaný do vzduchu vdechují živočichové, vydechují oxid uhličitý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Malvin</a:t>
            </a:r>
            <a:r>
              <a:rPr lang="cs-CZ" sz="3200" dirty="0" smtClean="0"/>
              <a:t> </a:t>
            </a:r>
            <a:r>
              <a:rPr lang="cs-CZ" sz="3200" dirty="0" err="1" smtClean="0"/>
              <a:t>Calvin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1911 – 1997</a:t>
            </a:r>
            <a:br>
              <a:rPr lang="cs-CZ" sz="3200" dirty="0" smtClean="0"/>
            </a:br>
            <a:r>
              <a:rPr lang="cs-CZ" sz="3200" dirty="0" smtClean="0"/>
              <a:t>1961 – Nobelova cena za prozkoumání procesu fotosyntézy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300" dirty="0" smtClean="0"/>
              <a:t>obr.č.3</a:t>
            </a:r>
            <a:endParaRPr lang="cs-CZ" sz="1300" dirty="0"/>
          </a:p>
        </p:txBody>
      </p:sp>
      <p:pic>
        <p:nvPicPr>
          <p:cNvPr id="6" name="Zástupný symbol pro obsah 5" descr="http://upload.wikimedia.org/wikipedia/commons/thumb/0/04/Melvin_Calvin.jpg/220px-Melvin_Calvin.jpg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61837" y="3071813"/>
            <a:ext cx="2591802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fotosyntézy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00174"/>
            <a:ext cx="8572560" cy="4525963"/>
          </a:xfrm>
        </p:spPr>
        <p:txBody>
          <a:bodyPr>
            <a:normAutofit fontScale="47500" lnSpcReduction="20000"/>
          </a:bodyPr>
          <a:lstStyle/>
          <a:p>
            <a:endParaRPr lang="cs-CZ" sz="6700" dirty="0" smtClean="0"/>
          </a:p>
          <a:p>
            <a:r>
              <a:rPr lang="cs-CZ" sz="6700" dirty="0" smtClean="0"/>
              <a:t>6CO</a:t>
            </a:r>
            <a:r>
              <a:rPr lang="cs-CZ" sz="6700" baseline="-25000" dirty="0" smtClean="0"/>
              <a:t>2</a:t>
            </a:r>
            <a:r>
              <a:rPr lang="cs-CZ" sz="6700" dirty="0" smtClean="0"/>
              <a:t> + 12H</a:t>
            </a:r>
            <a:r>
              <a:rPr lang="cs-CZ" sz="6700" baseline="-25000" dirty="0" smtClean="0"/>
              <a:t>2</a:t>
            </a:r>
            <a:r>
              <a:rPr lang="cs-CZ" sz="6700" dirty="0" smtClean="0"/>
              <a:t>O + světlo                  C</a:t>
            </a:r>
            <a:r>
              <a:rPr lang="cs-CZ" sz="6700" baseline="-25000" dirty="0" smtClean="0"/>
              <a:t>6</a:t>
            </a:r>
            <a:r>
              <a:rPr lang="cs-CZ" sz="6700" dirty="0" smtClean="0"/>
              <a:t>H</a:t>
            </a:r>
            <a:r>
              <a:rPr lang="cs-CZ" sz="6700" baseline="-25000" dirty="0" smtClean="0"/>
              <a:t>12</a:t>
            </a:r>
            <a:r>
              <a:rPr lang="cs-CZ" sz="6700" dirty="0" smtClean="0"/>
              <a:t>O</a:t>
            </a:r>
            <a:r>
              <a:rPr lang="cs-CZ" sz="6700" baseline="-25000" dirty="0" smtClean="0"/>
              <a:t>6</a:t>
            </a:r>
            <a:r>
              <a:rPr lang="cs-CZ" sz="6700" dirty="0" smtClean="0"/>
              <a:t> + 6O</a:t>
            </a:r>
            <a:r>
              <a:rPr lang="cs-CZ" sz="6700" baseline="-25000" dirty="0" smtClean="0"/>
              <a:t>2</a:t>
            </a:r>
            <a:r>
              <a:rPr lang="cs-CZ" sz="6700" dirty="0" smtClean="0"/>
              <a:t> </a:t>
            </a:r>
          </a:p>
          <a:p>
            <a:endParaRPr lang="cs-CZ" sz="4100" dirty="0"/>
          </a:p>
          <a:p>
            <a:r>
              <a:rPr lang="cs-CZ" sz="5800" dirty="0" smtClean="0"/>
              <a:t>Světelná fáze:   </a:t>
            </a:r>
          </a:p>
          <a:p>
            <a:pPr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přeměna světelné energie na chemickou</a:t>
            </a:r>
          </a:p>
          <a:p>
            <a:pPr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vzniká kyslík</a:t>
            </a:r>
          </a:p>
          <a:p>
            <a:r>
              <a:rPr lang="cs-CZ" sz="5800" dirty="0" smtClean="0"/>
              <a:t>Temnostní fáze: </a:t>
            </a:r>
          </a:p>
          <a:p>
            <a:pPr>
              <a:buNone/>
            </a:pPr>
            <a:r>
              <a:rPr lang="cs-CZ" sz="5800" dirty="0"/>
              <a:t> </a:t>
            </a:r>
            <a:r>
              <a:rPr lang="cs-CZ" sz="5800" dirty="0" smtClean="0"/>
              <a:t>      ukládání chemické energie do sacharidů fixací CO</a:t>
            </a:r>
            <a:r>
              <a:rPr lang="cs-CZ" sz="5800" baseline="-25000" dirty="0" smtClean="0"/>
              <a:t>2</a:t>
            </a:r>
            <a:endParaRPr lang="cs-CZ" sz="5800" dirty="0" smtClean="0"/>
          </a:p>
          <a:p>
            <a:pPr>
              <a:buNone/>
            </a:pPr>
            <a:r>
              <a:rPr lang="cs-CZ" sz="5800" dirty="0"/>
              <a:t> </a:t>
            </a:r>
            <a:r>
              <a:rPr lang="cs-CZ" sz="5800" dirty="0" smtClean="0"/>
              <a:t>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643438" y="2214554"/>
            <a:ext cx="114300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Stručně popište rozdíl mezi světelnou a temnostní fází fotosyntézy</a:t>
            </a:r>
          </a:p>
          <a:p>
            <a:r>
              <a:rPr lang="cs-CZ" dirty="0" smtClean="0"/>
              <a:t>Pokuste se vysvětlit, proč jsou rostliny „akumulátory“ sluneční energie</a:t>
            </a:r>
          </a:p>
          <a:p>
            <a:r>
              <a:rPr lang="cs-CZ" dirty="0" smtClean="0"/>
              <a:t>Napište rovnici reakce probíhající fotosyntézy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4525963"/>
          </a:xfrm>
        </p:spPr>
        <p:txBody>
          <a:bodyPr>
            <a:normAutofit fontScale="92500"/>
          </a:bodyPr>
          <a:lstStyle/>
          <a:p>
            <a:pPr>
              <a:tabLst>
                <a:tab pos="2325688" algn="l"/>
              </a:tabLst>
            </a:pPr>
            <a:r>
              <a:rPr lang="cs-CZ" dirty="0" smtClean="0"/>
              <a:t>Autor :         Mgr. Věra </a:t>
            </a:r>
            <a:r>
              <a:rPr lang="cs-CZ" dirty="0" err="1" smtClean="0"/>
              <a:t>Brtnová</a:t>
            </a:r>
            <a:endParaRPr lang="cs-CZ" dirty="0" smtClean="0"/>
          </a:p>
          <a:p>
            <a:pPr>
              <a:tabLst>
                <a:tab pos="2325688" algn="l"/>
              </a:tabLst>
            </a:pPr>
            <a:r>
              <a:rPr lang="cs-CZ" dirty="0" smtClean="0"/>
              <a:t>Vzdělávací oblast</a:t>
            </a:r>
            <a:r>
              <a:rPr lang="cs-CZ" smtClean="0"/>
              <a:t>: Chemie</a:t>
            </a:r>
            <a:endParaRPr lang="cs-CZ" dirty="0" smtClean="0"/>
          </a:p>
          <a:p>
            <a:pPr>
              <a:tabLst>
                <a:tab pos="2425700" algn="l"/>
              </a:tabLst>
            </a:pPr>
            <a:r>
              <a:rPr lang="cs-CZ" dirty="0" smtClean="0"/>
              <a:t>Ročník :        devátý</a:t>
            </a:r>
          </a:p>
          <a:p>
            <a:pPr>
              <a:tabLst>
                <a:tab pos="2325688" algn="l"/>
              </a:tabLst>
            </a:pPr>
            <a:r>
              <a:rPr lang="cs-CZ" dirty="0" smtClean="0"/>
              <a:t>Téma :          cukry, fotosyntéza</a:t>
            </a:r>
          </a:p>
          <a:p>
            <a:r>
              <a:rPr lang="cs-CZ" dirty="0" smtClean="0"/>
              <a:t>Vytvořeno : 20.5.2012</a:t>
            </a:r>
          </a:p>
          <a:p>
            <a:r>
              <a:rPr lang="cs-CZ" dirty="0" smtClean="0"/>
              <a:t>Anotace :     prezentace je určena k úvodní hodině výkladu cukrů. Stručně seznámí žáky s probíhající reakcí v rostlinách a vzniku jednoduchých cukrů.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tabLst>
                <a:tab pos="357188" algn="l"/>
              </a:tabLst>
            </a:pPr>
            <a:r>
              <a:rPr lang="cs-CZ" dirty="0" smtClean="0"/>
              <a:t>Obr.č.1  http://www.</a:t>
            </a:r>
            <a:r>
              <a:rPr lang="cs-CZ" dirty="0" err="1" smtClean="0"/>
              <a:t>viviente.cz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fotosynteza.jpg</a:t>
            </a:r>
            <a:endParaRPr lang="cs-CZ" dirty="0" smtClean="0"/>
          </a:p>
          <a:p>
            <a:r>
              <a:rPr lang="cs-CZ" dirty="0" smtClean="0"/>
              <a:t>Obr.č.</a:t>
            </a:r>
          </a:p>
          <a:p>
            <a:pPr>
              <a:buNone/>
            </a:pPr>
            <a:r>
              <a:rPr lang="cs-CZ" dirty="0" smtClean="0"/>
              <a:t>     2http</a:t>
            </a:r>
            <a:r>
              <a:rPr lang="cs-CZ" dirty="0"/>
              <a:t>://</a:t>
            </a:r>
            <a:r>
              <a:rPr lang="cs-CZ" dirty="0" smtClean="0"/>
              <a:t>mikrosvet.mimoni.cz/images-resized/bf4b1dd6624ad838b59eab051ed5c637.jpg</a:t>
            </a:r>
          </a:p>
          <a:p>
            <a:r>
              <a:rPr lang="cs-CZ" dirty="0" smtClean="0"/>
              <a:t>Obr.č.3 http</a:t>
            </a:r>
            <a:r>
              <a:rPr lang="cs-CZ" dirty="0"/>
              <a:t>://</a:t>
            </a:r>
            <a:r>
              <a:rPr lang="cs-CZ" dirty="0" smtClean="0"/>
              <a:t>upload.wikimedia.org/wikipedia/commons/thumb/0/04/Melvin_Calvin.jpg/220px-Melvin_Calvin.jpg</a:t>
            </a:r>
          </a:p>
          <a:p>
            <a:r>
              <a:rPr lang="cs-CZ" dirty="0" err="1" smtClean="0"/>
              <a:t>P.Beneš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dirty="0" smtClean="0"/>
              <a:t>.</a:t>
            </a:r>
            <a:r>
              <a:rPr lang="cs-CZ" dirty="0" err="1" smtClean="0"/>
              <a:t>Pumpr</a:t>
            </a:r>
            <a:r>
              <a:rPr lang="cs-CZ" dirty="0" smtClean="0"/>
              <a:t>, </a:t>
            </a:r>
            <a:r>
              <a:rPr lang="cs-CZ" dirty="0" err="1" smtClean="0"/>
              <a:t>J.Banýr</a:t>
            </a:r>
            <a:r>
              <a:rPr lang="cs-CZ" dirty="0" smtClean="0"/>
              <a:t> : Základy chemie 2, Fortuna, Praha, 1996. ISBN 80-7168-32-4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277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Fotosyntéza</vt:lpstr>
      <vt:lpstr>Fotosynteza</vt:lpstr>
      <vt:lpstr>Průběh fotosyntézy obr.č.1 </vt:lpstr>
      <vt:lpstr>Prezentace aplikace PowerPoint</vt:lpstr>
      <vt:lpstr>Princip fotosyntézy</vt:lpstr>
      <vt:lpstr>Prezentace aplikace PowerPoint</vt:lpstr>
      <vt:lpstr>Malvin Calvin 1911 – 1997 1961 – Nobelova cena za prozkoumání procesu fotosyntézy obr.č.3</vt:lpstr>
      <vt:lpstr>Fáze fotosyntézy</vt:lpstr>
      <vt:lpstr>Pracovní list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Fotosynteza</dc:title>
  <dc:creator>Honza</dc:creator>
  <cp:lastModifiedBy>Tolarová Pavlína</cp:lastModifiedBy>
  <cp:revision>8</cp:revision>
  <dcterms:created xsi:type="dcterms:W3CDTF">2012-05-20T13:30:07Z</dcterms:created>
  <dcterms:modified xsi:type="dcterms:W3CDTF">2012-11-08T08:53:58Z</dcterms:modified>
</cp:coreProperties>
</file>