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11EE5-DCF7-4161-8296-048EA479CF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D77E9F-5D32-4CBC-ACFC-E392FFACB8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66D623-1937-4306-8769-B0CE64C78C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2145B0-4D46-4AF4-9DA9-2F8C7C2F2A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938FA0-90EF-40CB-95EB-9EA927EC1C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8EAA57-8C4D-4B48-AD55-2052BBB962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F4C994-6C91-405E-875A-A7A4F3D10B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C218D6-0AAC-4A98-93B5-8A30EC0B73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EB3DEF-DB1F-40CF-A706-7360C89AAE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98D461-8F0D-4412-A0B9-1C5D6157E3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5AC1A8-ED98-4387-B014-149FB276D4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5A4ACBE5-FDC3-497F-A20D-B2E7217230B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-92075" y="1835150"/>
            <a:ext cx="9236075" cy="484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solidFill>
                  <a:srgbClr val="FF3300"/>
                </a:solidFill>
              </a:rPr>
              <a:t>FYZIKA  1</a:t>
            </a:r>
          </a:p>
          <a:p>
            <a:endParaRPr lang="cs-CZ">
              <a:solidFill>
                <a:srgbClr val="FF3300"/>
              </a:solidFill>
            </a:endParaRPr>
          </a:p>
          <a:p>
            <a:endParaRPr lang="cs-CZ">
              <a:solidFill>
                <a:srgbClr val="FF3300"/>
              </a:solidFill>
            </a:endParaRPr>
          </a:p>
          <a:p>
            <a:r>
              <a:rPr lang="cs-CZ">
                <a:solidFill>
                  <a:srgbClr val="0066FF"/>
                </a:solidFill>
              </a:rPr>
              <a:t>ČÁSTICOVÉ  SLOŽENÍ  LÁTEK</a:t>
            </a:r>
          </a:p>
          <a:p>
            <a:endParaRPr lang="cs-CZ">
              <a:solidFill>
                <a:srgbClr val="0066FF"/>
              </a:solidFill>
            </a:endParaRPr>
          </a:p>
          <a:p>
            <a:endParaRPr lang="cs-CZ">
              <a:solidFill>
                <a:srgbClr val="0066FF"/>
              </a:solidFill>
            </a:endParaRPr>
          </a:p>
          <a:p>
            <a:endParaRPr lang="cs-CZ">
              <a:solidFill>
                <a:srgbClr val="0066FF"/>
              </a:solidFill>
            </a:endParaRPr>
          </a:p>
          <a:p>
            <a:endParaRPr lang="cs-CZ">
              <a:solidFill>
                <a:srgbClr val="0066FF"/>
              </a:solidFill>
            </a:endParaRPr>
          </a:p>
          <a:p>
            <a:endParaRPr lang="cs-CZ">
              <a:solidFill>
                <a:srgbClr val="0066FF"/>
              </a:solidFill>
            </a:endParaRPr>
          </a:p>
          <a:p>
            <a:pPr algn="l"/>
            <a:r>
              <a:rPr lang="cs-CZ" sz="2400"/>
              <a:t>ZŠ Hejnice							Z.  Hyxa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-92075" y="207963"/>
            <a:ext cx="9236075" cy="661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solidFill>
                  <a:srgbClr val="FF3300"/>
                </a:solidFill>
              </a:rPr>
              <a:t>Částicové složení látek</a:t>
            </a:r>
          </a:p>
          <a:p>
            <a:endParaRPr lang="cs-CZ" dirty="0">
              <a:solidFill>
                <a:srgbClr val="FF3300"/>
              </a:solidFill>
            </a:endParaRPr>
          </a:p>
          <a:p>
            <a:pPr algn="l"/>
            <a:r>
              <a:rPr lang="cs-CZ" sz="2800" dirty="0">
                <a:solidFill>
                  <a:srgbClr val="FF3300"/>
                </a:solidFill>
              </a:rPr>
              <a:t>	</a:t>
            </a:r>
            <a:r>
              <a:rPr lang="cs-CZ" sz="2800" dirty="0"/>
              <a:t>Látky se skládají z částic, které nazýváme 	</a:t>
            </a:r>
            <a:r>
              <a:rPr lang="cs-CZ" sz="2800" dirty="0">
                <a:solidFill>
                  <a:srgbClr val="0066FF"/>
                </a:solidFill>
              </a:rPr>
              <a:t>molekuly.</a:t>
            </a: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/>
              <a:t>Molekuly jsou částice velice malé, které se 	neustále </a:t>
            </a:r>
            <a:r>
              <a:rPr lang="cs-CZ" sz="2800" dirty="0">
                <a:solidFill>
                  <a:srgbClr val="0066FF"/>
                </a:solidFill>
              </a:rPr>
              <a:t>pohybují. </a:t>
            </a:r>
            <a:r>
              <a:rPr lang="cs-CZ" sz="2800" dirty="0"/>
              <a:t>Pohyb je </a:t>
            </a:r>
            <a:r>
              <a:rPr lang="cs-CZ" sz="2800" dirty="0">
                <a:solidFill>
                  <a:srgbClr val="0066FF"/>
                </a:solidFill>
              </a:rPr>
              <a:t>neuspořádaný</a:t>
            </a:r>
            <a:r>
              <a:rPr lang="cs-CZ" sz="2800" dirty="0"/>
              <a:t>, 	</a:t>
            </a:r>
            <a:r>
              <a:rPr lang="cs-CZ" sz="2800" dirty="0" smtClean="0">
                <a:solidFill>
                  <a:srgbClr val="0066FF"/>
                </a:solidFill>
              </a:rPr>
              <a:t>chaotický,</a:t>
            </a:r>
            <a:r>
              <a:rPr lang="cs-CZ" sz="2800" dirty="0" smtClean="0"/>
              <a:t> </a:t>
            </a:r>
            <a:r>
              <a:rPr lang="cs-CZ" sz="2800" dirty="0"/>
              <a:t>nazýváme ho </a:t>
            </a:r>
            <a:r>
              <a:rPr lang="cs-CZ" sz="2800" dirty="0">
                <a:solidFill>
                  <a:srgbClr val="0066FF"/>
                </a:solidFill>
              </a:rPr>
              <a:t>Brownův pohyb.</a:t>
            </a: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/>
              <a:t>Brownův pohyb dokazuje jev, který se nazývá 	</a:t>
            </a:r>
            <a:r>
              <a:rPr lang="cs-CZ" sz="2800" dirty="0">
                <a:solidFill>
                  <a:srgbClr val="0066FF"/>
                </a:solidFill>
              </a:rPr>
              <a:t>difuze. Difuze </a:t>
            </a:r>
            <a:r>
              <a:rPr lang="cs-CZ" sz="2800" dirty="0"/>
              <a:t>je samovolné pronikání částic 	jedné látky do druhé.</a:t>
            </a:r>
          </a:p>
          <a:p>
            <a:pPr algn="l"/>
            <a:r>
              <a:rPr lang="cs-CZ" sz="2800" dirty="0"/>
              <a:t>	</a:t>
            </a:r>
          </a:p>
          <a:p>
            <a:pPr algn="l"/>
            <a:r>
              <a:rPr lang="cs-CZ" sz="2800" dirty="0"/>
              <a:t>	Př.: obarvení vody inkoustem</a:t>
            </a:r>
            <a:r>
              <a:rPr lang="cs-CZ" sz="2800" dirty="0" smtClean="0"/>
              <a:t>, čajem</a:t>
            </a:r>
            <a:r>
              <a:rPr lang="cs-CZ" sz="2800" dirty="0"/>
              <a:t>, šíření 	vůně místností atd.</a:t>
            </a:r>
            <a:endParaRPr lang="cs-CZ" sz="2800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-92075" y="-36513"/>
            <a:ext cx="9236075" cy="8140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Vzájemné silové působení částic</a:t>
            </a:r>
          </a:p>
          <a:p>
            <a:endParaRPr lang="cs-CZ" dirty="0">
              <a:solidFill>
                <a:srgbClr val="FF3300"/>
              </a:solidFill>
            </a:endParaRPr>
          </a:p>
          <a:p>
            <a:endParaRPr lang="cs-CZ" dirty="0">
              <a:solidFill>
                <a:srgbClr val="FF3300"/>
              </a:solidFill>
            </a:endParaRPr>
          </a:p>
          <a:p>
            <a:r>
              <a:rPr lang="cs-CZ" sz="2800" dirty="0">
                <a:solidFill>
                  <a:srgbClr val="0066FF"/>
                </a:solidFill>
              </a:rPr>
              <a:t>Částice na sebe působí </a:t>
            </a:r>
            <a:r>
              <a:rPr lang="cs-CZ" sz="2800" dirty="0" smtClean="0">
                <a:solidFill>
                  <a:srgbClr val="0066FF"/>
                </a:solidFill>
              </a:rPr>
              <a:t>přitažlivými </a:t>
            </a:r>
            <a:r>
              <a:rPr lang="cs-CZ" sz="2800" dirty="0">
                <a:solidFill>
                  <a:srgbClr val="0066FF"/>
                </a:solidFill>
              </a:rPr>
              <a:t>silami.</a:t>
            </a: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 smtClean="0"/>
              <a:t>Tyto </a:t>
            </a:r>
            <a:r>
              <a:rPr lang="cs-CZ" sz="2800" dirty="0"/>
              <a:t>síly působí nejen u </a:t>
            </a:r>
            <a:r>
              <a:rPr lang="cs-CZ" sz="2800" dirty="0">
                <a:solidFill>
                  <a:srgbClr val="0066FF"/>
                </a:solidFill>
              </a:rPr>
              <a:t>částic jedné </a:t>
            </a:r>
            <a:r>
              <a:rPr lang="cs-CZ" sz="2800" dirty="0" smtClean="0">
                <a:solidFill>
                  <a:srgbClr val="0066FF"/>
                </a:solidFill>
              </a:rPr>
              <a:t>látky</a:t>
            </a:r>
            <a:r>
              <a:rPr lang="cs-CZ" sz="2800" dirty="0" smtClean="0"/>
              <a:t>, ale </a:t>
            </a:r>
            <a:r>
              <a:rPr lang="cs-CZ" sz="2800" dirty="0"/>
              <a:t>i 	mezi </a:t>
            </a:r>
            <a:r>
              <a:rPr lang="cs-CZ" sz="2800" dirty="0">
                <a:solidFill>
                  <a:srgbClr val="0066FF"/>
                </a:solidFill>
              </a:rPr>
              <a:t>částicemi různých látek</a:t>
            </a:r>
            <a:r>
              <a:rPr lang="cs-CZ" sz="2800" dirty="0"/>
              <a:t>.</a:t>
            </a:r>
            <a:r>
              <a:rPr lang="cs-CZ" sz="2800" dirty="0">
                <a:solidFill>
                  <a:srgbClr val="0066FF"/>
                </a:solidFill>
              </a:rPr>
              <a:t> </a:t>
            </a: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Tyto síly </a:t>
            </a:r>
            <a:r>
              <a:rPr lang="cs-CZ" sz="2800" dirty="0" smtClean="0">
                <a:solidFill>
                  <a:srgbClr val="0066FF"/>
                </a:solidFill>
              </a:rPr>
              <a:t>působí, </a:t>
            </a:r>
            <a:r>
              <a:rPr lang="cs-CZ" sz="2800" dirty="0">
                <a:solidFill>
                  <a:srgbClr val="0066FF"/>
                </a:solidFill>
              </a:rPr>
              <a:t>protože částice jsou velmi 	blízko u sebe.</a:t>
            </a: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endParaRPr lang="cs-CZ" sz="2800" dirty="0"/>
          </a:p>
          <a:p>
            <a:pPr algn="l"/>
            <a:endParaRPr lang="cs-CZ" sz="2800" dirty="0"/>
          </a:p>
          <a:p>
            <a:r>
              <a:rPr lang="cs-CZ" sz="2800" dirty="0"/>
              <a:t>	</a:t>
            </a:r>
            <a:endParaRPr lang="cs-CZ" dirty="0">
              <a:solidFill>
                <a:srgbClr val="FF3300"/>
              </a:solidFill>
            </a:endParaRPr>
          </a:p>
          <a:p>
            <a:endParaRPr lang="cs-CZ" dirty="0">
              <a:solidFill>
                <a:srgbClr val="0066FF"/>
              </a:solidFill>
            </a:endParaRPr>
          </a:p>
          <a:p>
            <a:pPr algn="l"/>
            <a:endParaRPr lang="cs-CZ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endParaRPr lang="cs-CZ" sz="28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-92075" y="107950"/>
            <a:ext cx="92360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-92075" y="34925"/>
            <a:ext cx="92360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0" y="0"/>
            <a:ext cx="9144000" cy="716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Stavba pevných látek</a:t>
            </a:r>
          </a:p>
          <a:p>
            <a:endParaRPr lang="cs-CZ" dirty="0">
              <a:solidFill>
                <a:srgbClr val="FF3300"/>
              </a:solidFill>
            </a:endParaRPr>
          </a:p>
          <a:p>
            <a:pPr algn="l"/>
            <a:r>
              <a:rPr lang="cs-CZ" dirty="0">
                <a:solidFill>
                  <a:srgbClr val="FF3300"/>
                </a:solidFill>
              </a:rPr>
              <a:t>	</a:t>
            </a:r>
            <a:r>
              <a:rPr lang="cs-CZ" sz="2800" dirty="0">
                <a:solidFill>
                  <a:srgbClr val="0066FF"/>
                </a:solidFill>
              </a:rPr>
              <a:t>Druhy pevných </a:t>
            </a:r>
            <a:r>
              <a:rPr lang="cs-CZ" sz="2800" dirty="0" smtClean="0">
                <a:solidFill>
                  <a:srgbClr val="0066FF"/>
                </a:solidFill>
              </a:rPr>
              <a:t>látek:</a:t>
            </a:r>
            <a:endParaRPr lang="cs-CZ" sz="2800" dirty="0">
              <a:solidFill>
                <a:srgbClr val="0066FF"/>
              </a:solidFill>
            </a:endParaRP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>
                <a:solidFill>
                  <a:srgbClr val="FF3300"/>
                </a:solidFill>
              </a:rPr>
              <a:t>1. Krystalické</a:t>
            </a:r>
          </a:p>
          <a:p>
            <a:pPr algn="l"/>
            <a:endParaRPr lang="cs-CZ" sz="2800" dirty="0">
              <a:solidFill>
                <a:srgbClr val="FF3300"/>
              </a:solidFill>
            </a:endParaRPr>
          </a:p>
          <a:p>
            <a:pPr algn="l"/>
            <a:r>
              <a:rPr lang="cs-CZ" sz="2800" dirty="0">
                <a:solidFill>
                  <a:srgbClr val="FF3300"/>
                </a:solidFill>
              </a:rPr>
              <a:t>	2. Amorfní</a:t>
            </a:r>
          </a:p>
          <a:p>
            <a:pPr algn="l"/>
            <a:endParaRPr lang="cs-CZ" sz="2800" dirty="0">
              <a:solidFill>
                <a:srgbClr val="FF3300"/>
              </a:solidFill>
            </a:endParaRPr>
          </a:p>
          <a:p>
            <a:r>
              <a:rPr lang="cs-CZ" sz="2800" dirty="0">
                <a:solidFill>
                  <a:srgbClr val="FF3300"/>
                </a:solidFill>
              </a:rPr>
              <a:t>	1.Krystalické látky</a:t>
            </a:r>
          </a:p>
          <a:p>
            <a:endParaRPr lang="cs-CZ" sz="2800" dirty="0">
              <a:solidFill>
                <a:srgbClr val="FF3300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 smtClean="0"/>
              <a:t>Částice </a:t>
            </a:r>
            <a:r>
              <a:rPr lang="cs-CZ" sz="2800" dirty="0"/>
              <a:t>jsou</a:t>
            </a:r>
            <a:r>
              <a:rPr lang="cs-CZ" sz="2800" dirty="0">
                <a:solidFill>
                  <a:srgbClr val="0066FF"/>
                </a:solidFill>
              </a:rPr>
              <a:t> pevně uspořádány </a:t>
            </a:r>
            <a:r>
              <a:rPr lang="cs-CZ" sz="2800" dirty="0"/>
              <a:t>v pravidelných</a:t>
            </a:r>
            <a:r>
              <a:rPr lang="cs-CZ" sz="2800" dirty="0">
                <a:solidFill>
                  <a:srgbClr val="0066FF"/>
                </a:solidFill>
              </a:rPr>
              <a:t> 	</a:t>
            </a:r>
            <a:r>
              <a:rPr lang="cs-CZ" sz="2800" dirty="0"/>
              <a:t>útvarech</a:t>
            </a:r>
            <a:r>
              <a:rPr lang="cs-CZ" sz="2800" dirty="0">
                <a:solidFill>
                  <a:srgbClr val="0066FF"/>
                </a:solidFill>
              </a:rPr>
              <a:t> – krystalech.</a:t>
            </a:r>
          </a:p>
          <a:p>
            <a:pPr algn="l"/>
            <a:endParaRPr lang="cs-CZ" sz="2800" dirty="0">
              <a:solidFill>
                <a:srgbClr val="0066FF"/>
              </a:solidFill>
            </a:endParaRPr>
          </a:p>
          <a:p>
            <a:pPr algn="l"/>
            <a:r>
              <a:rPr lang="cs-CZ" sz="2800" dirty="0">
                <a:solidFill>
                  <a:srgbClr val="0066FF"/>
                </a:solidFill>
              </a:rPr>
              <a:t>	</a:t>
            </a:r>
          </a:p>
          <a:p>
            <a:pPr algn="l"/>
            <a:endParaRPr lang="cs-CZ" sz="28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-92075" y="34925"/>
            <a:ext cx="92360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0" y="0"/>
            <a:ext cx="9144000" cy="588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dirty="0"/>
              <a:t>	</a:t>
            </a:r>
          </a:p>
          <a:p>
            <a:pPr algn="l">
              <a:spcBef>
                <a:spcPct val="50000"/>
              </a:spcBef>
            </a:pPr>
            <a:r>
              <a:rPr lang="cs-CZ" dirty="0"/>
              <a:t>	</a:t>
            </a:r>
            <a:r>
              <a:rPr lang="cs-CZ" sz="2800" dirty="0"/>
              <a:t>Vzájemné silové působení omezuje  pohyb 	částic pouze na pohyb kolem </a:t>
            </a:r>
            <a:r>
              <a:rPr lang="cs-CZ" sz="2800" dirty="0">
                <a:solidFill>
                  <a:srgbClr val="0066FF"/>
                </a:solidFill>
              </a:rPr>
              <a:t>pevné – </a:t>
            </a:r>
            <a:r>
              <a:rPr lang="cs-CZ" sz="2800" dirty="0"/>
              <a:t>	</a:t>
            </a:r>
            <a:r>
              <a:rPr lang="cs-CZ" sz="2800" dirty="0">
                <a:solidFill>
                  <a:srgbClr val="0066FF"/>
                </a:solidFill>
              </a:rPr>
              <a:t>rovnovážné polohy.</a:t>
            </a:r>
          </a:p>
          <a:p>
            <a:pPr algn="l">
              <a:spcBef>
                <a:spcPct val="50000"/>
              </a:spcBef>
            </a:pPr>
            <a:endParaRPr lang="cs-CZ" sz="2800" dirty="0">
              <a:solidFill>
                <a:srgbClr val="0066FF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800" dirty="0">
                <a:solidFill>
                  <a:srgbClr val="FF3300"/>
                </a:solidFill>
              </a:rPr>
              <a:t>2. Amorfní látky</a:t>
            </a:r>
          </a:p>
          <a:p>
            <a:pPr algn="l">
              <a:spcBef>
                <a:spcPct val="50000"/>
              </a:spcBef>
            </a:pPr>
            <a:endParaRPr lang="cs-CZ" sz="2800" dirty="0">
              <a:solidFill>
                <a:srgbClr val="0066FF"/>
              </a:solidFill>
            </a:endParaRPr>
          </a:p>
          <a:p>
            <a:pPr algn="l">
              <a:spcBef>
                <a:spcPct val="50000"/>
              </a:spcBef>
            </a:pPr>
            <a:r>
              <a:rPr lang="cs-CZ" sz="2800" dirty="0">
                <a:solidFill>
                  <a:srgbClr val="0066FF"/>
                </a:solidFill>
              </a:rPr>
              <a:t>	</a:t>
            </a:r>
            <a:r>
              <a:rPr lang="cs-CZ" sz="2800" dirty="0" smtClean="0"/>
              <a:t>Jsou </a:t>
            </a:r>
            <a:r>
              <a:rPr lang="cs-CZ" sz="2800" dirty="0"/>
              <a:t>pevné látky, které </a:t>
            </a:r>
            <a:r>
              <a:rPr lang="cs-CZ" sz="2800" dirty="0">
                <a:solidFill>
                  <a:srgbClr val="0066FF"/>
                </a:solidFill>
              </a:rPr>
              <a:t>nejsou tvořeny krystaly</a:t>
            </a:r>
            <a:r>
              <a:rPr lang="cs-CZ" sz="2800" dirty="0"/>
              <a:t>, 	například </a:t>
            </a:r>
            <a:r>
              <a:rPr lang="cs-CZ" sz="2800" dirty="0">
                <a:solidFill>
                  <a:srgbClr val="0066FF"/>
                </a:solidFill>
              </a:rPr>
              <a:t>vosk,asfalt, sklo, pryž….</a:t>
            </a:r>
          </a:p>
          <a:p>
            <a:pPr>
              <a:spcBef>
                <a:spcPct val="50000"/>
              </a:spcBef>
            </a:pPr>
            <a:endParaRPr lang="cs-CZ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-92075" y="34925"/>
            <a:ext cx="9236075" cy="680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solidFill>
                  <a:srgbClr val="FF3300"/>
                </a:solidFill>
              </a:rPr>
              <a:t>Složení kapalin</a:t>
            </a:r>
          </a:p>
          <a:p>
            <a:endParaRPr lang="cs-CZ" dirty="0">
              <a:solidFill>
                <a:srgbClr val="FF3300"/>
              </a:solidFill>
            </a:endParaRPr>
          </a:p>
          <a:p>
            <a:pPr algn="l"/>
            <a:r>
              <a:rPr lang="cs-CZ" sz="2800" dirty="0">
                <a:solidFill>
                  <a:srgbClr val="FF3300"/>
                </a:solidFill>
              </a:rPr>
              <a:t>	</a:t>
            </a:r>
            <a:r>
              <a:rPr lang="cs-CZ" sz="2800" dirty="0" smtClean="0"/>
              <a:t>V </a:t>
            </a:r>
            <a:r>
              <a:rPr lang="cs-CZ" sz="2800" dirty="0"/>
              <a:t>kapalinách </a:t>
            </a:r>
            <a:r>
              <a:rPr lang="cs-CZ" sz="2800" dirty="0">
                <a:solidFill>
                  <a:srgbClr val="0066FF"/>
                </a:solidFill>
              </a:rPr>
              <a:t>nejsou částice pravidelně</a:t>
            </a:r>
            <a:r>
              <a:rPr lang="cs-CZ" sz="2800" dirty="0"/>
              <a:t> 	uspořádány a </a:t>
            </a:r>
            <a:r>
              <a:rPr lang="cs-CZ" sz="2800" dirty="0">
                <a:solidFill>
                  <a:srgbClr val="0066FF"/>
                </a:solidFill>
              </a:rPr>
              <a:t>mohou se pohybovat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66FF"/>
                </a:solidFill>
              </a:rPr>
              <a:t>v celém</a:t>
            </a:r>
            <a:r>
              <a:rPr lang="cs-CZ" sz="2800" dirty="0"/>
              <a:t> 	</a:t>
            </a:r>
            <a:r>
              <a:rPr lang="cs-CZ" sz="2800" dirty="0">
                <a:solidFill>
                  <a:srgbClr val="0066FF"/>
                </a:solidFill>
              </a:rPr>
              <a:t>objemu</a:t>
            </a:r>
            <a:r>
              <a:rPr lang="cs-CZ" sz="2800" dirty="0"/>
              <a:t> </a:t>
            </a:r>
            <a:r>
              <a:rPr lang="cs-CZ" sz="2800" dirty="0" smtClean="0"/>
              <a:t>kapaliny.</a:t>
            </a:r>
            <a:endParaRPr lang="cs-CZ" sz="2800" dirty="0"/>
          </a:p>
          <a:p>
            <a:pPr algn="l"/>
            <a:endParaRPr lang="cs-CZ" sz="2800" dirty="0"/>
          </a:p>
          <a:p>
            <a:pPr algn="l"/>
            <a:r>
              <a:rPr lang="cs-CZ" sz="2800" dirty="0"/>
              <a:t>	</a:t>
            </a:r>
            <a:r>
              <a:rPr lang="cs-CZ" sz="2800" dirty="0" smtClean="0"/>
              <a:t>Přitažlivé </a:t>
            </a:r>
            <a:r>
              <a:rPr lang="cs-CZ" sz="2800" dirty="0"/>
              <a:t>síly jsou</a:t>
            </a:r>
            <a:r>
              <a:rPr lang="cs-CZ" sz="2800" dirty="0">
                <a:solidFill>
                  <a:srgbClr val="0066FF"/>
                </a:solidFill>
              </a:rPr>
              <a:t> menší </a:t>
            </a:r>
            <a:r>
              <a:rPr lang="cs-CZ" sz="2800" dirty="0"/>
              <a:t>než u pevných látek.</a:t>
            </a:r>
          </a:p>
          <a:p>
            <a:pPr algn="l"/>
            <a:endParaRPr lang="cs-CZ" sz="2800" dirty="0"/>
          </a:p>
          <a:p>
            <a:pPr algn="l"/>
            <a:r>
              <a:rPr lang="cs-CZ" sz="2800" dirty="0"/>
              <a:t>	</a:t>
            </a:r>
          </a:p>
          <a:p>
            <a:r>
              <a:rPr lang="cs-CZ" dirty="0">
                <a:solidFill>
                  <a:srgbClr val="FF3300"/>
                </a:solidFill>
              </a:rPr>
              <a:t>Složení plynů</a:t>
            </a:r>
          </a:p>
          <a:p>
            <a:pPr algn="l"/>
            <a:endParaRPr lang="cs-CZ" sz="2800" dirty="0"/>
          </a:p>
          <a:p>
            <a:pPr algn="l"/>
            <a:r>
              <a:rPr lang="cs-CZ" sz="2800"/>
              <a:t>	</a:t>
            </a:r>
            <a:r>
              <a:rPr lang="cs-CZ" sz="2800" smtClean="0"/>
              <a:t>Plyny </a:t>
            </a:r>
            <a:r>
              <a:rPr lang="cs-CZ" sz="2800" dirty="0"/>
              <a:t>jsou tvořeny </a:t>
            </a:r>
            <a:r>
              <a:rPr lang="cs-CZ" sz="2800" dirty="0">
                <a:solidFill>
                  <a:srgbClr val="0066FF"/>
                </a:solidFill>
              </a:rPr>
              <a:t>volně s pohybujícími</a:t>
            </a:r>
            <a:r>
              <a:rPr lang="cs-CZ" sz="2800" dirty="0"/>
              <a:t> 	částicemi mezi nimiž působí </a:t>
            </a:r>
            <a:r>
              <a:rPr lang="cs-CZ" sz="2800" dirty="0">
                <a:solidFill>
                  <a:srgbClr val="0066FF"/>
                </a:solidFill>
              </a:rPr>
              <a:t>nepatrné</a:t>
            </a:r>
            <a:r>
              <a:rPr lang="cs-CZ" sz="2800" dirty="0"/>
              <a:t> </a:t>
            </a:r>
            <a:r>
              <a:rPr lang="cs-CZ" sz="2800" dirty="0" smtClean="0"/>
              <a:t>přitažlivé </a:t>
            </a:r>
            <a:r>
              <a:rPr lang="cs-CZ" sz="2800" dirty="0"/>
              <a:t>	</a:t>
            </a:r>
            <a:r>
              <a:rPr lang="cs-CZ" sz="2800" dirty="0">
                <a:solidFill>
                  <a:srgbClr val="0066FF"/>
                </a:solidFill>
              </a:rPr>
              <a:t>síly.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26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Arial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ZŠ a MŠ Hejnice, okres Liberec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Učitel(ka)</dc:creator>
  <cp:lastModifiedBy>expert</cp:lastModifiedBy>
  <cp:revision>5</cp:revision>
  <dcterms:created xsi:type="dcterms:W3CDTF">2011-05-10T07:03:18Z</dcterms:created>
  <dcterms:modified xsi:type="dcterms:W3CDTF">2012-03-14T12:43:33Z</dcterms:modified>
</cp:coreProperties>
</file>