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VY_32_INOVACE_16_07 Slova nadřazená, podřazená, souřadná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 2.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77" custLinFactNeighborY="-575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D1B788-D44E-4962-8422-E9A04CF963B0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03AB3D0-BEC1-4C09-9BE4-CFC09FA636A2}" type="presOf" srcId="{D8197B8C-B260-4A16-BDF4-0947B075E274}" destId="{5A5FFA88-C948-4069-8E93-59FA12366E83}" srcOrd="1" destOrd="0" presId="urn:microsoft.com/office/officeart/2005/8/layout/target3"/>
    <dgm:cxn modelId="{DDE41D16-61B5-4295-ADC3-ED5BED71AB6A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6BF8708-A792-4E83-A19B-8F9D54D373E6}" type="presOf" srcId="{B651F6E3-6281-48DB-9319-2AEAFDAE7572}" destId="{619D679B-A015-4ECF-8348-D1034C574F40}" srcOrd="0" destOrd="0" presId="urn:microsoft.com/office/officeart/2005/8/layout/target3"/>
    <dgm:cxn modelId="{D8ACC2FC-C513-4F3E-AF88-355CDAC11A5A}" type="presOf" srcId="{D8197B8C-B260-4A16-BDF4-0947B075E274}" destId="{25B08C86-7E15-44DC-BE7F-FFB55DD49D12}" srcOrd="0" destOrd="0" presId="urn:microsoft.com/office/officeart/2005/8/layout/target3"/>
    <dgm:cxn modelId="{AF3E5C4B-0F6A-48C0-BD62-E8A4D399934F}" type="presOf" srcId="{D1D4F407-5343-4D3F-B5B9-D407B03CAEB4}" destId="{D005CE8C-CC26-4C3E-AC11-E15060ECD759}" srcOrd="0" destOrd="0" presId="urn:microsoft.com/office/officeart/2005/8/layout/target3"/>
    <dgm:cxn modelId="{F48DDB33-C691-46E8-BF3E-AF77272D1926}" type="presOf" srcId="{B651F6E3-6281-48DB-9319-2AEAFDAE7572}" destId="{6BB5E863-4638-4E1D-BFDE-399D028AC4ED}" srcOrd="1" destOrd="0" presId="urn:microsoft.com/office/officeart/2005/8/layout/target3"/>
    <dgm:cxn modelId="{DC77B704-1557-4E9B-8153-D1F9EA3CAE03}" type="presOf" srcId="{757F3AB3-0718-4624-B441-E567A8F0AB56}" destId="{333A1088-737F-45CB-B68E-254E46348037}" srcOrd="0" destOrd="0" presId="urn:microsoft.com/office/officeart/2005/8/layout/target3"/>
    <dgm:cxn modelId="{A1A3A537-33C4-4F17-8586-56B889B627FE}" type="presOf" srcId="{D1B46980-6531-4606-95E6-44980827E919}" destId="{6140AFEC-043D-4C43-A2F9-D0F5331DF3A3}" srcOrd="0" destOrd="0" presId="urn:microsoft.com/office/officeart/2005/8/layout/target3"/>
    <dgm:cxn modelId="{58F9EE30-205B-4A8F-8E7E-C78809AA5001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16B820-25C8-4198-8FA9-8432AF82DAF7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303A446-7113-487D-AFE6-959795D8D586}" type="presParOf" srcId="{333A1088-737F-45CB-B68E-254E46348037}" destId="{F5ABB229-8D3B-4694-996A-96F23CF14429}" srcOrd="0" destOrd="0" presId="urn:microsoft.com/office/officeart/2005/8/layout/target3"/>
    <dgm:cxn modelId="{287C5DEA-8C2E-497A-BEE9-492D685EDAD9}" type="presParOf" srcId="{333A1088-737F-45CB-B68E-254E46348037}" destId="{F41139FD-01EE-4571-8B17-4FB00FC51163}" srcOrd="1" destOrd="0" presId="urn:microsoft.com/office/officeart/2005/8/layout/target3"/>
    <dgm:cxn modelId="{42AD262E-696A-4918-9546-110C80B15A4A}" type="presParOf" srcId="{333A1088-737F-45CB-B68E-254E46348037}" destId="{D005CE8C-CC26-4C3E-AC11-E15060ECD759}" srcOrd="2" destOrd="0" presId="urn:microsoft.com/office/officeart/2005/8/layout/target3"/>
    <dgm:cxn modelId="{C2492EFE-EABF-494A-9998-14CA84D0147A}" type="presParOf" srcId="{333A1088-737F-45CB-B68E-254E46348037}" destId="{2C702D82-9B77-49B7-9568-BB8EB47C3372}" srcOrd="3" destOrd="0" presId="urn:microsoft.com/office/officeart/2005/8/layout/target3"/>
    <dgm:cxn modelId="{9D2E87D7-D085-488E-B638-AB1AE46BC0CE}" type="presParOf" srcId="{333A1088-737F-45CB-B68E-254E46348037}" destId="{A52A0455-90FF-4808-ABD0-F02540D31D5A}" srcOrd="4" destOrd="0" presId="urn:microsoft.com/office/officeart/2005/8/layout/target3"/>
    <dgm:cxn modelId="{47A81358-680A-4354-964C-8C4C9265FBFA}" type="presParOf" srcId="{333A1088-737F-45CB-B68E-254E46348037}" destId="{6140AFEC-043D-4C43-A2F9-D0F5331DF3A3}" srcOrd="5" destOrd="0" presId="urn:microsoft.com/office/officeart/2005/8/layout/target3"/>
    <dgm:cxn modelId="{1BA59CD9-18DF-4559-9AD2-E57C92558074}" type="presParOf" srcId="{333A1088-737F-45CB-B68E-254E46348037}" destId="{9358AC05-5D7D-4327-9F80-1AD486AEA664}" srcOrd="6" destOrd="0" presId="urn:microsoft.com/office/officeart/2005/8/layout/target3"/>
    <dgm:cxn modelId="{A79CE31D-8079-4520-B017-4B29D670007F}" type="presParOf" srcId="{333A1088-737F-45CB-B68E-254E46348037}" destId="{313FC574-E1CD-4FB4-B054-0B805CE0447D}" srcOrd="7" destOrd="0" presId="urn:microsoft.com/office/officeart/2005/8/layout/target3"/>
    <dgm:cxn modelId="{AE33428C-412C-4DAC-8F05-F16E515D3026}" type="presParOf" srcId="{333A1088-737F-45CB-B68E-254E46348037}" destId="{619D679B-A015-4ECF-8348-D1034C574F40}" srcOrd="8" destOrd="0" presId="urn:microsoft.com/office/officeart/2005/8/layout/target3"/>
    <dgm:cxn modelId="{A5B1CAA7-076E-42A8-B010-73E821A426FE}" type="presParOf" srcId="{333A1088-737F-45CB-B68E-254E46348037}" destId="{322283A8-4A27-4CDA-BAE3-F381106A9174}" srcOrd="9" destOrd="0" presId="urn:microsoft.com/office/officeart/2005/8/layout/target3"/>
    <dgm:cxn modelId="{0690FB77-52F1-48A8-B356-8D23BA125452}" type="presParOf" srcId="{333A1088-737F-45CB-B68E-254E46348037}" destId="{FFC9F71D-1B4F-4AD9-A4A6-86ADEFC8AF5C}" srcOrd="10" destOrd="0" presId="urn:microsoft.com/office/officeart/2005/8/layout/target3"/>
    <dgm:cxn modelId="{6FE709C6-07A6-449C-8148-AEEE769E68A8}" type="presParOf" srcId="{333A1088-737F-45CB-B68E-254E46348037}" destId="{25B08C86-7E15-44DC-BE7F-FFB55DD49D12}" srcOrd="11" destOrd="0" presId="urn:microsoft.com/office/officeart/2005/8/layout/target3"/>
    <dgm:cxn modelId="{86E6FF8F-F6F9-494D-ABD9-B95401BC7B4B}" type="presParOf" srcId="{333A1088-737F-45CB-B68E-254E46348037}" destId="{76644BE8-9D7C-4C09-B250-3D10AF48CBB7}" srcOrd="12" destOrd="0" presId="urn:microsoft.com/office/officeart/2005/8/layout/target3"/>
    <dgm:cxn modelId="{C233D9B2-3ECB-49EC-8A4B-75E4C3A384D7}" type="presParOf" srcId="{333A1088-737F-45CB-B68E-254E46348037}" destId="{EE85B701-7295-41C0-BA7A-34D3756A2AE6}" srcOrd="13" destOrd="0" presId="urn:microsoft.com/office/officeart/2005/8/layout/target3"/>
    <dgm:cxn modelId="{E0975AE0-38FA-4B52-990F-91B778300C84}" type="presParOf" srcId="{333A1088-737F-45CB-B68E-254E46348037}" destId="{8BEBB6EC-1DAA-4CAC-8A25-BC0FCBD5DBD5}" srcOrd="14" destOrd="0" presId="urn:microsoft.com/office/officeart/2005/8/layout/target3"/>
    <dgm:cxn modelId="{B8DEE051-DC57-468F-B217-4C09DB0CE529}" type="presParOf" srcId="{333A1088-737F-45CB-B68E-254E46348037}" destId="{AED2198E-93D5-4001-81B4-73124B309672}" srcOrd="15" destOrd="0" presId="urn:microsoft.com/office/officeart/2005/8/layout/target3"/>
    <dgm:cxn modelId="{82B5F039-D745-4436-8273-DF7B508247D6}" type="presParOf" srcId="{333A1088-737F-45CB-B68E-254E46348037}" destId="{2BE915AB-18AA-4053-B92C-3BFC9ED204BB}" srcOrd="16" destOrd="0" presId="urn:microsoft.com/office/officeart/2005/8/layout/target3"/>
    <dgm:cxn modelId="{8E60F768-F21D-4341-AB59-52D67C039C30}" type="presParOf" srcId="{333A1088-737F-45CB-B68E-254E46348037}" destId="{6BB5E863-4638-4E1D-BFDE-399D028AC4ED}" srcOrd="17" destOrd="0" presId="urn:microsoft.com/office/officeart/2005/8/layout/target3"/>
    <dgm:cxn modelId="{A9B3D097-7551-44F0-A799-B1332D628104}" type="presParOf" srcId="{333A1088-737F-45CB-B68E-254E46348037}" destId="{5A5FFA88-C948-4069-8E93-59FA12366E83}" srcOrd="18" destOrd="0" presId="urn:microsoft.com/office/officeart/2005/8/layout/target3"/>
    <dgm:cxn modelId="{58AB8E8E-1D6D-4069-967D-B09ED212969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792081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VY_32_INOVACE_16_07 Slova nadřazená, podřazená, souřadná</a:t>
          </a:r>
          <a:endParaRPr lang="cs-CZ" sz="2000" kern="1200" dirty="0"/>
        </a:p>
      </dsp:txBody>
      <dsp:txXfrm>
        <a:off x="1381869" y="792081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 2. 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528FE0-2CDA-4140-8BA3-A95DF693186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7CA17D-1312-4196-97F0-9544F7743C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168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47310626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2650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Prezentace je určena pro žáky  2. ročníku. Žákům je vysvětleno učivo týkající se slov nadřazených, podřazených a souřadných. Na jednotlivých pracovních listech si toto učivo procvičí .  Učební materiál je určen pro práci na interaktivní tabuli, pracovní listy lze rovněž vytisknout pro samostatnou práci.</a:t>
            </a:r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slova nadřazená, podřazená, souřadná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slova nadřazená, podřazená</a:t>
            </a:r>
            <a:r>
              <a:rPr lang="cs-CZ" smtClean="0"/>
              <a:t>, souřadná</a:t>
            </a:r>
            <a:endParaRPr lang="cs-CZ" dirty="0" smtClean="0"/>
          </a:p>
          <a:p>
            <a:r>
              <a:rPr lang="cs-CZ" dirty="0" smtClean="0"/>
              <a:t>Druh učebního materiálu:  prezentace, pracovní listy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1. období</a:t>
            </a:r>
          </a:p>
          <a:p>
            <a:r>
              <a:rPr lang="cs-CZ" dirty="0" smtClean="0"/>
              <a:t>Věková skupina: 7- 8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2176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Slova</a:t>
            </a:r>
            <a:r>
              <a:rPr lang="cs-CZ" dirty="0" smtClean="0">
                <a:solidFill>
                  <a:srgbClr val="7030A0"/>
                </a:solidFill>
              </a:rPr>
              <a:t> nadřazená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smtClean="0">
                <a:solidFill>
                  <a:srgbClr val="0070C0"/>
                </a:solidFill>
              </a:rPr>
              <a:t>podřazená</a:t>
            </a:r>
            <a:r>
              <a:rPr lang="cs-CZ" dirty="0" smtClean="0">
                <a:solidFill>
                  <a:schemeClr val="tx1"/>
                </a:solidFill>
              </a:rPr>
              <a:t>,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souřadná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4782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obchodě je nápis. Co všechno se tam prodává?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2268760" y="1484784"/>
            <a:ext cx="11412760" cy="4525963"/>
          </a:xfrm>
        </p:spPr>
        <p:txBody>
          <a:bodyPr>
            <a:normAutofit/>
          </a:bodyPr>
          <a:lstStyle/>
          <a:p>
            <a:pPr marL="2743200" lvl="6" indent="0" algn="ctr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    OVOCE</a:t>
            </a:r>
            <a:r>
              <a:rPr lang="cs-CZ" sz="1200" dirty="0" smtClean="0">
                <a:solidFill>
                  <a:srgbClr val="FF0000"/>
                </a:solidFill>
              </a:rPr>
              <a:t>  </a:t>
            </a:r>
            <a:r>
              <a:rPr lang="cs-CZ" sz="1800" dirty="0" smtClean="0"/>
              <a:t>-</a:t>
            </a:r>
            <a:r>
              <a:rPr lang="cs-CZ" sz="1200" dirty="0" smtClean="0"/>
              <a:t> </a:t>
            </a:r>
            <a:r>
              <a:rPr lang="cs-CZ" sz="1800" dirty="0" smtClean="0"/>
              <a:t>SLOVO</a:t>
            </a:r>
            <a:r>
              <a:rPr lang="cs-CZ" sz="1200" dirty="0" smtClean="0"/>
              <a:t>  </a:t>
            </a:r>
            <a:r>
              <a:rPr lang="cs-CZ" sz="1800" dirty="0" smtClean="0"/>
              <a:t>NADŘAZENÉ</a:t>
            </a:r>
          </a:p>
          <a:p>
            <a:pPr marL="2743200" lvl="6" indent="0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2743200" lvl="6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JABLKO  BANÁN  HRUŠKA  ANANAS </a:t>
            </a:r>
            <a:r>
              <a:rPr lang="cs-CZ" sz="1800" dirty="0" smtClean="0"/>
              <a:t>-SLOVA PODŘAZENÁ</a:t>
            </a:r>
          </a:p>
          <a:p>
            <a:pPr marL="2743200" lvl="6" indent="0">
              <a:buNone/>
            </a:pPr>
            <a:endParaRPr lang="cs-CZ" sz="1800" dirty="0"/>
          </a:p>
          <a:p>
            <a:pPr marL="2743200" lvl="6" indent="0">
              <a:buNone/>
            </a:pPr>
            <a:endParaRPr lang="cs-CZ" sz="1800" dirty="0" smtClean="0"/>
          </a:p>
          <a:p>
            <a:pPr marL="2743200" lvl="6" indent="0">
              <a:buNone/>
            </a:pPr>
            <a:r>
              <a:rPr lang="cs-CZ" sz="1800" dirty="0" smtClean="0"/>
              <a:t>                                              SLOVA SOUŘADNÁ</a:t>
            </a:r>
            <a:endParaRPr lang="cs-CZ" sz="1800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115616" y="2223410"/>
            <a:ext cx="2160240" cy="1008112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2987824" y="2237583"/>
            <a:ext cx="936104" cy="924381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4355976" y="2237583"/>
            <a:ext cx="0" cy="1008112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4716016" y="2223410"/>
            <a:ext cx="1293549" cy="1060920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" name="Pravá složená závorka 16"/>
          <p:cNvSpPr/>
          <p:nvPr/>
        </p:nvSpPr>
        <p:spPr>
          <a:xfrm rot="5400000">
            <a:off x="3491880" y="1124744"/>
            <a:ext cx="504056" cy="5832648"/>
          </a:xfrm>
          <a:prstGeom prst="rightBrac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123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>
                <a:solidFill>
                  <a:srgbClr val="0070C0"/>
                </a:solidFill>
              </a:rPr>
              <a:t>Vymysli ke každému ze slov </a:t>
            </a:r>
            <a:r>
              <a:rPr lang="cs-CZ" i="1" u="sng" dirty="0" smtClean="0">
                <a:solidFill>
                  <a:srgbClr val="0070C0"/>
                </a:solidFill>
              </a:rPr>
              <a:t>2 podřazená slova:</a:t>
            </a:r>
          </a:p>
          <a:p>
            <a:endParaRPr lang="cs-CZ" i="1" u="sng" dirty="0" smtClean="0">
              <a:solidFill>
                <a:srgbClr val="0070C0"/>
              </a:solidFill>
            </a:endParaRPr>
          </a:p>
          <a:p>
            <a:r>
              <a:rPr lang="cs-CZ" dirty="0"/>
              <a:t>p</a:t>
            </a:r>
            <a:r>
              <a:rPr lang="cs-CZ" dirty="0" smtClean="0"/>
              <a:t>ták -  ___________, ___________</a:t>
            </a:r>
          </a:p>
          <a:p>
            <a:r>
              <a:rPr lang="cs-CZ" dirty="0"/>
              <a:t>n</a:t>
            </a:r>
            <a:r>
              <a:rPr lang="cs-CZ" dirty="0" smtClean="0"/>
              <a:t>ábytek - __________, _________</a:t>
            </a:r>
          </a:p>
          <a:p>
            <a:r>
              <a:rPr lang="cs-CZ" dirty="0"/>
              <a:t>p</a:t>
            </a:r>
            <a:r>
              <a:rPr lang="cs-CZ" dirty="0" smtClean="0"/>
              <a:t>ečivo -  _________, ___________ </a:t>
            </a:r>
          </a:p>
          <a:p>
            <a:r>
              <a:rPr lang="cs-CZ" dirty="0" smtClean="0"/>
              <a:t>listnatý strom- _________, ________ </a:t>
            </a:r>
          </a:p>
          <a:p>
            <a:r>
              <a:rPr lang="cs-CZ" dirty="0"/>
              <a:t>m</a:t>
            </a:r>
            <a:r>
              <a:rPr lang="cs-CZ" dirty="0" smtClean="0"/>
              <a:t>ěsto - __________, _________ </a:t>
            </a:r>
          </a:p>
          <a:p>
            <a:r>
              <a:rPr lang="cs-CZ" dirty="0"/>
              <a:t>š</a:t>
            </a:r>
            <a:r>
              <a:rPr lang="cs-CZ" dirty="0" smtClean="0"/>
              <a:t>kolní předmět - ____________, __________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4535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>
                <a:solidFill>
                  <a:srgbClr val="7030A0"/>
                </a:solidFill>
              </a:rPr>
              <a:t>Vymysli ke každému ze slov slovo </a:t>
            </a:r>
            <a:r>
              <a:rPr lang="cs-CZ" i="1" u="sng" dirty="0" smtClean="0">
                <a:solidFill>
                  <a:srgbClr val="7030A0"/>
                </a:solidFill>
              </a:rPr>
              <a:t>nadřazené:</a:t>
            </a:r>
          </a:p>
          <a:p>
            <a:endParaRPr lang="cs-CZ" i="1" u="sng" dirty="0" smtClean="0">
              <a:solidFill>
                <a:srgbClr val="7030A0"/>
              </a:solidFill>
            </a:endParaRPr>
          </a:p>
          <a:p>
            <a:r>
              <a:rPr lang="cs-CZ" dirty="0"/>
              <a:t>v</a:t>
            </a:r>
            <a:r>
              <a:rPr lang="cs-CZ" dirty="0" smtClean="0"/>
              <a:t>ánočka - ____________ </a:t>
            </a:r>
          </a:p>
          <a:p>
            <a:r>
              <a:rPr lang="cs-CZ" dirty="0"/>
              <a:t>d</a:t>
            </a:r>
            <a:r>
              <a:rPr lang="cs-CZ" dirty="0" smtClean="0"/>
              <a:t>žus - _________</a:t>
            </a:r>
          </a:p>
          <a:p>
            <a:r>
              <a:rPr lang="cs-CZ" dirty="0"/>
              <a:t>k</a:t>
            </a:r>
            <a:r>
              <a:rPr lang="cs-CZ" dirty="0" smtClean="0"/>
              <a:t>alhoty - ____________</a:t>
            </a:r>
          </a:p>
          <a:p>
            <a:r>
              <a:rPr lang="cs-CZ" dirty="0" smtClean="0"/>
              <a:t>Lenka - ___________</a:t>
            </a:r>
          </a:p>
          <a:p>
            <a:r>
              <a:rPr lang="cs-CZ" dirty="0"/>
              <a:t>v</a:t>
            </a:r>
            <a:r>
              <a:rPr lang="cs-CZ" dirty="0" smtClean="0"/>
              <a:t>ybíjená - _________</a:t>
            </a:r>
          </a:p>
          <a:p>
            <a:r>
              <a:rPr lang="cs-CZ" dirty="0"/>
              <a:t>s</a:t>
            </a:r>
            <a:r>
              <a:rPr lang="cs-CZ" dirty="0" smtClean="0"/>
              <a:t>mrk - ___________</a:t>
            </a:r>
          </a:p>
          <a:p>
            <a:endParaRPr lang="cs-CZ" dirty="0" smtClean="0"/>
          </a:p>
          <a:p>
            <a:endParaRPr lang="cs-CZ" u="sng" dirty="0"/>
          </a:p>
          <a:p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1582557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>
                <a:solidFill>
                  <a:srgbClr val="00B050"/>
                </a:solidFill>
              </a:rPr>
              <a:t>Vymysli ke každému ze slov </a:t>
            </a:r>
            <a:r>
              <a:rPr lang="cs-CZ" i="1" u="sng" dirty="0" smtClean="0">
                <a:solidFill>
                  <a:srgbClr val="00B050"/>
                </a:solidFill>
              </a:rPr>
              <a:t>3 slova souřadná</a:t>
            </a:r>
            <a:r>
              <a:rPr lang="cs-CZ" i="1" dirty="0" smtClean="0">
                <a:solidFill>
                  <a:srgbClr val="00B050"/>
                </a:solidFill>
              </a:rPr>
              <a:t>:</a:t>
            </a:r>
          </a:p>
          <a:p>
            <a:endParaRPr lang="cs-CZ" i="1" dirty="0" smtClean="0">
              <a:solidFill>
                <a:srgbClr val="00B050"/>
              </a:solidFill>
            </a:endParaRPr>
          </a:p>
          <a:p>
            <a:r>
              <a:rPr lang="cs-CZ" dirty="0"/>
              <a:t>ž</a:t>
            </a:r>
            <a:r>
              <a:rPr lang="cs-CZ" dirty="0" smtClean="0"/>
              <a:t>idle - _________, _________, ________</a:t>
            </a:r>
          </a:p>
          <a:p>
            <a:r>
              <a:rPr lang="cs-CZ" dirty="0"/>
              <a:t>k</a:t>
            </a:r>
            <a:r>
              <a:rPr lang="cs-CZ" dirty="0" smtClean="0"/>
              <a:t>opretina - _________, ________, ________</a:t>
            </a:r>
          </a:p>
          <a:p>
            <a:r>
              <a:rPr lang="cs-CZ" dirty="0"/>
              <a:t>b</a:t>
            </a:r>
            <a:r>
              <a:rPr lang="cs-CZ" dirty="0" smtClean="0"/>
              <a:t>edla - _______, _________, _________</a:t>
            </a:r>
          </a:p>
          <a:p>
            <a:r>
              <a:rPr lang="cs-CZ" dirty="0"/>
              <a:t>j</a:t>
            </a:r>
            <a:r>
              <a:rPr lang="cs-CZ" dirty="0" smtClean="0"/>
              <a:t>aro - ________, __________, _________</a:t>
            </a:r>
          </a:p>
          <a:p>
            <a:r>
              <a:rPr lang="cs-CZ" dirty="0"/>
              <a:t>s</a:t>
            </a:r>
            <a:r>
              <a:rPr lang="cs-CZ" dirty="0" smtClean="0"/>
              <a:t>rnec - _______, __________, 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8361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48</TotalTime>
  <Words>289</Words>
  <Application>Microsoft Office PowerPoint</Application>
  <PresentationFormat>Předvádění na obrazovce (4:3)</PresentationFormat>
  <Paragraphs>52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Prezentace aplikace PowerPoint</vt:lpstr>
      <vt:lpstr>Anotace</vt:lpstr>
      <vt:lpstr>Slova nadřazená, podřazená, souřadná</vt:lpstr>
      <vt:lpstr>Na obchodě je nápis. Co všechno se tam prodává? </vt:lpstr>
      <vt:lpstr>Pracovní list 1</vt:lpstr>
      <vt:lpstr>Pracovní list 2</vt:lpstr>
      <vt:lpstr>Pracovní list 3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SYNONYMA</dc:title>
  <cp:lastModifiedBy>Jana</cp:lastModifiedBy>
  <cp:revision>10</cp:revision>
  <dcterms:modified xsi:type="dcterms:W3CDTF">2013-05-17T19:53:08Z</dcterms:modified>
</cp:coreProperties>
</file>