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VY_32_INOVACE_16_08  Abeceda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 2.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498870-C174-4C70-A05B-5AD367F548F4}" type="presOf" srcId="{D1D4F407-5343-4D3F-B5B9-D407B03CAEB4}" destId="{D005CE8C-CC26-4C3E-AC11-E15060ECD759}" srcOrd="0" destOrd="0" presId="urn:microsoft.com/office/officeart/2005/8/layout/target3"/>
    <dgm:cxn modelId="{41E12162-03CD-4CB5-9682-381A30E356D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83F5072-119E-4170-ACC4-0D8D199CEB29}" type="presOf" srcId="{4C35D32F-0EAB-4CD7-82EE-45574DC2A586}" destId="{890E4F0B-2866-4A3F-A3C7-2A14B1797930}" srcOrd="1" destOrd="0" presId="urn:microsoft.com/office/officeart/2005/8/layout/target3"/>
    <dgm:cxn modelId="{34E32955-5235-4F68-89EE-3B0C4A15C448}" type="presOf" srcId="{B651F6E3-6281-48DB-9319-2AEAFDAE7572}" destId="{6BB5E863-4638-4E1D-BFDE-399D028AC4ED}" srcOrd="1" destOrd="0" presId="urn:microsoft.com/office/officeart/2005/8/layout/target3"/>
    <dgm:cxn modelId="{D327E602-7AB1-4E16-96A2-897DB0DD99BC}" type="presOf" srcId="{757F3AB3-0718-4624-B441-E567A8F0AB56}" destId="{333A1088-737F-45CB-B68E-254E46348037}" srcOrd="0" destOrd="0" presId="urn:microsoft.com/office/officeart/2005/8/layout/target3"/>
    <dgm:cxn modelId="{FF493475-D5A5-47B9-8A5E-2D5C0D143193}" type="presOf" srcId="{B651F6E3-6281-48DB-9319-2AEAFDAE7572}" destId="{619D679B-A015-4ECF-8348-D1034C574F40}" srcOrd="0" destOrd="0" presId="urn:microsoft.com/office/officeart/2005/8/layout/target3"/>
    <dgm:cxn modelId="{F5604D94-89A0-4C34-9E59-335E25005A19}" type="presOf" srcId="{D8197B8C-B260-4A16-BDF4-0947B075E274}" destId="{5A5FFA88-C948-4069-8E93-59FA12366E83}" srcOrd="1" destOrd="0" presId="urn:microsoft.com/office/officeart/2005/8/layout/target3"/>
    <dgm:cxn modelId="{18E262CF-ED19-4E0A-8771-3E1FB7CDDCA2}" type="presOf" srcId="{D8197B8C-B260-4A16-BDF4-0947B075E274}" destId="{25B08C86-7E15-44DC-BE7F-FFB55DD49D12}" srcOrd="0" destOrd="0" presId="urn:microsoft.com/office/officeart/2005/8/layout/target3"/>
    <dgm:cxn modelId="{47E9243E-A113-476F-AB16-8AE894B6755F}" type="presOf" srcId="{D1B46980-6531-4606-95E6-44980827E919}" destId="{2BE915AB-18AA-4053-B92C-3BFC9ED204BB}" srcOrd="1" destOrd="0" presId="urn:microsoft.com/office/officeart/2005/8/layout/target3"/>
    <dgm:cxn modelId="{8F6C3B1F-7F66-4540-A676-ADAF7D05C64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A58F488-B755-4BD0-9B85-E7820B3BD25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19AE36-14CB-4BCE-9C1D-9F73A3CC5F7E}" type="presParOf" srcId="{333A1088-737F-45CB-B68E-254E46348037}" destId="{F5ABB229-8D3B-4694-996A-96F23CF14429}" srcOrd="0" destOrd="0" presId="urn:microsoft.com/office/officeart/2005/8/layout/target3"/>
    <dgm:cxn modelId="{41932677-590A-4ABB-80F1-56891D4E8A7F}" type="presParOf" srcId="{333A1088-737F-45CB-B68E-254E46348037}" destId="{F41139FD-01EE-4571-8B17-4FB00FC51163}" srcOrd="1" destOrd="0" presId="urn:microsoft.com/office/officeart/2005/8/layout/target3"/>
    <dgm:cxn modelId="{33E709B9-9695-4F9A-9824-6C7316F45C3D}" type="presParOf" srcId="{333A1088-737F-45CB-B68E-254E46348037}" destId="{D005CE8C-CC26-4C3E-AC11-E15060ECD759}" srcOrd="2" destOrd="0" presId="urn:microsoft.com/office/officeart/2005/8/layout/target3"/>
    <dgm:cxn modelId="{D31495D8-EF00-47AB-9BE5-41D69C50FEAA}" type="presParOf" srcId="{333A1088-737F-45CB-B68E-254E46348037}" destId="{2C702D82-9B77-49B7-9568-BB8EB47C3372}" srcOrd="3" destOrd="0" presId="urn:microsoft.com/office/officeart/2005/8/layout/target3"/>
    <dgm:cxn modelId="{2094E42F-864C-4A7F-A17D-8BD55617559D}" type="presParOf" srcId="{333A1088-737F-45CB-B68E-254E46348037}" destId="{A52A0455-90FF-4808-ABD0-F02540D31D5A}" srcOrd="4" destOrd="0" presId="urn:microsoft.com/office/officeart/2005/8/layout/target3"/>
    <dgm:cxn modelId="{A46C4808-2446-41D6-9A1C-ADBF6D348FAE}" type="presParOf" srcId="{333A1088-737F-45CB-B68E-254E46348037}" destId="{6140AFEC-043D-4C43-A2F9-D0F5331DF3A3}" srcOrd="5" destOrd="0" presId="urn:microsoft.com/office/officeart/2005/8/layout/target3"/>
    <dgm:cxn modelId="{E93DD734-A619-477C-AAA8-12F2802744F7}" type="presParOf" srcId="{333A1088-737F-45CB-B68E-254E46348037}" destId="{9358AC05-5D7D-4327-9F80-1AD486AEA664}" srcOrd="6" destOrd="0" presId="urn:microsoft.com/office/officeart/2005/8/layout/target3"/>
    <dgm:cxn modelId="{D365BB9B-7C16-4008-AF7D-C8998DE41D26}" type="presParOf" srcId="{333A1088-737F-45CB-B68E-254E46348037}" destId="{313FC574-E1CD-4FB4-B054-0B805CE0447D}" srcOrd="7" destOrd="0" presId="urn:microsoft.com/office/officeart/2005/8/layout/target3"/>
    <dgm:cxn modelId="{04A7437F-8A2A-4D1D-8799-28F6F90A071F}" type="presParOf" srcId="{333A1088-737F-45CB-B68E-254E46348037}" destId="{619D679B-A015-4ECF-8348-D1034C574F40}" srcOrd="8" destOrd="0" presId="urn:microsoft.com/office/officeart/2005/8/layout/target3"/>
    <dgm:cxn modelId="{3FA8B07D-2C2D-4642-A9B0-105D586545B9}" type="presParOf" srcId="{333A1088-737F-45CB-B68E-254E46348037}" destId="{322283A8-4A27-4CDA-BAE3-F381106A9174}" srcOrd="9" destOrd="0" presId="urn:microsoft.com/office/officeart/2005/8/layout/target3"/>
    <dgm:cxn modelId="{CE0C0184-637F-4E92-B39C-1EE2450A3CF7}" type="presParOf" srcId="{333A1088-737F-45CB-B68E-254E46348037}" destId="{FFC9F71D-1B4F-4AD9-A4A6-86ADEFC8AF5C}" srcOrd="10" destOrd="0" presId="urn:microsoft.com/office/officeart/2005/8/layout/target3"/>
    <dgm:cxn modelId="{05F67941-3A3A-4EE2-B0E3-F59E3D58E847}" type="presParOf" srcId="{333A1088-737F-45CB-B68E-254E46348037}" destId="{25B08C86-7E15-44DC-BE7F-FFB55DD49D12}" srcOrd="11" destOrd="0" presId="urn:microsoft.com/office/officeart/2005/8/layout/target3"/>
    <dgm:cxn modelId="{C7A9B152-D506-4417-9BF6-A7C082D221BD}" type="presParOf" srcId="{333A1088-737F-45CB-B68E-254E46348037}" destId="{76644BE8-9D7C-4C09-B250-3D10AF48CBB7}" srcOrd="12" destOrd="0" presId="urn:microsoft.com/office/officeart/2005/8/layout/target3"/>
    <dgm:cxn modelId="{BD1ABFD3-AB9B-4127-8CF2-2D78394C6B03}" type="presParOf" srcId="{333A1088-737F-45CB-B68E-254E46348037}" destId="{EE85B701-7295-41C0-BA7A-34D3756A2AE6}" srcOrd="13" destOrd="0" presId="urn:microsoft.com/office/officeart/2005/8/layout/target3"/>
    <dgm:cxn modelId="{5C884147-8F53-4630-8D99-C93DBF74D51C}" type="presParOf" srcId="{333A1088-737F-45CB-B68E-254E46348037}" destId="{8BEBB6EC-1DAA-4CAC-8A25-BC0FCBD5DBD5}" srcOrd="14" destOrd="0" presId="urn:microsoft.com/office/officeart/2005/8/layout/target3"/>
    <dgm:cxn modelId="{3F4C6297-8082-408C-B970-B29849B0E773}" type="presParOf" srcId="{333A1088-737F-45CB-B68E-254E46348037}" destId="{AED2198E-93D5-4001-81B4-73124B309672}" srcOrd="15" destOrd="0" presId="urn:microsoft.com/office/officeart/2005/8/layout/target3"/>
    <dgm:cxn modelId="{E1FEAB31-797E-4E6D-8156-0B02FAF9B602}" type="presParOf" srcId="{333A1088-737F-45CB-B68E-254E46348037}" destId="{2BE915AB-18AA-4053-B92C-3BFC9ED204BB}" srcOrd="16" destOrd="0" presId="urn:microsoft.com/office/officeart/2005/8/layout/target3"/>
    <dgm:cxn modelId="{DAC43F50-D007-4D20-914C-76C7630C6CB4}" type="presParOf" srcId="{333A1088-737F-45CB-B68E-254E46348037}" destId="{6BB5E863-4638-4E1D-BFDE-399D028AC4ED}" srcOrd="17" destOrd="0" presId="urn:microsoft.com/office/officeart/2005/8/layout/target3"/>
    <dgm:cxn modelId="{AC1AF192-CD56-4645-A07D-37691E7D45E2}" type="presParOf" srcId="{333A1088-737F-45CB-B68E-254E46348037}" destId="{5A5FFA88-C948-4069-8E93-59FA12366E83}" srcOrd="18" destOrd="0" presId="urn:microsoft.com/office/officeart/2005/8/layout/target3"/>
    <dgm:cxn modelId="{E80F7E75-A89B-49C1-8B5B-49DC696DEEC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VY_32_INOVACE_16_08  Abeceda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A224ED-7AD1-45DF-A146-25DE8EC02A0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E158EE-1D02-4FCA-87E4-A88A7F1733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149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0182050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018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pro žáky  2. ročníku. Žáci se seznámí s pořadím písmen a jejich výslovností v abecedě. Na jednotlivých pracovních listech </a:t>
            </a:r>
            <a:r>
              <a:rPr lang="cs-CZ" dirty="0"/>
              <a:t> </a:t>
            </a:r>
            <a:r>
              <a:rPr lang="cs-CZ" dirty="0" smtClean="0"/>
              <a:t>si procvičí  toto pořadí, naučí se a procvičí řazení slov podle abecedy</a:t>
            </a:r>
            <a:r>
              <a:rPr lang="cs-CZ" dirty="0" smtClean="0"/>
              <a:t>. </a:t>
            </a:r>
            <a:r>
              <a:rPr lang="cs-CZ" dirty="0" smtClean="0"/>
              <a:t>Učební materiál je určen pro práci na interaktivní tabuli, pracovní listy lze rovněž vytisknout pro samostatnou práci.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Abeceda, řazení slov podle abecedy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abeceda</a:t>
            </a:r>
          </a:p>
          <a:p>
            <a:r>
              <a:rPr lang="cs-CZ" dirty="0" smtClean="0"/>
              <a:t>Druh učebního materiálu: 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293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Abeceda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151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abecedě jsou uspořádána všechna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(á), B(bé), C(</a:t>
            </a:r>
            <a:r>
              <a:rPr lang="cs-CZ" dirty="0" err="1" smtClean="0"/>
              <a:t>cé</a:t>
            </a:r>
            <a:r>
              <a:rPr lang="cs-CZ" dirty="0" smtClean="0"/>
              <a:t>), Č(</a:t>
            </a:r>
            <a:r>
              <a:rPr lang="cs-CZ" dirty="0" err="1" smtClean="0"/>
              <a:t>čé</a:t>
            </a:r>
            <a:r>
              <a:rPr lang="cs-CZ" dirty="0" smtClean="0"/>
              <a:t>), D(</a:t>
            </a:r>
            <a:r>
              <a:rPr lang="cs-CZ" dirty="0" err="1" smtClean="0"/>
              <a:t>dé</a:t>
            </a:r>
            <a:r>
              <a:rPr lang="cs-CZ" dirty="0" smtClean="0"/>
              <a:t>), Ď(</a:t>
            </a:r>
            <a:r>
              <a:rPr lang="cs-CZ" dirty="0" err="1" smtClean="0"/>
              <a:t>dě</a:t>
            </a:r>
            <a:r>
              <a:rPr lang="cs-CZ" dirty="0" smtClean="0"/>
              <a:t>), E(é), F(</a:t>
            </a:r>
            <a:r>
              <a:rPr lang="cs-CZ" dirty="0" err="1" smtClean="0"/>
              <a:t>ef</a:t>
            </a:r>
            <a:r>
              <a:rPr lang="cs-CZ" dirty="0" smtClean="0"/>
              <a:t>), G(</a:t>
            </a:r>
            <a:r>
              <a:rPr lang="cs-CZ" dirty="0" err="1" smtClean="0"/>
              <a:t>gé</a:t>
            </a:r>
            <a:r>
              <a:rPr lang="cs-CZ" dirty="0" smtClean="0"/>
              <a:t>), H(</a:t>
            </a:r>
            <a:r>
              <a:rPr lang="cs-CZ" dirty="0" err="1" smtClean="0"/>
              <a:t>há</a:t>
            </a:r>
            <a:r>
              <a:rPr lang="cs-CZ" dirty="0" smtClean="0"/>
              <a:t>), CH(</a:t>
            </a:r>
            <a:r>
              <a:rPr lang="cs-CZ" dirty="0" err="1" smtClean="0"/>
              <a:t>chá</a:t>
            </a:r>
            <a:r>
              <a:rPr lang="cs-CZ" dirty="0" smtClean="0"/>
              <a:t>), I(í), J(jé), K(</a:t>
            </a:r>
            <a:r>
              <a:rPr lang="cs-CZ" dirty="0" err="1" smtClean="0"/>
              <a:t>ká</a:t>
            </a:r>
            <a:r>
              <a:rPr lang="cs-CZ" dirty="0" smtClean="0"/>
              <a:t>), L(el), M(</a:t>
            </a:r>
            <a:r>
              <a:rPr lang="cs-CZ" dirty="0" err="1" smtClean="0"/>
              <a:t>em</a:t>
            </a:r>
            <a:r>
              <a:rPr lang="cs-CZ" dirty="0" smtClean="0"/>
              <a:t>), N(en), Ň(</a:t>
            </a:r>
            <a:r>
              <a:rPr lang="cs-CZ" dirty="0" err="1" smtClean="0"/>
              <a:t>eň</a:t>
            </a:r>
            <a:r>
              <a:rPr lang="cs-CZ" dirty="0" smtClean="0"/>
              <a:t>), O(ó), P(</a:t>
            </a:r>
            <a:r>
              <a:rPr lang="cs-CZ" dirty="0" err="1" smtClean="0"/>
              <a:t>pé</a:t>
            </a:r>
            <a:r>
              <a:rPr lang="cs-CZ" dirty="0" smtClean="0"/>
              <a:t>), Q(</a:t>
            </a:r>
            <a:r>
              <a:rPr lang="cs-CZ" dirty="0" err="1" smtClean="0"/>
              <a:t>kvé</a:t>
            </a:r>
            <a:r>
              <a:rPr lang="cs-CZ" dirty="0" smtClean="0"/>
              <a:t>), R(</a:t>
            </a:r>
            <a:r>
              <a:rPr lang="cs-CZ" dirty="0" err="1" smtClean="0"/>
              <a:t>er</a:t>
            </a:r>
            <a:r>
              <a:rPr lang="cs-CZ" dirty="0" smtClean="0"/>
              <a:t>), Ř(</a:t>
            </a:r>
            <a:r>
              <a:rPr lang="cs-CZ" dirty="0" err="1" smtClean="0"/>
              <a:t>eř</a:t>
            </a:r>
            <a:r>
              <a:rPr lang="cs-CZ" dirty="0" smtClean="0"/>
              <a:t>),  S(es), Š(</a:t>
            </a:r>
            <a:r>
              <a:rPr lang="cs-CZ" dirty="0" err="1" smtClean="0"/>
              <a:t>eš</a:t>
            </a:r>
            <a:r>
              <a:rPr lang="cs-CZ" dirty="0" smtClean="0"/>
              <a:t>), T(té), Ť(tě), U(ú), V(</a:t>
            </a:r>
            <a:r>
              <a:rPr lang="cs-CZ" dirty="0" err="1" smtClean="0"/>
              <a:t>vé</a:t>
            </a:r>
            <a:r>
              <a:rPr lang="cs-CZ" dirty="0" smtClean="0"/>
              <a:t>), W(dvojité </a:t>
            </a:r>
            <a:r>
              <a:rPr lang="cs-CZ" dirty="0" err="1" smtClean="0"/>
              <a:t>vé</a:t>
            </a:r>
            <a:r>
              <a:rPr lang="cs-CZ" dirty="0" smtClean="0"/>
              <a:t>), X(</a:t>
            </a:r>
            <a:r>
              <a:rPr lang="cs-CZ" dirty="0" err="1" smtClean="0"/>
              <a:t>iks</a:t>
            </a:r>
            <a:r>
              <a:rPr lang="cs-CZ" dirty="0" smtClean="0"/>
              <a:t>), Y(</a:t>
            </a:r>
            <a:r>
              <a:rPr lang="cs-CZ" dirty="0" err="1" smtClean="0"/>
              <a:t>zpsilon</a:t>
            </a:r>
            <a:r>
              <a:rPr lang="cs-CZ" dirty="0" smtClean="0"/>
              <a:t>), Z(zet), Ž(</a:t>
            </a:r>
            <a:r>
              <a:rPr lang="cs-CZ" dirty="0" err="1" smtClean="0"/>
              <a:t>žet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124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Doplňte chybějící písmena abecedy:</a:t>
            </a:r>
          </a:p>
          <a:p>
            <a:r>
              <a:rPr lang="cs-CZ" dirty="0" smtClean="0"/>
              <a:t>A, --, --, Č, --, --, --, F, --, --, CH, --, --, --, L, M, --,</a:t>
            </a:r>
          </a:p>
          <a:p>
            <a:endParaRPr lang="cs-CZ" dirty="0" smtClean="0"/>
          </a:p>
          <a:p>
            <a:r>
              <a:rPr lang="cs-CZ" dirty="0" smtClean="0"/>
              <a:t>--, O,--,  Q, --, --, --, --, T,--,--,V, --, --, Y, --, --.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755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Seřaď slova v řádku podle abecedy (nadepiš pořadí):</a:t>
            </a:r>
          </a:p>
          <a:p>
            <a:r>
              <a:rPr lang="cs-CZ" dirty="0">
                <a:solidFill>
                  <a:srgbClr val="7030A0"/>
                </a:solidFill>
              </a:rPr>
              <a:t>c</a:t>
            </a:r>
            <a:r>
              <a:rPr lang="cs-CZ" dirty="0" smtClean="0">
                <a:solidFill>
                  <a:srgbClr val="7030A0"/>
                </a:solidFill>
              </a:rPr>
              <a:t>itrón, ananas, banán, fíky, datle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Iva, Hana, Karel, Gábina, Jana, Chrudoš</a:t>
            </a:r>
          </a:p>
          <a:p>
            <a:endParaRPr lang="cs-CZ" dirty="0"/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pice, rys, lev, páv, medvěd, jaguár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344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Seřaď slova v řádku podle abecedy ( napiš na linky ve správném pořadí):</a:t>
            </a:r>
          </a:p>
          <a:p>
            <a:r>
              <a:rPr lang="cs-CZ" dirty="0">
                <a:solidFill>
                  <a:srgbClr val="7030A0"/>
                </a:solidFill>
              </a:rPr>
              <a:t>t</a:t>
            </a:r>
            <a:r>
              <a:rPr lang="cs-CZ" dirty="0" smtClean="0">
                <a:solidFill>
                  <a:srgbClr val="7030A0"/>
                </a:solidFill>
              </a:rPr>
              <a:t>opol, bříza, javor, lípa, dub, vrba, olše, habr</a:t>
            </a:r>
          </a:p>
          <a:p>
            <a:r>
              <a:rPr lang="cs-CZ" dirty="0" smtClean="0"/>
              <a:t>________, _______, ________, ________,</a:t>
            </a:r>
          </a:p>
          <a:p>
            <a:r>
              <a:rPr lang="cs-CZ" dirty="0" smtClean="0"/>
              <a:t>________, _______, ________, 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295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</TotalTime>
  <Words>363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Abeceda</vt:lpstr>
      <vt:lpstr>V abecedě jsou uspořádána všechna písmena</vt:lpstr>
      <vt:lpstr>Pracovní list 1</vt:lpstr>
      <vt:lpstr>Pracovní list 2</vt:lpstr>
      <vt:lpstr>Pracovní list3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cp:lastModifiedBy>Jana</cp:lastModifiedBy>
  <cp:revision>7</cp:revision>
  <dcterms:modified xsi:type="dcterms:W3CDTF">2013-05-17T19:56:29Z</dcterms:modified>
</cp:coreProperties>
</file>