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VY_32_INOVACE_16_11 Druhy hlásek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3F1BF3-50FF-49A7-BCEE-A2997FED80D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17E87F8-0F31-4B0D-BD1E-95AE9EECE71C}" type="presOf" srcId="{D1D4F407-5343-4D3F-B5B9-D407B03CAEB4}" destId="{D005CE8C-CC26-4C3E-AC11-E15060ECD759}" srcOrd="0" destOrd="0" presId="urn:microsoft.com/office/officeart/2005/8/layout/target3"/>
    <dgm:cxn modelId="{9F4C08D9-8CDF-47AB-A8C3-8DA5FEFCE38B}" type="presOf" srcId="{4C35D32F-0EAB-4CD7-82EE-45574DC2A586}" destId="{8BEBB6EC-1DAA-4CAC-8A25-BC0FCBD5DBD5}" srcOrd="0" destOrd="0" presId="urn:microsoft.com/office/officeart/2005/8/layout/target3"/>
    <dgm:cxn modelId="{F315222B-478B-4153-8398-15D8CA7304AD}" type="presOf" srcId="{B651F6E3-6281-48DB-9319-2AEAFDAE7572}" destId="{619D679B-A015-4ECF-8348-D1034C574F40}" srcOrd="0" destOrd="0" presId="urn:microsoft.com/office/officeart/2005/8/layout/target3"/>
    <dgm:cxn modelId="{F6F0312A-1D8C-45C6-AF13-887797582AB9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7EC2EFA-93AD-461D-8C74-DF5917190F83}" type="presOf" srcId="{4C35D32F-0EAB-4CD7-82EE-45574DC2A586}" destId="{890E4F0B-2866-4A3F-A3C7-2A14B1797930}" srcOrd="1" destOrd="0" presId="urn:microsoft.com/office/officeart/2005/8/layout/target3"/>
    <dgm:cxn modelId="{EDB33E48-993B-4B99-B3F1-F11CC2B27B1C}" type="presOf" srcId="{D1D4F407-5343-4D3F-B5B9-D407B03CAEB4}" destId="{AED2198E-93D5-4001-81B4-73124B309672}" srcOrd="1" destOrd="0" presId="urn:microsoft.com/office/officeart/2005/8/layout/target3"/>
    <dgm:cxn modelId="{4591939D-DA07-4C05-9888-72172E1C5483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F35D73D-3675-476C-8119-9D6BAD708EFB}" type="presOf" srcId="{D1B46980-6531-4606-95E6-44980827E919}" destId="{6140AFEC-043D-4C43-A2F9-D0F5331DF3A3}" srcOrd="0" destOrd="0" presId="urn:microsoft.com/office/officeart/2005/8/layout/target3"/>
    <dgm:cxn modelId="{5DF5CEFE-BD74-411F-97B3-F7998BAE8408}" type="presOf" srcId="{D8197B8C-B260-4A16-BDF4-0947B075E274}" destId="{25B08C86-7E15-44DC-BE7F-FFB55DD49D12}" srcOrd="0" destOrd="0" presId="urn:microsoft.com/office/officeart/2005/8/layout/target3"/>
    <dgm:cxn modelId="{A4C2CF58-247B-48D4-98E2-FF3FC133263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342FB1-242F-4A49-8F00-FF537E0EDD33}" type="presParOf" srcId="{333A1088-737F-45CB-B68E-254E46348037}" destId="{F5ABB229-8D3B-4694-996A-96F23CF14429}" srcOrd="0" destOrd="0" presId="urn:microsoft.com/office/officeart/2005/8/layout/target3"/>
    <dgm:cxn modelId="{292B1280-F516-4945-8E86-FDB9F5B2A72F}" type="presParOf" srcId="{333A1088-737F-45CB-B68E-254E46348037}" destId="{F41139FD-01EE-4571-8B17-4FB00FC51163}" srcOrd="1" destOrd="0" presId="urn:microsoft.com/office/officeart/2005/8/layout/target3"/>
    <dgm:cxn modelId="{0DA6B7DA-21D6-497C-B8D9-9EB087325486}" type="presParOf" srcId="{333A1088-737F-45CB-B68E-254E46348037}" destId="{D005CE8C-CC26-4C3E-AC11-E15060ECD759}" srcOrd="2" destOrd="0" presId="urn:microsoft.com/office/officeart/2005/8/layout/target3"/>
    <dgm:cxn modelId="{CBF913BA-EB2D-4275-B6B8-25816A54F008}" type="presParOf" srcId="{333A1088-737F-45CB-B68E-254E46348037}" destId="{2C702D82-9B77-49B7-9568-BB8EB47C3372}" srcOrd="3" destOrd="0" presId="urn:microsoft.com/office/officeart/2005/8/layout/target3"/>
    <dgm:cxn modelId="{7891D2BD-5730-4044-8763-1683FB0E7A7B}" type="presParOf" srcId="{333A1088-737F-45CB-B68E-254E46348037}" destId="{A52A0455-90FF-4808-ABD0-F02540D31D5A}" srcOrd="4" destOrd="0" presId="urn:microsoft.com/office/officeart/2005/8/layout/target3"/>
    <dgm:cxn modelId="{246A868C-0034-4250-892F-AA88377708A5}" type="presParOf" srcId="{333A1088-737F-45CB-B68E-254E46348037}" destId="{6140AFEC-043D-4C43-A2F9-D0F5331DF3A3}" srcOrd="5" destOrd="0" presId="urn:microsoft.com/office/officeart/2005/8/layout/target3"/>
    <dgm:cxn modelId="{D7BBF868-65FF-41C2-9939-DE5CC634ECB3}" type="presParOf" srcId="{333A1088-737F-45CB-B68E-254E46348037}" destId="{9358AC05-5D7D-4327-9F80-1AD486AEA664}" srcOrd="6" destOrd="0" presId="urn:microsoft.com/office/officeart/2005/8/layout/target3"/>
    <dgm:cxn modelId="{342B7DA3-873E-4540-8EF2-9CD161089383}" type="presParOf" srcId="{333A1088-737F-45CB-B68E-254E46348037}" destId="{313FC574-E1CD-4FB4-B054-0B805CE0447D}" srcOrd="7" destOrd="0" presId="urn:microsoft.com/office/officeart/2005/8/layout/target3"/>
    <dgm:cxn modelId="{871BD957-0984-4812-B578-E685AD0C7371}" type="presParOf" srcId="{333A1088-737F-45CB-B68E-254E46348037}" destId="{619D679B-A015-4ECF-8348-D1034C574F40}" srcOrd="8" destOrd="0" presId="urn:microsoft.com/office/officeart/2005/8/layout/target3"/>
    <dgm:cxn modelId="{8AF346DC-E51E-4577-A16D-7370FEF9E34C}" type="presParOf" srcId="{333A1088-737F-45CB-B68E-254E46348037}" destId="{322283A8-4A27-4CDA-BAE3-F381106A9174}" srcOrd="9" destOrd="0" presId="urn:microsoft.com/office/officeart/2005/8/layout/target3"/>
    <dgm:cxn modelId="{0A5568A5-7FEF-44F3-BF1F-4D22F2DAFA27}" type="presParOf" srcId="{333A1088-737F-45CB-B68E-254E46348037}" destId="{FFC9F71D-1B4F-4AD9-A4A6-86ADEFC8AF5C}" srcOrd="10" destOrd="0" presId="urn:microsoft.com/office/officeart/2005/8/layout/target3"/>
    <dgm:cxn modelId="{062AC4E9-6E77-45AE-AA62-7D904F216B04}" type="presParOf" srcId="{333A1088-737F-45CB-B68E-254E46348037}" destId="{25B08C86-7E15-44DC-BE7F-FFB55DD49D12}" srcOrd="11" destOrd="0" presId="urn:microsoft.com/office/officeart/2005/8/layout/target3"/>
    <dgm:cxn modelId="{759E1FB8-DD65-46CF-83F0-73C7B1741FF0}" type="presParOf" srcId="{333A1088-737F-45CB-B68E-254E46348037}" destId="{76644BE8-9D7C-4C09-B250-3D10AF48CBB7}" srcOrd="12" destOrd="0" presId="urn:microsoft.com/office/officeart/2005/8/layout/target3"/>
    <dgm:cxn modelId="{7C93C692-F074-4172-AFB0-31071E9FB7EE}" type="presParOf" srcId="{333A1088-737F-45CB-B68E-254E46348037}" destId="{EE85B701-7295-41C0-BA7A-34D3756A2AE6}" srcOrd="13" destOrd="0" presId="urn:microsoft.com/office/officeart/2005/8/layout/target3"/>
    <dgm:cxn modelId="{65C8911F-9D3A-42BE-BEFD-51F1C90BC1E8}" type="presParOf" srcId="{333A1088-737F-45CB-B68E-254E46348037}" destId="{8BEBB6EC-1DAA-4CAC-8A25-BC0FCBD5DBD5}" srcOrd="14" destOrd="0" presId="urn:microsoft.com/office/officeart/2005/8/layout/target3"/>
    <dgm:cxn modelId="{F91DF75E-5F7C-48FB-9414-9602D733A75D}" type="presParOf" srcId="{333A1088-737F-45CB-B68E-254E46348037}" destId="{AED2198E-93D5-4001-81B4-73124B309672}" srcOrd="15" destOrd="0" presId="urn:microsoft.com/office/officeart/2005/8/layout/target3"/>
    <dgm:cxn modelId="{7BAF2036-7787-4279-861B-A41F57116F1A}" type="presParOf" srcId="{333A1088-737F-45CB-B68E-254E46348037}" destId="{2BE915AB-18AA-4053-B92C-3BFC9ED204BB}" srcOrd="16" destOrd="0" presId="urn:microsoft.com/office/officeart/2005/8/layout/target3"/>
    <dgm:cxn modelId="{D0A4EAEC-499C-418E-BE25-3786AB949EB4}" type="presParOf" srcId="{333A1088-737F-45CB-B68E-254E46348037}" destId="{6BB5E863-4638-4E1D-BFDE-399D028AC4ED}" srcOrd="17" destOrd="0" presId="urn:microsoft.com/office/officeart/2005/8/layout/target3"/>
    <dgm:cxn modelId="{8AEAFD57-D099-42A8-9301-4DBDA29BB140}" type="presParOf" srcId="{333A1088-737F-45CB-B68E-254E46348037}" destId="{5A5FFA88-C948-4069-8E93-59FA12366E83}" srcOrd="18" destOrd="0" presId="urn:microsoft.com/office/officeart/2005/8/layout/target3"/>
    <dgm:cxn modelId="{E37709C2-AD32-4CD9-869F-2071851C3E6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VY_32_INOVACE_16_11 Druhy hlásek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4A0524-7C97-4FA6-A660-6BDF9EA683D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26D5F9-7039-4ABB-B541-6D7798B4D1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471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93158941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77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pro žáky  2. ročníku. Žákům je vyvozeno učivo o druzích hlásek  a jejich rozlišování pomocí značek. Na pracovních listech si žáci učivo procvičí. Učební materiál je určen pro práci na interaktivní tabuli , lze ho vytisknout a použít v tištěné podobě.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Druhy hlásek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</a:t>
            </a:r>
            <a:r>
              <a:rPr lang="cs-CZ" dirty="0"/>
              <a:t> </a:t>
            </a:r>
            <a:r>
              <a:rPr lang="cs-CZ" dirty="0" smtClean="0"/>
              <a:t>samohlásky, dvojhlásky, souhlásky </a:t>
            </a:r>
          </a:p>
          <a:p>
            <a:r>
              <a:rPr lang="cs-CZ" dirty="0" smtClean="0"/>
              <a:t>Druh učebního materiálu: 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454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hlásek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505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A) Samohlásky – krátké: </a:t>
            </a:r>
            <a:r>
              <a:rPr lang="cs-CZ" dirty="0">
                <a:solidFill>
                  <a:srgbClr val="002060"/>
                </a:solidFill>
              </a:rPr>
              <a:t>a</a:t>
            </a:r>
            <a:r>
              <a:rPr lang="cs-CZ" dirty="0" smtClean="0">
                <a:solidFill>
                  <a:srgbClr val="002060"/>
                </a:solidFill>
              </a:rPr>
              <a:t>, e, i, o, u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            -  dlouhé: á, é, í, ó, ú(ů)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B) Dvojhlásky – ou, </a:t>
            </a:r>
            <a:r>
              <a:rPr lang="cs-CZ" dirty="0" err="1" smtClean="0">
                <a:solidFill>
                  <a:srgbClr val="00B050"/>
                </a:solidFill>
              </a:rPr>
              <a:t>eu</a:t>
            </a:r>
            <a:r>
              <a:rPr lang="cs-CZ" dirty="0" smtClean="0">
                <a:solidFill>
                  <a:srgbClr val="00B050"/>
                </a:solidFill>
              </a:rPr>
              <a:t>, au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C) Souhlásky – tvrdé: h, ch, k, r, d, t, n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-  měkké: ž, š, č, ř, c, j, ď, ť, ň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- obojetné: b, f, l, m, p, s, v, z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Hlásky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045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Označujeme je :  </a:t>
            </a:r>
            <a:r>
              <a:rPr lang="cs-CZ" dirty="0" smtClean="0">
                <a:solidFill>
                  <a:srgbClr val="FF0000"/>
                </a:solidFill>
              </a:rPr>
              <a:t>o </a:t>
            </a:r>
          </a:p>
          <a:p>
            <a:pPr marL="0" indent="0">
              <a:buNone/>
            </a:pPr>
            <a:r>
              <a:rPr lang="cs-CZ" dirty="0" err="1" smtClean="0"/>
              <a:t>Ko</a:t>
            </a:r>
            <a:r>
              <a:rPr lang="cs-CZ" dirty="0" smtClean="0"/>
              <a:t>/za,       láv/</a:t>
            </a:r>
            <a:r>
              <a:rPr lang="cs-CZ" dirty="0" err="1" smtClean="0"/>
              <a:t>ka</a:t>
            </a:r>
            <a:r>
              <a:rPr lang="cs-CZ" dirty="0" smtClean="0"/>
              <a:t>,            Ha/na,                 ze/</a:t>
            </a:r>
            <a:r>
              <a:rPr lang="cs-CZ" dirty="0" err="1" smtClean="0"/>
              <a:t>bra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o/  o,        o /  o,               o/  o                     o/    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Samohláska může tvořit sama slabiku: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/kol</a:t>
            </a:r>
            <a:r>
              <a:rPr lang="cs-CZ" dirty="0" smtClean="0">
                <a:solidFill>
                  <a:srgbClr val="002060"/>
                </a:solidFill>
              </a:rPr>
              <a:t>,</a:t>
            </a:r>
            <a:r>
              <a:rPr lang="cs-CZ" dirty="0" smtClean="0">
                <a:solidFill>
                  <a:srgbClr val="FF0000"/>
                </a:solidFill>
              </a:rPr>
              <a:t>   I</a:t>
            </a:r>
            <a:r>
              <a:rPr lang="cs-CZ" dirty="0" smtClean="0">
                <a:solidFill>
                  <a:srgbClr val="002060"/>
                </a:solidFill>
              </a:rPr>
              <a:t>/van, 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>
                <a:solidFill>
                  <a:srgbClr val="002060"/>
                </a:solidFill>
              </a:rPr>
              <a:t>/</a:t>
            </a:r>
            <a:r>
              <a:rPr lang="cs-CZ" dirty="0" err="1" smtClean="0">
                <a:solidFill>
                  <a:srgbClr val="002060"/>
                </a:solidFill>
              </a:rPr>
              <a:t>ner</a:t>
            </a:r>
            <a:r>
              <a:rPr lang="cs-CZ" dirty="0" smtClean="0">
                <a:solidFill>
                  <a:srgbClr val="002060"/>
                </a:solidFill>
              </a:rPr>
              <a:t>/</a:t>
            </a:r>
            <a:r>
              <a:rPr lang="cs-CZ" dirty="0" err="1" smtClean="0">
                <a:solidFill>
                  <a:srgbClr val="002060"/>
                </a:solidFill>
              </a:rPr>
              <a:t>gi</a:t>
            </a:r>
            <a:r>
              <a:rPr lang="cs-CZ" dirty="0" smtClean="0">
                <a:solidFill>
                  <a:srgbClr val="002060"/>
                </a:solidFill>
              </a:rPr>
              <a:t>/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Samohlásky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9650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Rozděl slova na slabiky a označ samohlásky:</a:t>
            </a:r>
          </a:p>
          <a:p>
            <a:endParaRPr lang="cs-CZ" dirty="0"/>
          </a:p>
          <a:p>
            <a:r>
              <a:rPr lang="cs-CZ" dirty="0"/>
              <a:t>l</a:t>
            </a:r>
            <a:r>
              <a:rPr lang="cs-CZ" dirty="0" smtClean="0"/>
              <a:t>iška,  dům,  palačinky,  nejkrásnější,   kolotoč,    sen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ošíček,    matematika,   unavený,   tiskárna,    ucho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2053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Samohlásky  </a:t>
            </a:r>
            <a:r>
              <a:rPr lang="cs-CZ" dirty="0" err="1" smtClean="0"/>
              <a:t>o+u</a:t>
            </a:r>
            <a:r>
              <a:rPr lang="cs-CZ" dirty="0" smtClean="0"/>
              <a:t> = dvojhláska </a:t>
            </a:r>
            <a:r>
              <a:rPr lang="cs-CZ" dirty="0" smtClean="0">
                <a:solidFill>
                  <a:srgbClr val="FF0000"/>
                </a:solidFill>
              </a:rPr>
              <a:t>ou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 err="1" smtClean="0"/>
              <a:t>a+u</a:t>
            </a:r>
            <a:r>
              <a:rPr lang="cs-CZ" dirty="0" smtClean="0"/>
              <a:t> =  dvojhláska </a:t>
            </a:r>
            <a:r>
              <a:rPr lang="cs-CZ" dirty="0" smtClean="0">
                <a:solidFill>
                  <a:srgbClr val="FF0000"/>
                </a:solidFill>
              </a:rPr>
              <a:t>au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 err="1" smtClean="0"/>
              <a:t>e+u</a:t>
            </a:r>
            <a:r>
              <a:rPr lang="cs-CZ" dirty="0" smtClean="0"/>
              <a:t> =  dvojhláska </a:t>
            </a:r>
            <a:r>
              <a:rPr lang="cs-CZ" dirty="0" err="1" smtClean="0">
                <a:solidFill>
                  <a:srgbClr val="FF0000"/>
                </a:solidFill>
              </a:rPr>
              <a:t>eu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Dvojhlásky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mohou tvořit samy slabiku</a:t>
            </a:r>
          </a:p>
          <a:p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ou</a:t>
            </a:r>
            <a:r>
              <a:rPr lang="cs-CZ" dirty="0" smtClean="0"/>
              <a:t>/</a:t>
            </a:r>
            <a:r>
              <a:rPr lang="cs-CZ" dirty="0" err="1" smtClean="0"/>
              <a:t>ka</a:t>
            </a:r>
            <a:r>
              <a:rPr lang="cs-CZ" dirty="0" smtClean="0"/>
              <a:t>,                           </a:t>
            </a:r>
            <a:r>
              <a:rPr lang="cs-CZ" dirty="0" smtClean="0">
                <a:solidFill>
                  <a:srgbClr val="FF0000"/>
                </a:solidFill>
              </a:rPr>
              <a:t>au</a:t>
            </a:r>
            <a:r>
              <a:rPr lang="cs-CZ" dirty="0" smtClean="0"/>
              <a:t>/to/bus ,      </a:t>
            </a:r>
            <a:r>
              <a:rPr lang="cs-CZ" dirty="0" err="1" smtClean="0">
                <a:solidFill>
                  <a:srgbClr val="FF0000"/>
                </a:solidFill>
              </a:rPr>
              <a:t>eu</a:t>
            </a:r>
            <a:r>
              <a:rPr lang="cs-CZ" dirty="0" smtClean="0"/>
              <a:t>/ro     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727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Slova rozděl na slabiky a označ v nich dvojhlásky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uto,   moucha,  euro,   bílou,   sauna,   koukol</a:t>
            </a:r>
          </a:p>
          <a:p>
            <a:endParaRPr lang="cs-CZ" dirty="0"/>
          </a:p>
          <a:p>
            <a:r>
              <a:rPr lang="cs-CZ" dirty="0"/>
              <a:t>f</a:t>
            </a:r>
            <a:r>
              <a:rPr lang="cs-CZ" dirty="0" smtClean="0"/>
              <a:t>auna,   dlouhý,   autor,   souhláska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6442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Označujeme je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ko</a:t>
            </a:r>
            <a:r>
              <a:rPr lang="cs-CZ" dirty="0" smtClean="0">
                <a:solidFill>
                  <a:schemeClr val="tx1"/>
                </a:solidFill>
              </a:rPr>
              <a:t>/za,        láv/</a:t>
            </a:r>
            <a:r>
              <a:rPr lang="cs-CZ" dirty="0" err="1" smtClean="0">
                <a:solidFill>
                  <a:schemeClr val="tx1"/>
                </a:solidFill>
              </a:rPr>
              <a:t>ka</a:t>
            </a:r>
            <a:r>
              <a:rPr lang="cs-CZ" dirty="0" smtClean="0">
                <a:solidFill>
                  <a:schemeClr val="tx1"/>
                </a:solidFill>
              </a:rPr>
              <a:t>,          </a:t>
            </a:r>
            <a:r>
              <a:rPr lang="cs-CZ" dirty="0" err="1" smtClean="0">
                <a:solidFill>
                  <a:schemeClr val="tx1"/>
                </a:solidFill>
              </a:rPr>
              <a:t>trá</a:t>
            </a:r>
            <a:r>
              <a:rPr lang="cs-CZ" dirty="0" smtClean="0">
                <a:solidFill>
                  <a:schemeClr val="tx1"/>
                </a:solidFill>
              </a:rPr>
              <a:t>/</a:t>
            </a:r>
            <a:r>
              <a:rPr lang="cs-CZ" dirty="0" err="1" smtClean="0">
                <a:solidFill>
                  <a:schemeClr val="tx1"/>
                </a:solidFill>
              </a:rPr>
              <a:t>va</a:t>
            </a:r>
            <a:r>
              <a:rPr lang="cs-CZ" dirty="0" smtClean="0">
                <a:solidFill>
                  <a:schemeClr val="tx1"/>
                </a:solidFill>
              </a:rPr>
              <a:t>             </a:t>
            </a:r>
            <a:r>
              <a:rPr lang="cs-CZ" dirty="0" err="1" smtClean="0">
                <a:solidFill>
                  <a:schemeClr val="tx1"/>
                </a:solidFill>
              </a:rPr>
              <a:t>pa</a:t>
            </a:r>
            <a:r>
              <a:rPr lang="cs-CZ" dirty="0" smtClean="0">
                <a:solidFill>
                  <a:schemeClr val="tx1"/>
                </a:solidFill>
              </a:rPr>
              <a:t>/pí/</a:t>
            </a:r>
            <a:r>
              <a:rPr lang="cs-CZ" dirty="0" err="1" smtClean="0">
                <a:solidFill>
                  <a:schemeClr val="tx1"/>
                </a:solidFill>
              </a:rPr>
              <a:t>ry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err="1" smtClean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 /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err="1" smtClean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   ,   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err="1" smtClean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>
                <a:solidFill>
                  <a:schemeClr val="tx1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err="1" smtClean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        </a:t>
            </a:r>
            <a:r>
              <a:rPr lang="cs-CZ" dirty="0" err="1" smtClean="0">
                <a:solidFill>
                  <a:srgbClr val="FF0000"/>
                </a:solidFill>
              </a:rPr>
              <a:t>xx</a:t>
            </a:r>
            <a:r>
              <a:rPr lang="cs-CZ" dirty="0" err="1" smtClean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err="1" smtClean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            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err="1" smtClean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err="1" smtClean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err="1" smtClean="0">
                <a:solidFill>
                  <a:schemeClr val="tx1"/>
                </a:solidFill>
              </a:rPr>
              <a:t>o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Slabikotvorné R, L, M</a:t>
            </a:r>
            <a:r>
              <a:rPr lang="cs-CZ" dirty="0" smtClean="0">
                <a:solidFill>
                  <a:schemeClr val="tx1"/>
                </a:solidFill>
              </a:rPr>
              <a:t>(pokud není ve slabice samohláska nebo dvojhláska</a:t>
            </a:r>
            <a:r>
              <a:rPr lang="cs-CZ" smtClean="0">
                <a:solidFill>
                  <a:schemeClr val="tx1"/>
                </a:solidFill>
              </a:rPr>
              <a:t>)  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k,             </a:t>
            </a:r>
            <a:r>
              <a:rPr lang="cs-CZ" dirty="0" err="1" smtClean="0">
                <a:solidFill>
                  <a:schemeClr val="tx1"/>
                </a:solidFill>
              </a:rPr>
              <a:t>v</a:t>
            </a:r>
            <a:r>
              <a:rPr lang="cs-CZ" dirty="0" err="1" smtClean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/čí,               </a:t>
            </a:r>
            <a:r>
              <a:rPr lang="cs-CZ" dirty="0" err="1" smtClean="0">
                <a:solidFill>
                  <a:schemeClr val="tx1"/>
                </a:solidFill>
              </a:rPr>
              <a:t>st</a:t>
            </a:r>
            <a:r>
              <a:rPr lang="cs-CZ" dirty="0" err="1" smtClean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/ h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,            o/</a:t>
            </a:r>
            <a:r>
              <a:rPr lang="cs-CZ" dirty="0" err="1" smtClean="0">
                <a:solidFill>
                  <a:schemeClr val="tx1"/>
                </a:solidFill>
              </a:rPr>
              <a:t>s</a:t>
            </a:r>
            <a:r>
              <a:rPr lang="cs-CZ" dirty="0" err="1" smtClean="0">
                <a:solidFill>
                  <a:srgbClr val="FF0000"/>
                </a:solidFill>
              </a:rPr>
              <a:t>m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x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err="1" smtClean="0">
                <a:solidFill>
                  <a:schemeClr val="tx1"/>
                </a:solidFill>
              </a:rPr>
              <a:t>x</a:t>
            </a:r>
            <a:r>
              <a:rPr lang="cs-CZ" dirty="0" smtClean="0">
                <a:solidFill>
                  <a:schemeClr val="tx1"/>
                </a:solidFill>
              </a:rPr>
              <a:t>,            </a:t>
            </a:r>
            <a:r>
              <a:rPr lang="cs-CZ" dirty="0" err="1" smtClean="0">
                <a:solidFill>
                  <a:schemeClr val="tx1"/>
                </a:solidFill>
              </a:rPr>
              <a:t>x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smtClean="0">
                <a:solidFill>
                  <a:schemeClr val="tx1"/>
                </a:solidFill>
              </a:rPr>
              <a:t>/</a:t>
            </a:r>
            <a:r>
              <a:rPr lang="cs-CZ" dirty="0" err="1" smtClean="0">
                <a:solidFill>
                  <a:schemeClr val="tx1"/>
                </a:solidFill>
              </a:rPr>
              <a:t>xo</a:t>
            </a:r>
            <a:r>
              <a:rPr lang="cs-CZ" dirty="0" smtClean="0">
                <a:solidFill>
                  <a:schemeClr val="tx1"/>
                </a:solidFill>
              </a:rPr>
              <a:t> ,           </a:t>
            </a:r>
            <a:r>
              <a:rPr lang="cs-CZ" dirty="0" err="1" smtClean="0">
                <a:solidFill>
                  <a:schemeClr val="tx1"/>
                </a:solidFill>
              </a:rPr>
              <a:t>xx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smtClean="0">
                <a:solidFill>
                  <a:schemeClr val="tx1"/>
                </a:solidFill>
              </a:rPr>
              <a:t>/</a:t>
            </a:r>
            <a:r>
              <a:rPr lang="cs-CZ" dirty="0" err="1" smtClean="0">
                <a:solidFill>
                  <a:schemeClr val="tx1"/>
                </a:solidFill>
              </a:rPr>
              <a:t>x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r>
              <a:rPr lang="cs-CZ" dirty="0" smtClean="0">
                <a:solidFill>
                  <a:schemeClr val="tx1"/>
                </a:solidFill>
              </a:rPr>
              <a:t>           o/</a:t>
            </a:r>
            <a:r>
              <a:rPr lang="cs-CZ" dirty="0" err="1" smtClean="0">
                <a:solidFill>
                  <a:schemeClr val="tx1"/>
                </a:solidFill>
              </a:rPr>
              <a:t>x</a:t>
            </a:r>
            <a:r>
              <a:rPr lang="cs-CZ" dirty="0" err="1" smtClean="0">
                <a:solidFill>
                  <a:srgbClr val="FF0000"/>
                </a:solidFill>
              </a:rPr>
              <a:t>x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5148064" y="4725144"/>
            <a:ext cx="72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1701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65</TotalTime>
  <Words>416</Words>
  <Application>Microsoft Office PowerPoint</Application>
  <PresentationFormat>Předvádění na obrazovce (4:3)</PresentationFormat>
  <Paragraphs>61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Anotace</vt:lpstr>
      <vt:lpstr>Druhy hlásek</vt:lpstr>
      <vt:lpstr>Hlásky </vt:lpstr>
      <vt:lpstr>Samohlásky</vt:lpstr>
      <vt:lpstr>Pracovní list 1</vt:lpstr>
      <vt:lpstr>Dvojhlásky</vt:lpstr>
      <vt:lpstr>Pracovní list 2</vt:lpstr>
      <vt:lpstr>Souhlásky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hlásek</dc:title>
  <cp:lastModifiedBy>Jana</cp:lastModifiedBy>
  <cp:revision>18</cp:revision>
  <dcterms:modified xsi:type="dcterms:W3CDTF">2013-05-17T20:02:50Z</dcterms:modified>
</cp:coreProperties>
</file>