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7" r:id="rId2"/>
    <p:sldId id="262" r:id="rId3"/>
    <p:sldId id="283" r:id="rId4"/>
    <p:sldId id="284" r:id="rId5"/>
    <p:sldId id="286" r:id="rId6"/>
    <p:sldId id="287" r:id="rId7"/>
    <p:sldId id="28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VY_32_INOVACE_11_Hlásky- souhlásky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VY_32_INOVACE_11_Hlásky- souhlásky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7DC3FD-8443-4EF0-BDC7-2BC5AD44ED49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88B4C2-DA82-4577-A92D-ABE142E73A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2857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wmf"/><Relationship Id="rId7" Type="http://schemas.openxmlformats.org/officeDocument/2006/relationships/image" Target="../media/image19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wmf"/><Relationship Id="rId10" Type="http://schemas.openxmlformats.org/officeDocument/2006/relationships/image" Target="../media/image22.wmf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3694948610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/>
              <a:t> Vytvořeno v </a:t>
            </a:r>
            <a:r>
              <a:rPr lang="cs-CZ" smtClean="0"/>
              <a:t>lednu 2013</a:t>
            </a:r>
            <a:endParaRPr lang="cs-CZ" dirty="0" smtClean="0"/>
          </a:p>
          <a:p>
            <a:r>
              <a:rPr lang="cs-CZ" dirty="0" smtClean="0"/>
              <a:t>Určeno pro práci s interaktivní tabulí</a:t>
            </a:r>
            <a:endParaRPr lang="cs-CZ" dirty="0"/>
          </a:p>
          <a:p>
            <a:r>
              <a:rPr lang="cs-CZ" dirty="0" smtClean="0"/>
              <a:t>Hlásky, písmena</a:t>
            </a:r>
          </a:p>
          <a:p>
            <a:r>
              <a:rPr lang="cs-CZ" dirty="0" smtClean="0"/>
              <a:t>Proč se souhlásky jmenují tvrdé, měkké, obojetné?</a:t>
            </a:r>
          </a:p>
          <a:p>
            <a:r>
              <a:rPr lang="cs-CZ" dirty="0" smtClean="0"/>
              <a:t>Rozdělení souhlásek</a:t>
            </a:r>
          </a:p>
          <a:p>
            <a:r>
              <a:rPr lang="cs-CZ" dirty="0" smtClean="0"/>
              <a:t>Souhlásky tvrdé ve slovech</a:t>
            </a:r>
          </a:p>
          <a:p>
            <a:r>
              <a:rPr lang="cs-CZ" dirty="0" smtClean="0"/>
              <a:t>Souhlásky měkké ve slovech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45568"/>
            <a:ext cx="6547883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HLÁSKY  VYSLOVUJEME, PÍSMENA  PÍŠEME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NEBO TISKNEME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5085184"/>
            <a:ext cx="778405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HLÁSKY  DĚLÍME  NA </a:t>
            </a:r>
            <a:r>
              <a:rPr lang="cs-CZ" sz="2400" b="1" dirty="0" smtClean="0">
                <a:solidFill>
                  <a:srgbClr val="FF0000"/>
                </a:solidFill>
              </a:rPr>
              <a:t>DVOJHLÁSKY , SAMOHLÁSKY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A  SOUHLÁSKY.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1026" name="Picture 2" descr="C:\Users\ucitel\AppData\Local\Microsoft\Windows\Temporary Internet Files\Content.IE5\8JDTOZL6\MC900441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80928"/>
            <a:ext cx="228917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3789040"/>
            <a:ext cx="15715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PÍSMENA</a:t>
            </a:r>
            <a:endParaRPr lang="cs-CZ" sz="2400" b="1" dirty="0"/>
          </a:p>
        </p:txBody>
      </p:sp>
      <p:pic>
        <p:nvPicPr>
          <p:cNvPr id="1027" name="Picture 3" descr="C:\Users\ucitel\AppData\Local\Microsoft\Windows\Temporary Internet Files\Content.IE5\D6C90UHX\MP9004025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777330"/>
            <a:ext cx="2270026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59418" y="3763559"/>
            <a:ext cx="1408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HLÁSKY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997848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1196752"/>
            <a:ext cx="212994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SOUHLÁSKY: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9031" y="2636912"/>
            <a:ext cx="132055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TVRDÉ: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9031" y="4077070"/>
            <a:ext cx="138211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MĚKKÉ: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3352" y="5569422"/>
            <a:ext cx="1893467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OBOJETNÉ:</a:t>
            </a:r>
            <a:endParaRPr lang="cs-CZ" sz="2400" b="1" dirty="0"/>
          </a:p>
        </p:txBody>
      </p:sp>
      <p:pic>
        <p:nvPicPr>
          <p:cNvPr id="1026" name="Picture 2" descr="C:\Users\ucitel\AppData\Local\Microsoft\Windows\Temporary Internet Files\Content.IE5\ZPQJUTUP\MC9002305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4273" y="2108509"/>
            <a:ext cx="1230602" cy="151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4499992" y="2348880"/>
            <a:ext cx="380091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Protože se po nich píše 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ucitel\AppData\Local\Microsoft\Windows\Temporary Internet Files\Content.IE5\974MELJI\MC9001923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3244" y="3983922"/>
            <a:ext cx="1365679" cy="1017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24" name="TextovéPole 1023"/>
          <p:cNvSpPr txBox="1"/>
          <p:nvPr/>
        </p:nvSpPr>
        <p:spPr>
          <a:xfrm>
            <a:off x="4499992" y="4077070"/>
            <a:ext cx="3707938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Protože se po nich píše 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35" name="Picture 2" descr="C:\Users\ucitel\AppData\Local\Microsoft\Windows\Temporary Internet Files\Content.IE5\ZPQJUTUP\MC9002305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9463" y="5291344"/>
            <a:ext cx="853239" cy="990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C:\Users\ucitel\AppData\Local\Microsoft\Windows\Temporary Internet Files\Content.IE5\974MELJI\MC9001923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3888" y="5291344"/>
            <a:ext cx="846773" cy="93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25" name="TextovéPole 1024"/>
          <p:cNvSpPr txBox="1"/>
          <p:nvPr/>
        </p:nvSpPr>
        <p:spPr>
          <a:xfrm>
            <a:off x="4787846" y="5323200"/>
            <a:ext cx="3547638" cy="95410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Protože se po nich píše </a:t>
            </a:r>
            <a:endParaRPr lang="cs-CZ" sz="3200" b="1" dirty="0" smtClean="0"/>
          </a:p>
          <a:p>
            <a:r>
              <a:rPr lang="cs-CZ" sz="2400" b="1" dirty="0"/>
              <a:t>n</a:t>
            </a:r>
            <a:r>
              <a:rPr lang="cs-CZ" sz="2400" b="1" dirty="0" smtClean="0"/>
              <a:t>ěkdy 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b="1" dirty="0" smtClean="0"/>
              <a:t>,</a:t>
            </a:r>
            <a:r>
              <a:rPr lang="cs-CZ" sz="2400" b="1" dirty="0" smtClean="0"/>
              <a:t> někdy </a:t>
            </a:r>
            <a:r>
              <a:rPr lang="cs-CZ" sz="3200" b="1" dirty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529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31" grpId="0" animBg="1"/>
      <p:bldP spid="1024" grpId="0" animBg="1"/>
      <p:bldP spid="10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99394" y="5919663"/>
            <a:ext cx="212994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SOUHLÁSKY: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013174"/>
            <a:ext cx="132055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TVRDÉ: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80945" y="5013173"/>
            <a:ext cx="138211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MĚKKÉ: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5013176"/>
            <a:ext cx="1893467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OBOJETNÉ: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0650" y="3949823"/>
            <a:ext cx="524503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H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957894" y="1946859"/>
            <a:ext cx="495649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16076" y="4149079"/>
            <a:ext cx="508473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01067" y="2957989"/>
            <a:ext cx="439544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8342" y="1412776"/>
            <a:ext cx="474810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18342" y="2957989"/>
            <a:ext cx="484428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9875" y="2276872"/>
            <a:ext cx="795411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C</a:t>
            </a:r>
            <a:r>
              <a:rPr lang="cs-CZ" sz="3200" b="1" dirty="0" smtClean="0">
                <a:solidFill>
                  <a:srgbClr val="FF0000"/>
                </a:solidFill>
              </a:rPr>
              <a:t>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19206" y="1260049"/>
            <a:ext cx="333746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J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2276872"/>
            <a:ext cx="455574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C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626708" y="4100231"/>
            <a:ext cx="426720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Ž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10128" y="1844824"/>
            <a:ext cx="508473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Ď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326295" y="1436085"/>
            <a:ext cx="495649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Ň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248258" y="2937270"/>
            <a:ext cx="474810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Ř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205120" y="2578713"/>
            <a:ext cx="439544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Ť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410128" y="4100231"/>
            <a:ext cx="40107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Š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205121" y="3716704"/>
            <a:ext cx="455574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Č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89777" y="2850512"/>
            <a:ext cx="415498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F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589777" y="4009091"/>
            <a:ext cx="455574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995747" y="1654471"/>
            <a:ext cx="421910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954109" y="1733599"/>
            <a:ext cx="567784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401717" y="2861647"/>
            <a:ext cx="447558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7462949" y="4100230"/>
            <a:ext cx="401072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8181896" y="2964976"/>
            <a:ext cx="457176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8409683" y="4066753"/>
            <a:ext cx="426720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Z</a:t>
            </a:r>
          </a:p>
        </p:txBody>
      </p:sp>
    </p:spTree>
    <p:extLst>
      <p:ext uri="{BB962C8B-B14F-4D97-AF65-F5344CB8AC3E}">
        <p14:creationId xmlns:p14="http://schemas.microsoft.com/office/powerpoint/2010/main" xmlns="" val="1349411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3660" y="1325959"/>
            <a:ext cx="333097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SOUHLÁSKY  TVRDÉ: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9804" y="3343661"/>
            <a:ext cx="124104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HÝ</a:t>
            </a:r>
            <a:r>
              <a:rPr lang="cs-CZ" sz="2400" b="1" dirty="0" smtClean="0"/>
              <a:t>ŽDĚ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05040" y="2281630"/>
            <a:ext cx="124046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CHY</a:t>
            </a:r>
            <a:r>
              <a:rPr lang="cs-CZ" sz="2400" b="1" dirty="0" smtClean="0">
                <a:solidFill>
                  <a:schemeClr val="tx1"/>
                </a:solidFill>
              </a:rPr>
              <a:t>BA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59148" y="4390100"/>
            <a:ext cx="98636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RY</a:t>
            </a:r>
            <a:r>
              <a:rPr lang="cs-CZ" sz="2400" b="1" dirty="0" smtClean="0">
                <a:solidFill>
                  <a:schemeClr val="tx1"/>
                </a:solidFill>
              </a:rPr>
              <a:t>BA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09591" y="2281630"/>
            <a:ext cx="165436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KY</a:t>
            </a:r>
            <a:r>
              <a:rPr lang="cs-CZ" sz="2400" b="1" dirty="0" smtClean="0">
                <a:solidFill>
                  <a:schemeClr val="tx1"/>
                </a:solidFill>
              </a:rPr>
              <a:t>VADLO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99170" y="3375038"/>
            <a:ext cx="148380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SCHO</a:t>
            </a:r>
            <a:r>
              <a:rPr lang="cs-CZ" sz="2400" b="1" dirty="0" smtClean="0">
                <a:solidFill>
                  <a:srgbClr val="FF0000"/>
                </a:solidFill>
              </a:rPr>
              <a:t>DY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52488" y="4070922"/>
            <a:ext cx="151355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KAME</a:t>
            </a:r>
            <a:r>
              <a:rPr lang="cs-CZ" sz="2400" b="1" dirty="0" smtClean="0">
                <a:solidFill>
                  <a:srgbClr val="FF0000"/>
                </a:solidFill>
              </a:rPr>
              <a:t>NY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25458" y="5376089"/>
            <a:ext cx="1031373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BO</a:t>
            </a:r>
            <a:r>
              <a:rPr lang="cs-CZ" sz="2400" b="1" dirty="0" smtClean="0">
                <a:solidFill>
                  <a:srgbClr val="FF0000"/>
                </a:solidFill>
              </a:rPr>
              <a:t>TY</a:t>
            </a:r>
            <a:endParaRPr lang="cs-CZ" sz="2400" b="1" dirty="0"/>
          </a:p>
        </p:txBody>
      </p:sp>
      <p:pic>
        <p:nvPicPr>
          <p:cNvPr id="2050" name="Picture 2" descr="C:\Users\ucitel\AppData\Local\Microsoft\Windows\Temporary Internet Files\Content.IE5\5EHVKB3J\MP9004309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5" y="4078661"/>
            <a:ext cx="990972" cy="1385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974MELJI\MC9004415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1280" y="2850618"/>
            <a:ext cx="1605335" cy="986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8JDTOZL6\MC9000131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556792"/>
            <a:ext cx="589788" cy="178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5EHVKB3J\MC9003515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6286" y="3982370"/>
            <a:ext cx="1166610" cy="1277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RXH2D5E9\MC9004283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7804" y="5026732"/>
            <a:ext cx="1440235" cy="1353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8JDTOZL6\MC9003051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9939" y="5325833"/>
            <a:ext cx="1248405" cy="1259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citel\AppData\Local\Microsoft\Windows\Temporary Internet Files\Content.IE5\MXJJJVX9\MP90044833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570422"/>
            <a:ext cx="1012817" cy="154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33222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3660" y="1325959"/>
            <a:ext cx="3398687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SOUHLÁSKY  MĚKKÉ: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343660"/>
            <a:ext cx="126605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ŽÍ</a:t>
            </a:r>
            <a:r>
              <a:rPr lang="cs-CZ" sz="2400" b="1" dirty="0" smtClean="0">
                <a:solidFill>
                  <a:schemeClr val="tx1"/>
                </a:solidFill>
              </a:rPr>
              <a:t>ŽALA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35320" y="2089062"/>
            <a:ext cx="1152303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KO</a:t>
            </a:r>
            <a:r>
              <a:rPr lang="cs-CZ" sz="2400" b="1" dirty="0" smtClean="0">
                <a:solidFill>
                  <a:srgbClr val="FF0000"/>
                </a:solidFill>
              </a:rPr>
              <a:t>ŠÍ</a:t>
            </a:r>
            <a:r>
              <a:rPr lang="cs-CZ" sz="2400" b="1" dirty="0" smtClean="0">
                <a:solidFill>
                  <a:schemeClr val="tx1"/>
                </a:solidFill>
              </a:rPr>
              <a:t>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31871" y="4991884"/>
            <a:ext cx="1298753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U</a:t>
            </a:r>
            <a:r>
              <a:rPr lang="cs-CZ" sz="2400" b="1" dirty="0" smtClean="0">
                <a:solidFill>
                  <a:srgbClr val="FF0000"/>
                </a:solidFill>
              </a:rPr>
              <a:t>ČI</a:t>
            </a:r>
            <a:r>
              <a:rPr lang="cs-CZ" sz="2400" b="1" dirty="0" smtClean="0">
                <a:solidFill>
                  <a:schemeClr val="tx1"/>
                </a:solidFill>
              </a:rPr>
              <a:t>TEL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38482" y="1858229"/>
            <a:ext cx="118564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K</a:t>
            </a:r>
            <a:r>
              <a:rPr lang="cs-CZ" sz="2400" b="1" dirty="0" smtClean="0">
                <a:solidFill>
                  <a:srgbClr val="FF0000"/>
                </a:solidFill>
              </a:rPr>
              <a:t>ŘÍ</a:t>
            </a:r>
            <a:r>
              <a:rPr lang="cs-CZ" sz="2400" b="1" dirty="0" smtClean="0">
                <a:solidFill>
                  <a:schemeClr val="tx1"/>
                </a:solidFill>
              </a:rPr>
              <a:t>DA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7824" y="3805325"/>
            <a:ext cx="922817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RA</a:t>
            </a:r>
            <a:r>
              <a:rPr lang="cs-CZ" sz="2400" b="1" dirty="0" smtClean="0">
                <a:solidFill>
                  <a:srgbClr val="FF0000"/>
                </a:solidFill>
              </a:rPr>
              <a:t>CI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62045" y="3343659"/>
            <a:ext cx="1039067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JI</a:t>
            </a:r>
            <a:r>
              <a:rPr lang="cs-CZ" sz="2400" b="1" dirty="0" smtClean="0">
                <a:solidFill>
                  <a:schemeClr val="tx1"/>
                </a:solidFill>
              </a:rPr>
              <a:t>TKA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23" y="5270767"/>
            <a:ext cx="97757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DÍ</a:t>
            </a:r>
            <a:r>
              <a:rPr lang="cs-CZ" sz="2400" b="1" dirty="0" smtClean="0">
                <a:solidFill>
                  <a:schemeClr val="tx1"/>
                </a:solidFill>
              </a:rPr>
              <a:t>LO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89031" y="4036157"/>
            <a:ext cx="112825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SLO</a:t>
            </a:r>
            <a:r>
              <a:rPr lang="cs-CZ" sz="2400" b="1" dirty="0" smtClean="0">
                <a:solidFill>
                  <a:srgbClr val="FF0000"/>
                </a:solidFill>
              </a:rPr>
              <a:t>NI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08304" y="1848033"/>
            <a:ext cx="120898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TI</a:t>
            </a:r>
            <a:r>
              <a:rPr lang="cs-CZ" sz="2400" b="1" dirty="0" smtClean="0">
                <a:solidFill>
                  <a:schemeClr val="tx1"/>
                </a:solidFill>
              </a:rPr>
              <a:t>CHO</a:t>
            </a:r>
            <a:endParaRPr lang="cs-CZ" sz="2400" b="1" dirty="0"/>
          </a:p>
        </p:txBody>
      </p:sp>
      <p:pic>
        <p:nvPicPr>
          <p:cNvPr id="3074" name="Picture 2" descr="C:\Users\ucitel\AppData\Local\Microsoft\Windows\Temporary Internet Files\Content.IE5\D6C90UHX\MC9000573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9580" y="3520666"/>
            <a:ext cx="1043785" cy="1030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68QB12N6\MC9002989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3768" y="2253235"/>
            <a:ext cx="1270928" cy="1093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YZQDZ73Y\MC9003584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1262" y="2278140"/>
            <a:ext cx="1241933" cy="838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citel\AppData\Local\Microsoft\Windows\Temporary Internet Files\Content.IE5\68QB12N6\MC9001916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2865" y="3715219"/>
            <a:ext cx="1399690" cy="1103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citel\AppData\Local\Microsoft\Windows\Temporary Internet Files\Content.IE5\YZQDZ73Y\MP90043050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0041" y="2448925"/>
            <a:ext cx="1052735" cy="112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citel\AppData\Local\Microsoft\Windows\Temporary Internet Files\Content.IE5\JZP82REC\MP90044251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9048" y="3917268"/>
            <a:ext cx="1163232" cy="1268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citel\AppData\Local\Microsoft\Windows\Temporary Internet Files\Content.IE5\YZQDZ73Y\MC9003340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93003" y="4979373"/>
            <a:ext cx="1113443" cy="1439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citel\AppData\Local\Microsoft\Windows\Temporary Internet Files\Content.IE5\JENYEP58\MC90019238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6739" y="5371766"/>
            <a:ext cx="1099852" cy="140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ucitel\AppData\Local\Microsoft\Windows\Temporary Internet Files\Content.IE5\68QB12N6\MC90033153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5444" y="4748840"/>
            <a:ext cx="1329043" cy="1409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7730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0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2003</TotalTime>
  <Words>183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 Anotace:</vt:lpstr>
      <vt:lpstr>Snímek 3</vt:lpstr>
      <vt:lpstr>Snímek 4</vt:lpstr>
      <vt:lpstr>Snímek 5</vt:lpstr>
      <vt:lpstr>Snímek 6</vt:lpstr>
      <vt:lpstr>Snímek 7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168</cp:revision>
  <dcterms:created xsi:type="dcterms:W3CDTF">2011-06-29T08:37:16Z</dcterms:created>
  <dcterms:modified xsi:type="dcterms:W3CDTF">2013-05-23T10:12:47Z</dcterms:modified>
</cp:coreProperties>
</file>