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543D5-BA6E-4C8D-A99B-AC16E8755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8EAB33-F2A9-4351-8074-692820031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D60CEA-727B-4628-A71B-E400054FC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5B242F-EC76-4D39-BA37-081E833610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C8B528-7F9D-4960-B174-926A670D2F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AAC926-0276-4ED8-A1E0-AB65B223BD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35870A-7226-49FE-AD34-842BD1D123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642DA7-43E7-4207-96AB-031D4FEEB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4708E8-2CDC-4062-AAC0-974E4C547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86E2D8-5860-41AE-BF97-376EBCBE35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4CEBDB-3C57-47BB-94C6-6740872A6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87C202F7-D591-41FD-8554-5939791347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0" y="260350"/>
            <a:ext cx="9144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889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-92075" y="2224088"/>
            <a:ext cx="9236075" cy="435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3200" b="1">
                <a:solidFill>
                  <a:srgbClr val="FF3300"/>
                </a:solidFill>
              </a:rPr>
              <a:t>FYZIKA  1</a:t>
            </a:r>
          </a:p>
          <a:p>
            <a:pPr algn="ctr"/>
            <a:endParaRPr lang="cs-CZ" sz="3200" b="1">
              <a:solidFill>
                <a:srgbClr val="FF3300"/>
              </a:solidFill>
            </a:endParaRPr>
          </a:p>
          <a:p>
            <a:pPr algn="ctr"/>
            <a:endParaRPr lang="cs-CZ" sz="3200" b="1">
              <a:solidFill>
                <a:srgbClr val="FF3300"/>
              </a:solidFill>
            </a:endParaRPr>
          </a:p>
          <a:p>
            <a:pPr algn="ctr"/>
            <a:r>
              <a:rPr lang="cs-CZ" sz="3200" b="1">
                <a:solidFill>
                  <a:srgbClr val="0066FF"/>
                </a:solidFill>
              </a:rPr>
              <a:t>ČAS</a:t>
            </a:r>
          </a:p>
          <a:p>
            <a:pPr algn="ctr"/>
            <a:endParaRPr lang="cs-CZ" sz="3200" b="1">
              <a:solidFill>
                <a:srgbClr val="0066FF"/>
              </a:solidFill>
            </a:endParaRPr>
          </a:p>
          <a:p>
            <a:pPr algn="ctr"/>
            <a:endParaRPr lang="cs-CZ" sz="3200" b="1">
              <a:solidFill>
                <a:srgbClr val="0066FF"/>
              </a:solidFill>
            </a:endParaRPr>
          </a:p>
          <a:p>
            <a:pPr algn="ctr"/>
            <a:endParaRPr lang="cs-CZ" sz="3200" b="1">
              <a:solidFill>
                <a:srgbClr val="0066FF"/>
              </a:solidFill>
            </a:endParaRPr>
          </a:p>
          <a:p>
            <a:pPr algn="ctr"/>
            <a:endParaRPr lang="cs-CZ" sz="3200" b="1">
              <a:solidFill>
                <a:srgbClr val="0066FF"/>
              </a:solidFill>
            </a:endParaRPr>
          </a:p>
          <a:p>
            <a:r>
              <a:rPr lang="cs-CZ" sz="2400" b="1"/>
              <a:t>ZŠ Hejnice							Z. Hyxa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0"/>
            <a:ext cx="9144000" cy="1412875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3300"/>
                </a:solidFill>
              </a:rPr>
              <a:t>ČAS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1341438"/>
            <a:ext cx="9144000" cy="5516562"/>
          </a:xfrm>
        </p:spPr>
        <p:txBody>
          <a:bodyPr/>
          <a:lstStyle/>
          <a:p>
            <a:pPr marL="609600" indent="-609600" algn="l" eaLnBrk="1" hangingPunct="1">
              <a:lnSpc>
                <a:spcPct val="80000"/>
              </a:lnSpc>
            </a:pPr>
            <a:r>
              <a:rPr lang="cs-CZ" b="1" dirty="0" smtClean="0"/>
              <a:t>Čas je </a:t>
            </a:r>
            <a:r>
              <a:rPr lang="cs-CZ" b="1" dirty="0" smtClean="0">
                <a:solidFill>
                  <a:srgbClr val="0066FF"/>
                </a:solidFill>
              </a:rPr>
              <a:t>fyzikální veličina</a:t>
            </a:r>
            <a:r>
              <a:rPr lang="cs-CZ" b="1" dirty="0" smtClean="0"/>
              <a:t>, značí se  </a:t>
            </a:r>
            <a:r>
              <a:rPr lang="cs-CZ" b="1" u="sng" dirty="0" smtClean="0">
                <a:solidFill>
                  <a:srgbClr val="0066FF"/>
                </a:solidFill>
              </a:rPr>
              <a:t>t</a:t>
            </a:r>
            <a:r>
              <a:rPr lang="cs-CZ" sz="2800" u="sng" dirty="0" smtClean="0">
                <a:solidFill>
                  <a:srgbClr val="0066FF"/>
                </a:solidFill>
              </a:rPr>
              <a:t> </a:t>
            </a:r>
            <a:r>
              <a:rPr lang="cs-CZ" sz="2800" dirty="0" smtClean="0">
                <a:solidFill>
                  <a:srgbClr val="0066FF"/>
                </a:solidFill>
              </a:rPr>
              <a:t>.</a:t>
            </a:r>
          </a:p>
          <a:p>
            <a:pPr marL="609600" indent="-609600" algn="l" eaLnBrk="1" hangingPunct="1">
              <a:lnSpc>
                <a:spcPct val="80000"/>
              </a:lnSpc>
            </a:pPr>
            <a:endParaRPr lang="cs-CZ" sz="2800" dirty="0" smtClean="0"/>
          </a:p>
          <a:p>
            <a:pPr marL="609600" indent="-609600" algn="l" eaLnBrk="1" hangingPunct="1">
              <a:lnSpc>
                <a:spcPct val="80000"/>
              </a:lnSpc>
            </a:pPr>
            <a:r>
              <a:rPr lang="cs-CZ" b="1" dirty="0" smtClean="0">
                <a:solidFill>
                  <a:srgbClr val="0066FF"/>
                </a:solidFill>
              </a:rPr>
              <a:t>Jednotky času:</a:t>
            </a:r>
          </a:p>
          <a:p>
            <a:pPr marL="609600" indent="-609600" algn="l" eaLnBrk="1" hangingPunct="1">
              <a:lnSpc>
                <a:spcPct val="80000"/>
              </a:lnSpc>
            </a:pPr>
            <a:endParaRPr lang="cs-CZ" b="1" dirty="0" smtClean="0">
              <a:solidFill>
                <a:srgbClr val="0066FF"/>
              </a:solidFill>
            </a:endParaRPr>
          </a:p>
          <a:p>
            <a:pPr marL="609600" indent="-609600" algn="l" eaLnBrk="1" hangingPunct="1">
              <a:lnSpc>
                <a:spcPct val="80000"/>
              </a:lnSpc>
              <a:buFontTx/>
              <a:buAutoNum type="arabicPeriod"/>
            </a:pPr>
            <a:r>
              <a:rPr lang="cs-CZ" sz="3600" b="1" dirty="0" smtClean="0"/>
              <a:t>základní </a:t>
            </a:r>
            <a:r>
              <a:rPr lang="cs-CZ" sz="3600" b="1" dirty="0" smtClean="0"/>
              <a:t>jednotka – </a:t>
            </a:r>
            <a:r>
              <a:rPr lang="cs-CZ" sz="3600" b="1" dirty="0" smtClean="0">
                <a:solidFill>
                  <a:srgbClr val="0066FF"/>
                </a:solidFill>
              </a:rPr>
              <a:t>sekunda    s</a:t>
            </a:r>
          </a:p>
          <a:p>
            <a:pPr marL="609600" indent="-609600" algn="l" eaLnBrk="1" hangingPunct="1">
              <a:lnSpc>
                <a:spcPct val="80000"/>
              </a:lnSpc>
              <a:buFontTx/>
              <a:buAutoNum type="arabicPeriod"/>
            </a:pPr>
            <a:r>
              <a:rPr lang="cs-CZ" sz="3600" b="1" dirty="0" smtClean="0"/>
              <a:t>vedlejší </a:t>
            </a:r>
            <a:r>
              <a:rPr lang="cs-CZ" sz="3600" b="1" dirty="0" smtClean="0"/>
              <a:t>jednotky – </a:t>
            </a:r>
          </a:p>
          <a:p>
            <a:pPr marL="609600" indent="-609600" algn="l" eaLnBrk="1" hangingPunct="1">
              <a:lnSpc>
                <a:spcPct val="80000"/>
              </a:lnSpc>
              <a:buFontTx/>
              <a:buAutoNum type="arabicPeriod"/>
            </a:pPr>
            <a:endParaRPr lang="cs-CZ" sz="3600" b="1" dirty="0" smtClean="0"/>
          </a:p>
          <a:p>
            <a:pPr marL="609600" indent="-609600" algn="l" eaLnBrk="1" hangingPunct="1">
              <a:lnSpc>
                <a:spcPct val="80000"/>
              </a:lnSpc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66FF"/>
                </a:solidFill>
              </a:rPr>
              <a:t>1 min = 60 s  /minuta/</a:t>
            </a:r>
          </a:p>
          <a:p>
            <a:pPr marL="609600" indent="-609600" algn="l" eaLnBrk="1" hangingPunct="1">
              <a:lnSpc>
                <a:spcPct val="80000"/>
              </a:lnSpc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66FF"/>
                </a:solidFill>
              </a:rPr>
              <a:t>1 h    =  3600 s  /hodina</a:t>
            </a:r>
            <a:r>
              <a:rPr lang="cs-CZ" sz="2800" dirty="0" smtClean="0">
                <a:solidFill>
                  <a:srgbClr val="0066FF"/>
                </a:solidFill>
              </a:rPr>
              <a:t>/</a:t>
            </a:r>
          </a:p>
          <a:p>
            <a:pPr marL="609600" indent="-609600" algn="l" eaLnBrk="1" hangingPunct="1">
              <a:lnSpc>
                <a:spcPct val="80000"/>
              </a:lnSpc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66FF"/>
                </a:solidFill>
              </a:rPr>
              <a:t>1 d    =  86400 s /den/</a:t>
            </a:r>
          </a:p>
          <a:p>
            <a:pPr marL="609600" indent="-609600" algn="l" eaLnBrk="1" hangingPunct="1">
              <a:lnSpc>
                <a:spcPct val="80000"/>
              </a:lnSpc>
            </a:pPr>
            <a:r>
              <a:rPr lang="cs-CZ" sz="2800" dirty="0" smtClean="0"/>
              <a:t>					 -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3300"/>
                </a:solidFill>
              </a:rPr>
              <a:t>Měření času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/>
              <a:t>první </a:t>
            </a:r>
            <a:r>
              <a:rPr lang="cs-CZ" sz="2800" b="1" dirty="0" smtClean="0"/>
              <a:t>měření pomocí </a:t>
            </a:r>
            <a:r>
              <a:rPr lang="cs-CZ" sz="2800" b="1" i="1" dirty="0" smtClean="0">
                <a:solidFill>
                  <a:srgbClr val="0066FF"/>
                </a:solidFill>
              </a:rPr>
              <a:t>slunečních hodin</a:t>
            </a:r>
            <a:r>
              <a:rPr lang="cs-CZ" sz="2800" b="1" i="1" dirty="0" smtClean="0"/>
              <a:t> /</a:t>
            </a:r>
            <a:r>
              <a:rPr lang="cs-CZ" sz="2800" b="1" i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využívá se délka a směr stínu ručičky</a:t>
            </a:r>
            <a:r>
              <a:rPr lang="cs-CZ" i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/</a:t>
            </a:r>
          </a:p>
          <a:p>
            <a:pPr eaLnBrk="1" hangingPunct="1">
              <a:defRPr/>
            </a:pP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r>
              <a:rPr lang="cs-CZ" sz="2800" b="1" dirty="0" smtClean="0"/>
              <a:t>středověk </a:t>
            </a:r>
            <a:r>
              <a:rPr lang="cs-CZ" sz="2800" b="1" dirty="0" smtClean="0"/>
              <a:t>– </a:t>
            </a:r>
            <a:r>
              <a:rPr lang="cs-CZ" sz="2800" b="1" dirty="0" smtClean="0">
                <a:solidFill>
                  <a:srgbClr val="0066FF"/>
                </a:solidFill>
              </a:rPr>
              <a:t>přesýpací hodiny</a:t>
            </a:r>
          </a:p>
          <a:p>
            <a:pPr eaLnBrk="1" hangingPunct="1">
              <a:defRPr/>
            </a:pPr>
            <a:endParaRPr lang="cs-CZ" sz="2800" b="1" dirty="0" smtClean="0">
              <a:solidFill>
                <a:srgbClr val="0066FF"/>
              </a:solidFill>
            </a:endParaRPr>
          </a:p>
          <a:p>
            <a:pPr eaLnBrk="1" hangingPunct="1">
              <a:defRPr/>
            </a:pPr>
            <a:r>
              <a:rPr lang="cs-CZ" sz="2800" b="1" dirty="0" smtClean="0"/>
              <a:t>1657 </a:t>
            </a:r>
            <a:r>
              <a:rPr lang="cs-CZ" sz="2800" b="1" dirty="0" err="1" smtClean="0"/>
              <a:t>Huygens</a:t>
            </a:r>
            <a:r>
              <a:rPr lang="cs-CZ" sz="2800" b="1" dirty="0" smtClean="0"/>
              <a:t> – </a:t>
            </a:r>
            <a:r>
              <a:rPr lang="cs-CZ" sz="2800" b="1" dirty="0" smtClean="0">
                <a:solidFill>
                  <a:srgbClr val="0066FF"/>
                </a:solidFill>
              </a:rPr>
              <a:t>kyvadlové hodiny</a:t>
            </a:r>
            <a:r>
              <a:rPr lang="cs-CZ" dirty="0" smtClean="0"/>
              <a:t> </a:t>
            </a:r>
          </a:p>
          <a:p>
            <a:pPr eaLnBrk="1" hangingPunct="1">
              <a:buFontTx/>
              <a:buNone/>
              <a:defRPr/>
            </a:pPr>
            <a:r>
              <a:rPr lang="cs-CZ" dirty="0" smtClean="0"/>
              <a:t>   </a:t>
            </a:r>
            <a:r>
              <a:rPr lang="cs-CZ" sz="2800" b="1" dirty="0" smtClean="0"/>
              <a:t>/</a:t>
            </a:r>
            <a:r>
              <a:rPr lang="cs-CZ" sz="2800" b="1" i="1" dirty="0" smtClean="0"/>
              <a:t>využívá se měření délky kyvu kyvadla/</a:t>
            </a:r>
          </a:p>
          <a:p>
            <a:pPr eaLnBrk="1" hangingPunct="1">
              <a:buFontTx/>
              <a:buNone/>
              <a:defRPr/>
            </a:pPr>
            <a:endParaRPr lang="cs-CZ" sz="2800" b="1" dirty="0" smtClean="0"/>
          </a:p>
          <a:p>
            <a:pPr eaLnBrk="1" hangingPunct="1">
              <a:defRPr/>
            </a:pPr>
            <a:r>
              <a:rPr lang="cs-CZ" sz="2800" b="1" dirty="0" smtClean="0"/>
              <a:t>v </a:t>
            </a:r>
            <a:r>
              <a:rPr lang="cs-CZ" sz="2800" b="1" dirty="0" smtClean="0"/>
              <a:t>dnešní době – </a:t>
            </a:r>
            <a:r>
              <a:rPr lang="cs-CZ" sz="2800" b="1" dirty="0" smtClean="0">
                <a:solidFill>
                  <a:srgbClr val="0066FF"/>
                </a:solidFill>
              </a:rPr>
              <a:t>digitální /</a:t>
            </a:r>
            <a:r>
              <a:rPr lang="cs-CZ" sz="2800" b="1" i="1" dirty="0" smtClean="0">
                <a:solidFill>
                  <a:srgbClr val="0066FF"/>
                </a:solidFill>
              </a:rPr>
              <a:t>kmitání krystalu Si/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36613"/>
            <a:ext cx="9144000" cy="5216525"/>
          </a:xfrm>
        </p:spPr>
        <p:txBody>
          <a:bodyPr/>
          <a:lstStyle/>
          <a:p>
            <a:pPr eaLnBrk="1" hangingPunct="1"/>
            <a:r>
              <a:rPr lang="cs-CZ" sz="2800" b="1" dirty="0" smtClean="0">
                <a:solidFill>
                  <a:srgbClr val="0066FF"/>
                </a:solidFill>
              </a:rPr>
              <a:t>stopky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sz="2800" b="1" dirty="0" smtClean="0"/>
              <a:t>měření krátkých časových úseků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2800" b="1" dirty="0" smtClean="0">
                <a:solidFill>
                  <a:srgbClr val="0066FF"/>
                </a:solidFill>
              </a:rPr>
              <a:t>metronom</a:t>
            </a:r>
            <a:r>
              <a:rPr lang="cs-CZ" sz="2800" b="1" dirty="0" smtClean="0"/>
              <a:t> </a:t>
            </a:r>
            <a:r>
              <a:rPr lang="cs-CZ" sz="2800" b="1" dirty="0" smtClean="0"/>
              <a:t>– v hudbě pro dodržování taktu</a:t>
            </a:r>
          </a:p>
          <a:p>
            <a:pPr eaLnBrk="1" hangingPunct="1">
              <a:buFontTx/>
              <a:buNone/>
            </a:pPr>
            <a:endParaRPr lang="cs-CZ" sz="2800" b="1" dirty="0" smtClean="0"/>
          </a:p>
          <a:p>
            <a:pPr eaLnBrk="1" hangingPunct="1">
              <a:buFontTx/>
              <a:buNone/>
            </a:pPr>
            <a:r>
              <a:rPr lang="cs-CZ" sz="2800" b="1" dirty="0" smtClean="0"/>
              <a:t>	</a:t>
            </a:r>
          </a:p>
        </p:txBody>
      </p:sp>
      <p:graphicFrame>
        <p:nvGraphicFramePr>
          <p:cNvPr id="4121" name="Group 25"/>
          <p:cNvGraphicFramePr>
            <a:graphicFrameLocks noGrp="1"/>
          </p:cNvGraphicFramePr>
          <p:nvPr/>
        </p:nvGraphicFramePr>
        <p:xfrm>
          <a:off x="936625" y="2400300"/>
          <a:ext cx="7270750" cy="2058988"/>
        </p:xfrm>
        <a:graphic>
          <a:graphicData uri="http://schemas.openxmlformats.org/drawingml/2006/table">
            <a:tbl>
              <a:tblPr/>
              <a:tblGrid>
                <a:gridCol w="1454150"/>
                <a:gridCol w="1454150"/>
                <a:gridCol w="1454150"/>
                <a:gridCol w="1454150"/>
                <a:gridCol w="1454150"/>
              </a:tblGrid>
              <a:tr h="205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cs-CZ" sz="7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                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cs-CZ" sz="6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                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cs-CZ" sz="10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                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cs-CZ" sz="1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                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cs-CZ" sz="10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                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88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Arial</vt:lpstr>
      <vt:lpstr>Calibri</vt:lpstr>
      <vt:lpstr>Výchozí návrh</vt:lpstr>
      <vt:lpstr>Snímek 1</vt:lpstr>
      <vt:lpstr>ČAS</vt:lpstr>
      <vt:lpstr>Měření času</vt:lpstr>
      <vt:lpstr>Snímek 4</vt:lpstr>
    </vt:vector>
  </TitlesOfParts>
  <Company>ZŠ a MŠ Hejnice, okres Liberec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Učitel(ka)</dc:creator>
  <cp:lastModifiedBy>expert</cp:lastModifiedBy>
  <cp:revision>6</cp:revision>
  <dcterms:created xsi:type="dcterms:W3CDTF">2011-01-18T12:23:40Z</dcterms:created>
  <dcterms:modified xsi:type="dcterms:W3CDTF">2012-03-14T14:12:19Z</dcterms:modified>
</cp:coreProperties>
</file>