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63" r:id="rId4"/>
    <p:sldId id="266" r:id="rId5"/>
    <p:sldId id="264" r:id="rId6"/>
    <p:sldId id="267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924" y="-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VY_32_INOVACE_09_Rozmanitost přírody-živočichové v lese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VY_32_INOVACE_09_Rozmanitost přírody-živočichové v lese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Mravenec_lesn%C3%A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cs.wikipedia.org/wiki/Kl%C3%AD%C5%A1t%C4%9B_obecn%C3%A9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%C3%BDko%C5%BErout_smrkov%C3%B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32504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Bezobratlí živočichové v lese – mravenec, klíště, lýkožrout.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7. 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Staví si velké                 které je z větší části pod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menší část je vidět nad</a:t>
            </a:r>
          </a:p>
          <a:p>
            <a:r>
              <a:rPr lang="cs-CZ" dirty="0" smtClean="0"/>
              <a:t>Mraveniště je složitá důmyslná stavba, ve kterém mravenci žijí ve velkém</a:t>
            </a:r>
          </a:p>
          <a:p>
            <a:r>
              <a:rPr lang="cs-CZ" dirty="0" smtClean="0"/>
              <a:t>Ve velkém mraveništi může být až několik set tisíc</a:t>
            </a:r>
          </a:p>
          <a:p>
            <a:r>
              <a:rPr lang="cs-CZ" dirty="0" smtClean="0"/>
              <a:t>Ty se starají o</a:t>
            </a:r>
          </a:p>
          <a:p>
            <a:r>
              <a:rPr lang="cs-CZ" dirty="0" smtClean="0"/>
              <a:t>Jedinou plodnou samičkou je</a:t>
            </a:r>
          </a:p>
          <a:p>
            <a:r>
              <a:rPr lang="cs-CZ" dirty="0" smtClean="0"/>
              <a:t>Mravenec lesní se živí většinou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746648" y="2047128"/>
            <a:ext cx="1177280" cy="301752"/>
          </a:xfrm>
          <a:prstGeom prst="flowChartTerminator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nízdo,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7499176" y="2047128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emí,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186808" y="2516144"/>
            <a:ext cx="1465312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ovrchem.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186808" y="3478528"/>
            <a:ext cx="1681336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polečenství.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AESP3Z3F\MC900346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533" y="2465525"/>
            <a:ext cx="2159783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ývojový diagram: ukončení 7"/>
          <p:cNvSpPr/>
          <p:nvPr/>
        </p:nvSpPr>
        <p:spPr>
          <a:xfrm>
            <a:off x="7956376" y="3794303"/>
            <a:ext cx="1008112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ělnic.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2746648" y="4310482"/>
            <a:ext cx="117728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ajíčka,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4064879" y="4318712"/>
            <a:ext cx="975915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arvy,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5220807" y="4318712"/>
            <a:ext cx="2483452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tavbu mraveniště.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5040795" y="4797152"/>
            <a:ext cx="1745405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rálovna.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5220807" y="5245552"/>
            <a:ext cx="1565394" cy="576064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asitou potravou.</a:t>
            </a:r>
            <a:endParaRPr lang="cs-CZ" dirty="0"/>
          </a:p>
        </p:txBody>
      </p:sp>
      <p:pic>
        <p:nvPicPr>
          <p:cNvPr id="14" name="Picture 2" descr="C:\Users\ucitel\AppData\Local\Microsoft\Windows\Temporary Internet Files\Content.IE5\AESP3Z3F\MC900233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176" y="4363770"/>
            <a:ext cx="1339913" cy="186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015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velmi          </a:t>
            </a:r>
          </a:p>
          <a:p>
            <a:r>
              <a:rPr lang="cs-CZ" dirty="0" smtClean="0"/>
              <a:t>Loví larvy                 a zabraňuje tak přemnožení některých hmyzích</a:t>
            </a:r>
          </a:p>
          <a:p>
            <a:r>
              <a:rPr lang="cs-CZ" dirty="0" smtClean="0"/>
              <a:t>Požírá také větší uhynulé</a:t>
            </a:r>
          </a:p>
          <a:p>
            <a:r>
              <a:rPr lang="cs-CZ" dirty="0" smtClean="0"/>
              <a:t>Patří mezi zákonem</a:t>
            </a:r>
          </a:p>
          <a:p>
            <a:r>
              <a:rPr lang="cs-CZ" dirty="0" smtClean="0"/>
              <a:t>Chráněná jsou i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http://cs.wikipedia.org/wiki/Mravenec_lesn%C3%AD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269624" y="2508654"/>
            <a:ext cx="117728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hmyzu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716664" y="2923332"/>
            <a:ext cx="1296144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kůdců.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414648" y="3422139"/>
            <a:ext cx="144016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ivočichy.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716664" y="3826375"/>
            <a:ext cx="2160240" cy="432048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chráněný druh.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115448" y="4335625"/>
            <a:ext cx="1681336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raveniště.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O0OFFV1B\MC9002408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59530"/>
            <a:ext cx="1507846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ukončení 8"/>
          <p:cNvSpPr/>
          <p:nvPr/>
        </p:nvSpPr>
        <p:spPr>
          <a:xfrm>
            <a:off x="2098576" y="2053988"/>
            <a:ext cx="1321296" cy="301752"/>
          </a:xfrm>
          <a:prstGeom prst="flowChartTerminator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žitečný.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76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Klíště obecné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nebezpečný                  na nás číhá nejčastěji v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v                   i ve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Samička klíštěte  saje              savců.</a:t>
            </a:r>
          </a:p>
          <a:p>
            <a:r>
              <a:rPr lang="cs-CZ" dirty="0" smtClean="0"/>
              <a:t>Ústní ústrojí má uzpůsobené k protržení             a k sání</a:t>
            </a:r>
          </a:p>
          <a:p>
            <a:r>
              <a:rPr lang="cs-CZ" dirty="0" smtClean="0"/>
              <a:t>Klíšťata mohou přenášet nebezpečná onemocnění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a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545616" y="2033084"/>
            <a:ext cx="1224136" cy="301752"/>
          </a:xfrm>
          <a:prstGeom prst="flowChartTerminator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parazit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12552" y="2382672"/>
            <a:ext cx="2664296" cy="66179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listnatých a smíšených </a:t>
            </a:r>
            <a:r>
              <a:rPr lang="cs-CZ" dirty="0" smtClean="0"/>
              <a:t>lesích,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579152" y="2508908"/>
            <a:ext cx="1292712" cy="330896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křovinách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580112" y="2493740"/>
            <a:ext cx="1728192" cy="346064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ysoké trávě.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AESP3Z3F\MC9004352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40" y="2916237"/>
            <a:ext cx="2032000" cy="102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ukončení 8"/>
          <p:cNvSpPr/>
          <p:nvPr/>
        </p:nvSpPr>
        <p:spPr>
          <a:xfrm>
            <a:off x="3957464" y="3428999"/>
            <a:ext cx="914400" cy="368746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6671792" y="3941762"/>
            <a:ext cx="914400" cy="301752"/>
          </a:xfrm>
          <a:prstGeom prst="flowChartTerminato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1547664" y="4323552"/>
            <a:ext cx="91440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rve.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971600" y="5157192"/>
            <a:ext cx="2160240" cy="720080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ánět mozkových blan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3618000" y="5294348"/>
            <a:ext cx="1458056" cy="43890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oreliózu.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920NJ5DP\MC9004359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184" y="5157192"/>
            <a:ext cx="1601712" cy="136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42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Klíště obecné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 klíšťaty se musíme chránit, používat                    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chodit do lesa v </a:t>
            </a:r>
          </a:p>
          <a:p>
            <a:r>
              <a:rPr lang="cs-CZ" dirty="0" smtClean="0"/>
              <a:t>Proti zánětu mozkových blan se můžeme nechat 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Klíště přisáté na kůži nesmíme</a:t>
            </a:r>
          </a:p>
          <a:p>
            <a:r>
              <a:rPr lang="cs-CZ" dirty="0" smtClean="0"/>
              <a:t>Doporučuje se odstranit ho</a:t>
            </a:r>
          </a:p>
          <a:p>
            <a:r>
              <a:rPr lang="cs-CZ" dirty="0" smtClean="0"/>
              <a:t>Místo pak potřeme </a:t>
            </a:r>
          </a:p>
          <a:p>
            <a:r>
              <a:rPr lang="cs-CZ" dirty="0" smtClean="0">
                <a:hlinkClick r:id="rId2"/>
              </a:rPr>
              <a:t>http://cs.wikipedia.org/wiki/Kl%C3%AD%C5%A1t%C4%9B_obecn%C3%A9</a:t>
            </a:r>
            <a:r>
              <a:rPr lang="cs-CZ" dirty="0" smtClean="0"/>
              <a:t>                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787056" y="1901426"/>
            <a:ext cx="1512168" cy="66179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chranné prostředky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131840" y="2330408"/>
            <a:ext cx="1944216" cy="510916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louhém oblečení.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AESP3Z3F\MC9003325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478" y="3149346"/>
            <a:ext cx="1842516" cy="143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 rot="786266">
            <a:off x="5464593" y="3284586"/>
            <a:ext cx="1266440" cy="639651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očkovat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305686" y="4204688"/>
            <a:ext cx="144016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dtrhnout.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788024" y="4650432"/>
            <a:ext cx="136815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inzetou.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3635896" y="4992596"/>
            <a:ext cx="1584176" cy="301752"/>
          </a:xfrm>
          <a:prstGeom prst="flowChartTermina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ezinfekcí.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485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Lýkožrout smrkový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nebezpečný</a:t>
            </a:r>
          </a:p>
          <a:p>
            <a:r>
              <a:rPr lang="cs-CZ" dirty="0" smtClean="0"/>
              <a:t>Několik lýkožroutů dokáže zahubit </a:t>
            </a:r>
            <a:r>
              <a:rPr lang="cs-CZ" dirty="0" smtClean="0"/>
              <a:t>celý                  .</a:t>
            </a:r>
            <a:endParaRPr lang="cs-CZ" dirty="0" smtClean="0"/>
          </a:p>
          <a:p>
            <a:r>
              <a:rPr lang="cs-CZ" dirty="0" smtClean="0"/>
              <a:t>Dosahuje délky jen</a:t>
            </a:r>
          </a:p>
          <a:p>
            <a:r>
              <a:rPr lang="cs-CZ" dirty="0" smtClean="0"/>
              <a:t>Larvy i dospělí brouci vyžírají ve              chodbičky.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http://cs.wikipedia.org/wiki/L%C3%BDko%C5%BErout_smrkov%C3%BD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347864" y="1981980"/>
            <a:ext cx="115212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kůdce.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585592" y="2990092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mm.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552656" y="349833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dřevě</a:t>
            </a:r>
            <a:endParaRPr lang="cs-CZ" dirty="0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6156176" y="1688586"/>
            <a:ext cx="1809750" cy="166840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63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1308</TotalTime>
  <Words>314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Mravenec lesní</vt:lpstr>
      <vt:lpstr>Mravenec lesní</vt:lpstr>
      <vt:lpstr>Klíště obecné</vt:lpstr>
      <vt:lpstr>Klíště obecné</vt:lpstr>
      <vt:lpstr>Lýkožrout smrkový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162</cp:revision>
  <dcterms:created xsi:type="dcterms:W3CDTF">2011-06-20T10:40:08Z</dcterms:created>
  <dcterms:modified xsi:type="dcterms:W3CDTF">2013-05-23T14:03:25Z</dcterms:modified>
</cp:coreProperties>
</file>