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</p:sldMasterIdLst>
  <p:notesMasterIdLst>
    <p:notesMasterId r:id="rId11"/>
  </p:notesMasterIdLst>
  <p:sldIdLst>
    <p:sldId id="258" r:id="rId2"/>
    <p:sldId id="257" r:id="rId3"/>
    <p:sldId id="268" r:id="rId4"/>
    <p:sldId id="269" r:id="rId5"/>
    <p:sldId id="270" r:id="rId6"/>
    <p:sldId id="271" r:id="rId7"/>
    <p:sldId id="272" r:id="rId8"/>
    <p:sldId id="273" r:id="rId9"/>
    <p:sldId id="262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3C2FFA5D-87B4-456A-9821-1D502468CF0F}" styleName="Styl s motivem 1 – zvýraznění 1">
    <a:tblBg>
      <a:fillRef idx="2">
        <a:schemeClr val="accent1"/>
      </a:fillRef>
      <a:effectRef idx="1">
        <a:schemeClr val="accent1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Ref idx="1">
              <a:schemeClr val="accent1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  <a:fill>
          <a:solidFill>
            <a:schemeClr val="accent1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1"/>
            </a:lnRef>
          </a:left>
          <a:right>
            <a:lnRef idx="2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2">
              <a:schemeClr val="accent1"/>
            </a:lnRef>
          </a:top>
          <a:bottom>
            <a:lnRef idx="2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/>
          </a:solidFill>
        </a:fill>
      </a:tcStyle>
    </a:firstRow>
  </a:tblStyle>
  <a:tblStyle styleId="{775DCB02-9BB8-47FD-8907-85C794F793BA}" styleName="Styl s motivem 1 – zvýraznění 4">
    <a:tblBg>
      <a:fillRef idx="2">
        <a:schemeClr val="accent4"/>
      </a:fillRef>
      <a:effectRef idx="1">
        <a:schemeClr val="accent4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Ref idx="1">
              <a:schemeClr val="accent4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</a:tcBdr>
        <a:fill>
          <a:solidFill>
            <a:schemeClr val="accent4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4"/>
            </a:lnRef>
          </a:left>
          <a:right>
            <a:lnRef idx="2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2">
              <a:schemeClr val="accent4"/>
            </a:lnRef>
          </a:top>
          <a:bottom>
            <a:lnRef idx="2">
              <a:schemeClr val="accent4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4"/>
          </a:solidFill>
        </a:fill>
      </a:tcStyle>
    </a:firstRow>
  </a:tblStyle>
  <a:tblStyle styleId="{ED083AE6-46FA-4A59-8FB0-9F97EB10719F}" styleName="Světlý styl 3 – zvýraznění 4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4"/>
              </a:solidFill>
            </a:ln>
          </a:left>
          <a:right>
            <a:ln w="12700" cmpd="sng">
              <a:solidFill>
                <a:schemeClr val="accent4"/>
              </a:solidFill>
            </a:ln>
          </a:right>
          <a:top>
            <a:ln w="12700" cmpd="sng">
              <a:solidFill>
                <a:schemeClr val="accent4"/>
              </a:solidFill>
            </a:ln>
          </a:top>
          <a:bottom>
            <a:ln w="12700" cmpd="sng">
              <a:solidFill>
                <a:schemeClr val="accent4"/>
              </a:solidFill>
            </a:ln>
          </a:bottom>
          <a:insideH>
            <a:ln w="12700" cmpd="sng">
              <a:solidFill>
                <a:schemeClr val="accent4"/>
              </a:solidFill>
            </a:ln>
          </a:insideH>
          <a:insideV>
            <a:ln w="12700" cmpd="sng">
              <a:solidFill>
                <a:schemeClr val="accent4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20000"/>
            </a:schemeClr>
          </a:solidFill>
        </a:fill>
      </a:tcStyle>
    </a:band1H>
    <a:band1V>
      <a:tcStyle>
        <a:tcBdr/>
        <a:fill>
          <a:solidFill>
            <a:schemeClr val="accent4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4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4"/>
              </a:solidFill>
            </a:ln>
          </a:bottom>
        </a:tcBdr>
        <a:fill>
          <a:noFill/>
        </a:fill>
      </a:tcStyle>
    </a:firstRow>
  </a:tblStyle>
  <a:tblStyle styleId="{C4B1156A-380E-4F78-BDF5-A606A8083BF9}" styleName="Střední styl 4 – zvýraznění 4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4"/>
              </a:solidFill>
            </a:ln>
          </a:left>
          <a:right>
            <a:ln w="12700" cmpd="sng">
              <a:solidFill>
                <a:schemeClr val="accent4"/>
              </a:solidFill>
            </a:ln>
          </a:right>
          <a:top>
            <a:ln w="12700" cmpd="sng">
              <a:solidFill>
                <a:schemeClr val="accent4"/>
              </a:solidFill>
            </a:ln>
          </a:top>
          <a:bottom>
            <a:ln w="12700" cmpd="sng">
              <a:solidFill>
                <a:schemeClr val="accent4"/>
              </a:solidFill>
            </a:ln>
          </a:bottom>
          <a:insideH>
            <a:ln w="12700" cmpd="sng">
              <a:solidFill>
                <a:schemeClr val="accent4"/>
              </a:solidFill>
            </a:ln>
          </a:insideH>
          <a:insideV>
            <a:ln w="12700" cmpd="sng">
              <a:solidFill>
                <a:schemeClr val="accent4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4"/>
              </a:solidFill>
            </a:ln>
          </a:top>
        </a:tcBdr>
        <a:fill>
          <a:solidFill>
            <a:schemeClr val="accent4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4">
              <a:tint val="20000"/>
            </a:schemeClr>
          </a:solidFill>
        </a:fill>
      </a:tcStyle>
    </a:firstRow>
  </a:tblStyle>
  <a:tblStyle styleId="{22838BEF-8BB2-4498-84A7-C5851F593DF1}" styleName="Střední styl 4 – zvýraznění 5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5"/>
              </a:solidFill>
            </a:ln>
          </a:left>
          <a:right>
            <a:ln w="12700" cmpd="sng">
              <a:solidFill>
                <a:schemeClr val="accent5"/>
              </a:solidFill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 w="12700" cmpd="sng">
              <a:solidFill>
                <a:schemeClr val="accent5"/>
              </a:solidFill>
            </a:ln>
          </a:insideH>
          <a:insideV>
            <a:ln w="12700" cmpd="sng">
              <a:solidFill>
                <a:schemeClr val="accent5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5"/>
              </a:solidFill>
            </a:ln>
          </a:top>
        </a:tcBdr>
        <a:fill>
          <a:solidFill>
            <a:schemeClr val="accent5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5">
              <a:tint val="20000"/>
            </a:schemeClr>
          </a:solidFill>
        </a:fill>
      </a:tcStyle>
    </a:firstRow>
  </a:tblStyle>
  <a:tblStyle styleId="{16D9F66E-5EB9-4882-86FB-DCBF35E3C3E4}" styleName="Střední styl 4 – zvýraznění 6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6"/>
              </a:solidFill>
            </a:ln>
          </a:left>
          <a:right>
            <a:ln w="12700" cmpd="sng">
              <a:solidFill>
                <a:schemeClr val="accent6"/>
              </a:solidFill>
            </a:ln>
          </a:right>
          <a:top>
            <a:ln w="12700" cmpd="sng">
              <a:solidFill>
                <a:schemeClr val="accent6"/>
              </a:solidFill>
            </a:ln>
          </a:top>
          <a:bottom>
            <a:ln w="12700" cmpd="sng">
              <a:solidFill>
                <a:schemeClr val="accent6"/>
              </a:solidFill>
            </a:ln>
          </a:bottom>
          <a:insideH>
            <a:ln w="12700" cmpd="sng">
              <a:solidFill>
                <a:schemeClr val="accent6"/>
              </a:solidFill>
            </a:ln>
          </a:insideH>
          <a:insideV>
            <a:ln w="12700" cmpd="sng">
              <a:solidFill>
                <a:schemeClr val="accent6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6"/>
              </a:solidFill>
            </a:ln>
          </a:top>
        </a:tcBdr>
        <a:fill>
          <a:solidFill>
            <a:schemeClr val="accent6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6">
              <a:tint val="20000"/>
            </a:schemeClr>
          </a:solidFill>
        </a:fill>
      </a:tcStyle>
    </a:firstRow>
  </a:tblStyle>
  <a:tblStyle styleId="{D7AC3CCA-C797-4891-BE02-D94E43425B78}" styleName="Styl Středně sytá 4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dk1"/>
              </a:solidFill>
            </a:ln>
          </a:left>
          <a:right>
            <a:ln w="12700" cmpd="sng">
              <a:solidFill>
                <a:schemeClr val="dk1"/>
              </a:solidFill>
            </a:ln>
          </a:right>
          <a:top>
            <a:ln w="12700" cmpd="sng">
              <a:solidFill>
                <a:schemeClr val="dk1"/>
              </a:solidFill>
            </a:ln>
          </a:top>
          <a:bottom>
            <a:ln w="12700" cmpd="sng">
              <a:solidFill>
                <a:schemeClr val="dk1"/>
              </a:solidFill>
            </a:ln>
          </a:bottom>
          <a:insideH>
            <a:ln w="12700" cmpd="sng">
              <a:solidFill>
                <a:schemeClr val="dk1"/>
              </a:solidFill>
            </a:ln>
          </a:insideH>
          <a:insideV>
            <a:ln w="12700" cmpd="sng">
              <a:solidFill>
                <a:schemeClr val="dk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dk1"/>
              </a:solidFill>
            </a:ln>
          </a:top>
        </a:tcBdr>
        <a:fill>
          <a:solidFill>
            <a:schemeClr val="dk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dk1">
              <a:tint val="20000"/>
            </a:schemeClr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8" d="100"/>
          <a:sy n="78" d="100"/>
        </p:scale>
        <p:origin x="-1146" y="23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4">
  <dgm:title val=""/>
  <dgm:desc val=""/>
  <dgm:catLst>
    <dgm:cat type="accent1" pri="11400"/>
  </dgm:catLst>
  <dgm:styleLbl name="node0">
    <dgm:fillClrLst meth="cycle">
      <a:schemeClr val="accent1">
        <a:shade val="6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cycle">
      <a:schemeClr val="accent1">
        <a:shade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cycle">
      <a:schemeClr val="accent1">
        <a:shade val="50000"/>
      </a:schemeClr>
      <a:schemeClr val="accent1">
        <a:tint val="55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/>
    <dgm:txEffectClrLst/>
  </dgm:styleLbl>
  <dgm:styleLbl name="lnNode1">
    <dgm:fillClrLst meth="cycle">
      <a:schemeClr val="accent1">
        <a:shade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cycle">
      <a:schemeClr val="accent1">
        <a:shade val="80000"/>
        <a:alpha val="50000"/>
      </a:schemeClr>
      <a:schemeClr val="accent1">
        <a:tint val="5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fg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bg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sibTrans1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1">
        <a:tint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>
        <a:tint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1">
        <a:tint val="90000"/>
      </a:schemeClr>
    </dgm:fillClrLst>
    <dgm:linClrLst meth="repeat">
      <a:schemeClr val="accent1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1">
        <a:tint val="5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1">
        <a:shade val="8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>
        <a:tint val="90000"/>
      </a:schemeClr>
    </dgm:fillClrLst>
    <dgm:linClrLst meth="repeat">
      <a:schemeClr val="accent1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>
        <a:tint val="5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55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55000"/>
      </a:schemeClr>
    </dgm:fillClrLst>
    <dgm:linClrLst meth="repeat">
      <a:schemeClr val="accent1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55000"/>
      </a:schemeClr>
    </dgm:fillClrLst>
    <dgm:linClrLst meth="repeat">
      <a:schemeClr val="accent1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5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55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2F353AF2-72CC-413E-92DB-BF4F24AD5CA0}" type="doc">
      <dgm:prSet loTypeId="urn:microsoft.com/office/officeart/2005/8/layout/target3" loCatId="list" qsTypeId="urn:microsoft.com/office/officeart/2005/8/quickstyle/simple1" qsCatId="simple" csTypeId="urn:microsoft.com/office/officeart/2005/8/colors/accent1_4" csCatId="accent1" phldr="1"/>
      <dgm:spPr/>
      <dgm:t>
        <a:bodyPr/>
        <a:lstStyle/>
        <a:p>
          <a:endParaRPr lang="cs-CZ"/>
        </a:p>
      </dgm:t>
    </dgm:pt>
    <dgm:pt modelId="{EF97F5D6-4A81-49EA-AC2D-4DBD5DC024D2}">
      <dgm:prSet phldrT="[Text]" custT="1"/>
      <dgm:spPr/>
      <dgm:t>
        <a:bodyPr/>
        <a:lstStyle/>
        <a:p>
          <a:pPr algn="l"/>
          <a:r>
            <a:rPr lang="cs-CZ" sz="1000" dirty="0" smtClean="0"/>
            <a:t>NÁZEV ŠKOLY: </a:t>
          </a:r>
        </a:p>
        <a:p>
          <a:pPr algn="l"/>
          <a:r>
            <a:rPr lang="cs-CZ" sz="1600" b="0" dirty="0" smtClean="0">
              <a:solidFill>
                <a:schemeClr val="tx2"/>
              </a:solidFill>
            </a:rPr>
            <a:t>Základní škola a Mateřská škola Hrabová, okres Šumperk, </a:t>
          </a:r>
          <a:br>
            <a:rPr lang="cs-CZ" sz="1600" b="0" dirty="0" smtClean="0">
              <a:solidFill>
                <a:schemeClr val="tx2"/>
              </a:solidFill>
            </a:rPr>
          </a:br>
          <a:r>
            <a:rPr lang="cs-CZ" sz="1600" b="0" dirty="0" smtClean="0">
              <a:solidFill>
                <a:schemeClr val="tx2"/>
              </a:solidFill>
            </a:rPr>
            <a:t>příspěvková organizace</a:t>
          </a:r>
          <a:endParaRPr lang="cs-CZ" sz="1600" b="0" dirty="0">
            <a:solidFill>
              <a:schemeClr val="tx2"/>
            </a:solidFill>
          </a:endParaRPr>
        </a:p>
      </dgm:t>
    </dgm:pt>
    <dgm:pt modelId="{7563FBF7-3DDC-465D-BFB3-CCBD043EF7C8}" type="parTrans" cxnId="{DFA5906B-6EA5-4235-BDDD-5E3D281D7D4B}">
      <dgm:prSet/>
      <dgm:spPr/>
      <dgm:t>
        <a:bodyPr/>
        <a:lstStyle/>
        <a:p>
          <a:endParaRPr lang="cs-CZ"/>
        </a:p>
      </dgm:t>
    </dgm:pt>
    <dgm:pt modelId="{7373E4F6-653C-4C87-955D-7F4AB4C33900}" type="sibTrans" cxnId="{DFA5906B-6EA5-4235-BDDD-5E3D281D7D4B}">
      <dgm:prSet/>
      <dgm:spPr/>
      <dgm:t>
        <a:bodyPr/>
        <a:lstStyle/>
        <a:p>
          <a:endParaRPr lang="cs-CZ"/>
        </a:p>
      </dgm:t>
    </dgm:pt>
    <dgm:pt modelId="{3B7B90AD-211A-416E-B220-0498D530F9D4}">
      <dgm:prSet phldrT="[Text]" custT="1"/>
      <dgm:spPr/>
      <dgm:t>
        <a:bodyPr/>
        <a:lstStyle/>
        <a:p>
          <a:pPr algn="l"/>
          <a:r>
            <a:rPr lang="cs-CZ" sz="1100" dirty="0" smtClean="0"/>
            <a:t>AUTOR</a:t>
          </a:r>
          <a:r>
            <a:rPr lang="cs-CZ" sz="1200" dirty="0" smtClean="0"/>
            <a:t>: </a:t>
          </a:r>
        </a:p>
        <a:p>
          <a:pPr algn="l"/>
          <a:r>
            <a:rPr lang="cs-CZ" sz="1600" dirty="0" smtClean="0">
              <a:solidFill>
                <a:schemeClr val="tx2"/>
              </a:solidFill>
            </a:rPr>
            <a:t>Eva Vysoudilová</a:t>
          </a:r>
          <a:endParaRPr lang="cs-CZ" sz="1600" dirty="0">
            <a:solidFill>
              <a:schemeClr val="tx2"/>
            </a:solidFill>
          </a:endParaRPr>
        </a:p>
      </dgm:t>
    </dgm:pt>
    <dgm:pt modelId="{996B20E9-9F16-41B0-A645-060C9E9B098F}" type="parTrans" cxnId="{6306325C-5F31-4D89-8B95-B8FF062169D2}">
      <dgm:prSet/>
      <dgm:spPr/>
      <dgm:t>
        <a:bodyPr/>
        <a:lstStyle/>
        <a:p>
          <a:endParaRPr lang="cs-CZ"/>
        </a:p>
      </dgm:t>
    </dgm:pt>
    <dgm:pt modelId="{86B34A85-A92D-403C-9B20-6EDA919B8C7F}" type="sibTrans" cxnId="{6306325C-5F31-4D89-8B95-B8FF062169D2}">
      <dgm:prSet/>
      <dgm:spPr/>
      <dgm:t>
        <a:bodyPr/>
        <a:lstStyle/>
        <a:p>
          <a:endParaRPr lang="cs-CZ"/>
        </a:p>
      </dgm:t>
    </dgm:pt>
    <dgm:pt modelId="{39D30570-46AC-465C-B7B9-D2118E079C21}">
      <dgm:prSet custT="1"/>
      <dgm:spPr/>
      <dgm:t>
        <a:bodyPr/>
        <a:lstStyle/>
        <a:p>
          <a:pPr algn="l" rtl="0"/>
          <a:r>
            <a:rPr lang="cs-CZ" sz="1100" dirty="0" smtClean="0"/>
            <a:t>NÁZEV</a:t>
          </a:r>
          <a:r>
            <a:rPr lang="cs-CZ" sz="1200" dirty="0" smtClean="0"/>
            <a:t>:</a:t>
          </a:r>
          <a:r>
            <a:rPr lang="cs-CZ" sz="1200" baseline="0" dirty="0" smtClean="0"/>
            <a:t> </a:t>
          </a:r>
        </a:p>
        <a:p>
          <a:pPr algn="l" rtl="0"/>
          <a:r>
            <a:rPr lang="cs-CZ" sz="1600" baseline="0" dirty="0" smtClean="0">
              <a:solidFill>
                <a:schemeClr val="tx2"/>
              </a:solidFill>
            </a:rPr>
            <a:t>VY_32_INOVACE_16_Rozmanitost přírody-společenstvo louky</a:t>
          </a:r>
          <a:endParaRPr lang="cs-CZ" sz="1600" dirty="0">
            <a:solidFill>
              <a:schemeClr val="tx2"/>
            </a:solidFill>
          </a:endParaRPr>
        </a:p>
      </dgm:t>
    </dgm:pt>
    <dgm:pt modelId="{A6F7274A-88A1-4BCE-8FB0-62EE35F83F10}" type="parTrans" cxnId="{5C6B039B-AF89-4B00-B899-F464E7644587}">
      <dgm:prSet/>
      <dgm:spPr/>
      <dgm:t>
        <a:bodyPr/>
        <a:lstStyle/>
        <a:p>
          <a:endParaRPr lang="cs-CZ"/>
        </a:p>
      </dgm:t>
    </dgm:pt>
    <dgm:pt modelId="{042502C9-8BC2-44E4-BE13-0FDD80F6318E}" type="sibTrans" cxnId="{5C6B039B-AF89-4B00-B899-F464E7644587}">
      <dgm:prSet/>
      <dgm:spPr/>
      <dgm:t>
        <a:bodyPr/>
        <a:lstStyle/>
        <a:p>
          <a:endParaRPr lang="cs-CZ"/>
        </a:p>
      </dgm:t>
    </dgm:pt>
    <dgm:pt modelId="{8BB4EE2B-3DD1-4F6C-861B-A1986E402398}">
      <dgm:prSet phldrT="[Text]" custT="1"/>
      <dgm:spPr/>
      <dgm:t>
        <a:bodyPr/>
        <a:lstStyle/>
        <a:p>
          <a:pPr algn="l"/>
          <a:r>
            <a:rPr lang="cs-CZ" sz="1100" dirty="0" smtClean="0"/>
            <a:t>TEMA</a:t>
          </a:r>
          <a:r>
            <a:rPr lang="cs-CZ" sz="1200" dirty="0" smtClean="0"/>
            <a:t>: </a:t>
          </a:r>
        </a:p>
        <a:p>
          <a:pPr algn="l"/>
          <a:r>
            <a:rPr lang="cs-CZ" sz="1600" dirty="0" smtClean="0">
              <a:solidFill>
                <a:schemeClr val="tx2"/>
              </a:solidFill>
            </a:rPr>
            <a:t>Přírodověda pro 4. a 5. ročník – II. část</a:t>
          </a:r>
          <a:endParaRPr lang="cs-CZ" sz="1600" dirty="0">
            <a:solidFill>
              <a:schemeClr val="tx2"/>
            </a:solidFill>
          </a:endParaRPr>
        </a:p>
      </dgm:t>
    </dgm:pt>
    <dgm:pt modelId="{29383A11-AD56-45CC-B5C3-AC11C040F5B1}" type="parTrans" cxnId="{E6D7D482-6F21-497F-82EC-44F65D87031C}">
      <dgm:prSet/>
      <dgm:spPr/>
      <dgm:t>
        <a:bodyPr/>
        <a:lstStyle/>
        <a:p>
          <a:endParaRPr lang="cs-CZ"/>
        </a:p>
      </dgm:t>
    </dgm:pt>
    <dgm:pt modelId="{243AEA9C-9BFA-452C-84FC-1210094BAA6D}" type="sibTrans" cxnId="{E6D7D482-6F21-497F-82EC-44F65D87031C}">
      <dgm:prSet/>
      <dgm:spPr/>
      <dgm:t>
        <a:bodyPr/>
        <a:lstStyle/>
        <a:p>
          <a:endParaRPr lang="cs-CZ"/>
        </a:p>
      </dgm:t>
    </dgm:pt>
    <dgm:pt modelId="{E81CD3C7-D9D7-4E6D-AC07-05960AAD1AA5}">
      <dgm:prSet phldrT="[Text]" custT="1"/>
      <dgm:spPr/>
      <dgm:t>
        <a:bodyPr/>
        <a:lstStyle/>
        <a:p>
          <a:pPr algn="l" rtl="0"/>
          <a:r>
            <a:rPr lang="cs-CZ" sz="1100" dirty="0" smtClean="0"/>
            <a:t>ČÍSLO PROJEKTU: </a:t>
          </a:r>
        </a:p>
        <a:p>
          <a:pPr algn="l" rtl="0"/>
          <a:r>
            <a:rPr lang="cs-CZ" sz="1600" dirty="0" smtClean="0">
              <a:solidFill>
                <a:schemeClr val="tx2"/>
              </a:solidFill>
            </a:rPr>
            <a:t>CZ.1.07/1.4.00/21.2151</a:t>
          </a:r>
          <a:endParaRPr lang="cs-CZ" sz="1600" dirty="0">
            <a:solidFill>
              <a:schemeClr val="tx2"/>
            </a:solidFill>
          </a:endParaRPr>
        </a:p>
      </dgm:t>
    </dgm:pt>
    <dgm:pt modelId="{7245EA7F-793B-4883-9851-AF0AA788D391}" type="parTrans" cxnId="{F2EB77BB-2709-4D71-A906-64A8DEA8DDF0}">
      <dgm:prSet/>
      <dgm:spPr/>
      <dgm:t>
        <a:bodyPr/>
        <a:lstStyle/>
        <a:p>
          <a:endParaRPr lang="cs-CZ"/>
        </a:p>
      </dgm:t>
    </dgm:pt>
    <dgm:pt modelId="{96EE4542-B607-4615-A04B-1397F987623E}" type="sibTrans" cxnId="{F2EB77BB-2709-4D71-A906-64A8DEA8DDF0}">
      <dgm:prSet/>
      <dgm:spPr/>
      <dgm:t>
        <a:bodyPr/>
        <a:lstStyle/>
        <a:p>
          <a:endParaRPr lang="cs-CZ"/>
        </a:p>
      </dgm:t>
    </dgm:pt>
    <dgm:pt modelId="{05900486-F285-4F2C-8DF3-A0DDB0829592}" type="pres">
      <dgm:prSet presAssocID="{2F353AF2-72CC-413E-92DB-BF4F24AD5CA0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208CE6D0-44AD-4998-8097-B276A63D874C}" type="pres">
      <dgm:prSet presAssocID="{EF97F5D6-4A81-49EA-AC2D-4DBD5DC024D2}" presName="circle1" presStyleLbl="node1" presStyleIdx="0" presStyleCnt="5"/>
      <dgm:spPr/>
    </dgm:pt>
    <dgm:pt modelId="{AA133BE2-EF4B-4020-844B-D67B374EAE8B}" type="pres">
      <dgm:prSet presAssocID="{EF97F5D6-4A81-49EA-AC2D-4DBD5DC024D2}" presName="space" presStyleCnt="0"/>
      <dgm:spPr/>
    </dgm:pt>
    <dgm:pt modelId="{91668161-6AB6-4600-BEB5-9A84821678A3}" type="pres">
      <dgm:prSet presAssocID="{EF97F5D6-4A81-49EA-AC2D-4DBD5DC024D2}" presName="rect1" presStyleLbl="alignAcc1" presStyleIdx="0" presStyleCnt="5"/>
      <dgm:spPr/>
      <dgm:t>
        <a:bodyPr/>
        <a:lstStyle/>
        <a:p>
          <a:endParaRPr lang="cs-CZ"/>
        </a:p>
      </dgm:t>
    </dgm:pt>
    <dgm:pt modelId="{91E186ED-28CF-4034-A313-5604B0EEB730}" type="pres">
      <dgm:prSet presAssocID="{3B7B90AD-211A-416E-B220-0498D530F9D4}" presName="vertSpace2" presStyleLbl="node1" presStyleIdx="0" presStyleCnt="5"/>
      <dgm:spPr/>
    </dgm:pt>
    <dgm:pt modelId="{C64A6C0D-CF78-4ACB-8F4A-CCD935C1FBB7}" type="pres">
      <dgm:prSet presAssocID="{3B7B90AD-211A-416E-B220-0498D530F9D4}" presName="circle2" presStyleLbl="node1" presStyleIdx="1" presStyleCnt="5" custScaleX="98947"/>
      <dgm:spPr/>
    </dgm:pt>
    <dgm:pt modelId="{045F7912-B345-435E-946A-BC4C65067EF9}" type="pres">
      <dgm:prSet presAssocID="{3B7B90AD-211A-416E-B220-0498D530F9D4}" presName="rect2" presStyleLbl="alignAcc1" presStyleIdx="1" presStyleCnt="5" custScaleY="94364" custLinFactNeighborX="621" custLinFactNeighborY="-2487"/>
      <dgm:spPr/>
      <dgm:t>
        <a:bodyPr/>
        <a:lstStyle/>
        <a:p>
          <a:endParaRPr lang="cs-CZ"/>
        </a:p>
      </dgm:t>
    </dgm:pt>
    <dgm:pt modelId="{9F98E0FA-BF01-4AAB-87E0-F07981F90ACE}" type="pres">
      <dgm:prSet presAssocID="{39D30570-46AC-465C-B7B9-D2118E079C21}" presName="vertSpace3" presStyleLbl="node1" presStyleIdx="1" presStyleCnt="5"/>
      <dgm:spPr/>
    </dgm:pt>
    <dgm:pt modelId="{5676EFBF-D8A4-4E4C-A218-C4399BD5E49A}" type="pres">
      <dgm:prSet presAssocID="{39D30570-46AC-465C-B7B9-D2118E079C21}" presName="circle3" presStyleLbl="node1" presStyleIdx="2" presStyleCnt="5"/>
      <dgm:spPr/>
    </dgm:pt>
    <dgm:pt modelId="{C0595DA9-4779-42AD-9BA6-AB30B8E7C49C}" type="pres">
      <dgm:prSet presAssocID="{39D30570-46AC-465C-B7B9-D2118E079C21}" presName="rect3" presStyleLbl="alignAcc1" presStyleIdx="2" presStyleCnt="5"/>
      <dgm:spPr/>
      <dgm:t>
        <a:bodyPr/>
        <a:lstStyle/>
        <a:p>
          <a:endParaRPr lang="cs-CZ"/>
        </a:p>
      </dgm:t>
    </dgm:pt>
    <dgm:pt modelId="{D22C5642-D50A-4FF8-932E-7F4108879926}" type="pres">
      <dgm:prSet presAssocID="{8BB4EE2B-3DD1-4F6C-861B-A1986E402398}" presName="vertSpace4" presStyleLbl="node1" presStyleIdx="2" presStyleCnt="5"/>
      <dgm:spPr/>
    </dgm:pt>
    <dgm:pt modelId="{0FB98643-7663-4C7A-BD01-B6BE55507DA1}" type="pres">
      <dgm:prSet presAssocID="{8BB4EE2B-3DD1-4F6C-861B-A1986E402398}" presName="circle4" presStyleLbl="node1" presStyleIdx="3" presStyleCnt="5"/>
      <dgm:spPr/>
    </dgm:pt>
    <dgm:pt modelId="{EE18BECF-67A7-4F75-A7D6-01AB5C0911E8}" type="pres">
      <dgm:prSet presAssocID="{8BB4EE2B-3DD1-4F6C-861B-A1986E402398}" presName="rect4" presStyleLbl="alignAcc1" presStyleIdx="3" presStyleCnt="5"/>
      <dgm:spPr/>
      <dgm:t>
        <a:bodyPr/>
        <a:lstStyle/>
        <a:p>
          <a:endParaRPr lang="cs-CZ"/>
        </a:p>
      </dgm:t>
    </dgm:pt>
    <dgm:pt modelId="{79C80046-B813-4403-AB48-C3F699B5AB0C}" type="pres">
      <dgm:prSet presAssocID="{E81CD3C7-D9D7-4E6D-AC07-05960AAD1AA5}" presName="vertSpace5" presStyleLbl="node1" presStyleIdx="3" presStyleCnt="5"/>
      <dgm:spPr/>
    </dgm:pt>
    <dgm:pt modelId="{B8348495-AEA3-4A34-9EAA-ED359EDEA045}" type="pres">
      <dgm:prSet presAssocID="{E81CD3C7-D9D7-4E6D-AC07-05960AAD1AA5}" presName="circle5" presStyleLbl="node1" presStyleIdx="4" presStyleCnt="5"/>
      <dgm:spPr/>
    </dgm:pt>
    <dgm:pt modelId="{940248A8-C27D-4549-ABB0-909E43312830}" type="pres">
      <dgm:prSet presAssocID="{E81CD3C7-D9D7-4E6D-AC07-05960AAD1AA5}" presName="rect5" presStyleLbl="alignAcc1" presStyleIdx="4" presStyleCnt="5"/>
      <dgm:spPr/>
      <dgm:t>
        <a:bodyPr/>
        <a:lstStyle/>
        <a:p>
          <a:endParaRPr lang="cs-CZ"/>
        </a:p>
      </dgm:t>
    </dgm:pt>
    <dgm:pt modelId="{A4691E4C-21F8-4B6C-80D5-8BACB392AE8F}" type="pres">
      <dgm:prSet presAssocID="{EF97F5D6-4A81-49EA-AC2D-4DBD5DC024D2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CB9F28B-DB1F-4922-97D3-333C74FC431A}" type="pres">
      <dgm:prSet presAssocID="{3B7B90AD-211A-416E-B220-0498D530F9D4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692F28C-2F5B-423A-93EB-69A42D5F3DDD}" type="pres">
      <dgm:prSet presAssocID="{39D30570-46AC-465C-B7B9-D2118E079C21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5CA3B44-A969-4D9A-8861-21E0649C4A87}" type="pres">
      <dgm:prSet presAssocID="{8BB4EE2B-3DD1-4F6C-861B-A1986E402398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07F3C6C-76AA-4290-97E0-390671EAD5D9}" type="pres">
      <dgm:prSet presAssocID="{E81CD3C7-D9D7-4E6D-AC07-05960AAD1AA5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DE8AF893-E86A-4A95-88C0-54689AD8A6F8}" type="presOf" srcId="{3B7B90AD-211A-416E-B220-0498D530F9D4}" destId="{045F7912-B345-435E-946A-BC4C65067EF9}" srcOrd="0" destOrd="0" presId="urn:microsoft.com/office/officeart/2005/8/layout/target3"/>
    <dgm:cxn modelId="{B0402053-0A2D-498B-8D93-64A0C7236B37}" type="presOf" srcId="{8BB4EE2B-3DD1-4F6C-861B-A1986E402398}" destId="{25CA3B44-A969-4D9A-8861-21E0649C4A87}" srcOrd="1" destOrd="0" presId="urn:microsoft.com/office/officeart/2005/8/layout/target3"/>
    <dgm:cxn modelId="{91450CA7-F421-4C24-87D7-9FCE52C73A6E}" type="presOf" srcId="{E81CD3C7-D9D7-4E6D-AC07-05960AAD1AA5}" destId="{107F3C6C-76AA-4290-97E0-390671EAD5D9}" srcOrd="1" destOrd="0" presId="urn:microsoft.com/office/officeart/2005/8/layout/target3"/>
    <dgm:cxn modelId="{03DE809A-65F5-42C2-A5BB-FFCC2238E6DB}" type="presOf" srcId="{3B7B90AD-211A-416E-B220-0498D530F9D4}" destId="{BCB9F28B-DB1F-4922-97D3-333C74FC431A}" srcOrd="1" destOrd="0" presId="urn:microsoft.com/office/officeart/2005/8/layout/target3"/>
    <dgm:cxn modelId="{9917B7F9-A3D0-4DD9-AB85-9F20EA350A00}" type="presOf" srcId="{EF97F5D6-4A81-49EA-AC2D-4DBD5DC024D2}" destId="{A4691E4C-21F8-4B6C-80D5-8BACB392AE8F}" srcOrd="1" destOrd="0" presId="urn:microsoft.com/office/officeart/2005/8/layout/target3"/>
    <dgm:cxn modelId="{DFA5906B-6EA5-4235-BDDD-5E3D281D7D4B}" srcId="{2F353AF2-72CC-413E-92DB-BF4F24AD5CA0}" destId="{EF97F5D6-4A81-49EA-AC2D-4DBD5DC024D2}" srcOrd="0" destOrd="0" parTransId="{7563FBF7-3DDC-465D-BFB3-CCBD043EF7C8}" sibTransId="{7373E4F6-653C-4C87-955D-7F4AB4C33900}"/>
    <dgm:cxn modelId="{E6D7D482-6F21-497F-82EC-44F65D87031C}" srcId="{2F353AF2-72CC-413E-92DB-BF4F24AD5CA0}" destId="{8BB4EE2B-3DD1-4F6C-861B-A1986E402398}" srcOrd="3" destOrd="0" parTransId="{29383A11-AD56-45CC-B5C3-AC11C040F5B1}" sibTransId="{243AEA9C-9BFA-452C-84FC-1210094BAA6D}"/>
    <dgm:cxn modelId="{5C6B039B-AF89-4B00-B899-F464E7644587}" srcId="{2F353AF2-72CC-413E-92DB-BF4F24AD5CA0}" destId="{39D30570-46AC-465C-B7B9-D2118E079C21}" srcOrd="2" destOrd="0" parTransId="{A6F7274A-88A1-4BCE-8FB0-62EE35F83F10}" sibTransId="{042502C9-8BC2-44E4-BE13-0FDD80F6318E}"/>
    <dgm:cxn modelId="{A413D867-89BD-4740-A7A7-B2F6AE66361D}" type="presOf" srcId="{39D30570-46AC-465C-B7B9-D2118E079C21}" destId="{4692F28C-2F5B-423A-93EB-69A42D5F3DDD}" srcOrd="1" destOrd="0" presId="urn:microsoft.com/office/officeart/2005/8/layout/target3"/>
    <dgm:cxn modelId="{84926722-6B81-4102-AEEF-241E3219906F}" type="presOf" srcId="{39D30570-46AC-465C-B7B9-D2118E079C21}" destId="{C0595DA9-4779-42AD-9BA6-AB30B8E7C49C}" srcOrd="0" destOrd="0" presId="urn:microsoft.com/office/officeart/2005/8/layout/target3"/>
    <dgm:cxn modelId="{5806B700-65F5-4D21-944A-233E501A7472}" type="presOf" srcId="{E81CD3C7-D9D7-4E6D-AC07-05960AAD1AA5}" destId="{940248A8-C27D-4549-ABB0-909E43312830}" srcOrd="0" destOrd="0" presId="urn:microsoft.com/office/officeart/2005/8/layout/target3"/>
    <dgm:cxn modelId="{6306325C-5F31-4D89-8B95-B8FF062169D2}" srcId="{2F353AF2-72CC-413E-92DB-BF4F24AD5CA0}" destId="{3B7B90AD-211A-416E-B220-0498D530F9D4}" srcOrd="1" destOrd="0" parTransId="{996B20E9-9F16-41B0-A645-060C9E9B098F}" sibTransId="{86B34A85-A92D-403C-9B20-6EDA919B8C7F}"/>
    <dgm:cxn modelId="{2F7558E5-8C6F-4DCB-95B3-101F9507EAFB}" type="presOf" srcId="{2F353AF2-72CC-413E-92DB-BF4F24AD5CA0}" destId="{05900486-F285-4F2C-8DF3-A0DDB0829592}" srcOrd="0" destOrd="0" presId="urn:microsoft.com/office/officeart/2005/8/layout/target3"/>
    <dgm:cxn modelId="{F2EB77BB-2709-4D71-A906-64A8DEA8DDF0}" srcId="{2F353AF2-72CC-413E-92DB-BF4F24AD5CA0}" destId="{E81CD3C7-D9D7-4E6D-AC07-05960AAD1AA5}" srcOrd="4" destOrd="0" parTransId="{7245EA7F-793B-4883-9851-AF0AA788D391}" sibTransId="{96EE4542-B607-4615-A04B-1397F987623E}"/>
    <dgm:cxn modelId="{7BCFE544-E2FE-451A-A882-B0DA074D6521}" type="presOf" srcId="{8BB4EE2B-3DD1-4F6C-861B-A1986E402398}" destId="{EE18BECF-67A7-4F75-A7D6-01AB5C0911E8}" srcOrd="0" destOrd="0" presId="urn:microsoft.com/office/officeart/2005/8/layout/target3"/>
    <dgm:cxn modelId="{3F6F0BFB-8264-4E79-8D7D-F4450F0CF2BD}" type="presOf" srcId="{EF97F5D6-4A81-49EA-AC2D-4DBD5DC024D2}" destId="{91668161-6AB6-4600-BEB5-9A84821678A3}" srcOrd="0" destOrd="0" presId="urn:microsoft.com/office/officeart/2005/8/layout/target3"/>
    <dgm:cxn modelId="{AEA5B056-8954-45C4-82C9-79F37C93874D}" type="presParOf" srcId="{05900486-F285-4F2C-8DF3-A0DDB0829592}" destId="{208CE6D0-44AD-4998-8097-B276A63D874C}" srcOrd="0" destOrd="0" presId="urn:microsoft.com/office/officeart/2005/8/layout/target3"/>
    <dgm:cxn modelId="{0D3C87F8-40AD-4AA0-B29F-27600F2B3229}" type="presParOf" srcId="{05900486-F285-4F2C-8DF3-A0DDB0829592}" destId="{AA133BE2-EF4B-4020-844B-D67B374EAE8B}" srcOrd="1" destOrd="0" presId="urn:microsoft.com/office/officeart/2005/8/layout/target3"/>
    <dgm:cxn modelId="{04DF85D6-46D8-47AB-827E-E1A1734F83FD}" type="presParOf" srcId="{05900486-F285-4F2C-8DF3-A0DDB0829592}" destId="{91668161-6AB6-4600-BEB5-9A84821678A3}" srcOrd="2" destOrd="0" presId="urn:microsoft.com/office/officeart/2005/8/layout/target3"/>
    <dgm:cxn modelId="{53EEA201-3EE3-4743-B595-FBDAB3D46331}" type="presParOf" srcId="{05900486-F285-4F2C-8DF3-A0DDB0829592}" destId="{91E186ED-28CF-4034-A313-5604B0EEB730}" srcOrd="3" destOrd="0" presId="urn:microsoft.com/office/officeart/2005/8/layout/target3"/>
    <dgm:cxn modelId="{0C3817ED-2B94-4036-8FE0-BD025CA51B1E}" type="presParOf" srcId="{05900486-F285-4F2C-8DF3-A0DDB0829592}" destId="{C64A6C0D-CF78-4ACB-8F4A-CCD935C1FBB7}" srcOrd="4" destOrd="0" presId="urn:microsoft.com/office/officeart/2005/8/layout/target3"/>
    <dgm:cxn modelId="{D472F908-2D13-4891-9A0F-4D98A1096FA3}" type="presParOf" srcId="{05900486-F285-4F2C-8DF3-A0DDB0829592}" destId="{045F7912-B345-435E-946A-BC4C65067EF9}" srcOrd="5" destOrd="0" presId="urn:microsoft.com/office/officeart/2005/8/layout/target3"/>
    <dgm:cxn modelId="{2EAEB936-F5E2-4455-9F7D-DB7C0B8483E8}" type="presParOf" srcId="{05900486-F285-4F2C-8DF3-A0DDB0829592}" destId="{9F98E0FA-BF01-4AAB-87E0-F07981F90ACE}" srcOrd="6" destOrd="0" presId="urn:microsoft.com/office/officeart/2005/8/layout/target3"/>
    <dgm:cxn modelId="{A6488B8F-B5DA-460C-B4D6-D9130884394F}" type="presParOf" srcId="{05900486-F285-4F2C-8DF3-A0DDB0829592}" destId="{5676EFBF-D8A4-4E4C-A218-C4399BD5E49A}" srcOrd="7" destOrd="0" presId="urn:microsoft.com/office/officeart/2005/8/layout/target3"/>
    <dgm:cxn modelId="{32BC915D-2C20-4786-8786-951B45288837}" type="presParOf" srcId="{05900486-F285-4F2C-8DF3-A0DDB0829592}" destId="{C0595DA9-4779-42AD-9BA6-AB30B8E7C49C}" srcOrd="8" destOrd="0" presId="urn:microsoft.com/office/officeart/2005/8/layout/target3"/>
    <dgm:cxn modelId="{000803DA-3D52-4CD4-A5B0-CB77DBC66545}" type="presParOf" srcId="{05900486-F285-4F2C-8DF3-A0DDB0829592}" destId="{D22C5642-D50A-4FF8-932E-7F4108879926}" srcOrd="9" destOrd="0" presId="urn:microsoft.com/office/officeart/2005/8/layout/target3"/>
    <dgm:cxn modelId="{3F27ECDA-89A7-4E94-A27D-DA3C581CCDFD}" type="presParOf" srcId="{05900486-F285-4F2C-8DF3-A0DDB0829592}" destId="{0FB98643-7663-4C7A-BD01-B6BE55507DA1}" srcOrd="10" destOrd="0" presId="urn:microsoft.com/office/officeart/2005/8/layout/target3"/>
    <dgm:cxn modelId="{DA8D86B4-06A0-48D8-84C3-D2A3F2CF1D4C}" type="presParOf" srcId="{05900486-F285-4F2C-8DF3-A0DDB0829592}" destId="{EE18BECF-67A7-4F75-A7D6-01AB5C0911E8}" srcOrd="11" destOrd="0" presId="urn:microsoft.com/office/officeart/2005/8/layout/target3"/>
    <dgm:cxn modelId="{B7CB6932-91D9-43FE-88E7-34F2DDD9F413}" type="presParOf" srcId="{05900486-F285-4F2C-8DF3-A0DDB0829592}" destId="{79C80046-B813-4403-AB48-C3F699B5AB0C}" srcOrd="12" destOrd="0" presId="urn:microsoft.com/office/officeart/2005/8/layout/target3"/>
    <dgm:cxn modelId="{38B01D14-F0B2-47A2-8F59-DD3F7846A895}" type="presParOf" srcId="{05900486-F285-4F2C-8DF3-A0DDB0829592}" destId="{B8348495-AEA3-4A34-9EAA-ED359EDEA045}" srcOrd="13" destOrd="0" presId="urn:microsoft.com/office/officeart/2005/8/layout/target3"/>
    <dgm:cxn modelId="{489F8135-183E-46B4-A19E-B3801ABE2704}" type="presParOf" srcId="{05900486-F285-4F2C-8DF3-A0DDB0829592}" destId="{940248A8-C27D-4549-ABB0-909E43312830}" srcOrd="14" destOrd="0" presId="urn:microsoft.com/office/officeart/2005/8/layout/target3"/>
    <dgm:cxn modelId="{2C38098C-E258-4482-B257-DB0E8F5005B8}" type="presParOf" srcId="{05900486-F285-4F2C-8DF3-A0DDB0829592}" destId="{A4691E4C-21F8-4B6C-80D5-8BACB392AE8F}" srcOrd="15" destOrd="0" presId="urn:microsoft.com/office/officeart/2005/8/layout/target3"/>
    <dgm:cxn modelId="{7F7D7D81-14EF-4590-A62F-2BD6BF0291CF}" type="presParOf" srcId="{05900486-F285-4F2C-8DF3-A0DDB0829592}" destId="{BCB9F28B-DB1F-4922-97D3-333C74FC431A}" srcOrd="16" destOrd="0" presId="urn:microsoft.com/office/officeart/2005/8/layout/target3"/>
    <dgm:cxn modelId="{5B1D783A-77E3-479F-B916-1CD6FCC87BB5}" type="presParOf" srcId="{05900486-F285-4F2C-8DF3-A0DDB0829592}" destId="{4692F28C-2F5B-423A-93EB-69A42D5F3DDD}" srcOrd="17" destOrd="0" presId="urn:microsoft.com/office/officeart/2005/8/layout/target3"/>
    <dgm:cxn modelId="{712AED34-FBF5-4425-A924-13088DE72F6D}" type="presParOf" srcId="{05900486-F285-4F2C-8DF3-A0DDB0829592}" destId="{25CA3B44-A969-4D9A-8861-21E0649C4A87}" srcOrd="18" destOrd="0" presId="urn:microsoft.com/office/officeart/2005/8/layout/target3"/>
    <dgm:cxn modelId="{C4055F9D-2DC1-462A-95C8-B066A2C911D9}" type="presParOf" srcId="{05900486-F285-4F2C-8DF3-A0DDB0829592}" destId="{107F3C6C-76AA-4290-97E0-390671EAD5D9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08CE6D0-44AD-4998-8097-B276A63D874C}">
      <dsp:nvSpPr>
        <dsp:cNvPr id="0" name=""/>
        <dsp:cNvSpPr/>
      </dsp:nvSpPr>
      <dsp:spPr>
        <a:xfrm>
          <a:off x="0" y="0"/>
          <a:ext cx="4104456" cy="4104456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shade val="5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1668161-6AB6-4600-BEB5-9A84821678A3}">
      <dsp:nvSpPr>
        <dsp:cNvPr id="0" name=""/>
        <dsp:cNvSpPr/>
      </dsp:nvSpPr>
      <dsp:spPr>
        <a:xfrm>
          <a:off x="2052228" y="0"/>
          <a:ext cx="5796643" cy="410445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shade val="5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lvl="0" algn="l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000" kern="1200" dirty="0" smtClean="0"/>
            <a:t>NÁZEV ŠKOLY: </a:t>
          </a:r>
        </a:p>
        <a:p>
          <a:pPr lvl="0" algn="l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b="0" kern="1200" dirty="0" smtClean="0">
              <a:solidFill>
                <a:schemeClr val="tx2"/>
              </a:solidFill>
            </a:rPr>
            <a:t>Základní škola a Mateřská škola Hrabová, okres Šumperk, </a:t>
          </a:r>
          <a:br>
            <a:rPr lang="cs-CZ" sz="1600" b="0" kern="1200" dirty="0" smtClean="0">
              <a:solidFill>
                <a:schemeClr val="tx2"/>
              </a:solidFill>
            </a:rPr>
          </a:br>
          <a:r>
            <a:rPr lang="cs-CZ" sz="1600" b="0" kern="1200" dirty="0" smtClean="0">
              <a:solidFill>
                <a:schemeClr val="tx2"/>
              </a:solidFill>
            </a:rPr>
            <a:t>příspěvková organizace</a:t>
          </a:r>
          <a:endParaRPr lang="cs-CZ" sz="1600" b="0" kern="1200" dirty="0">
            <a:solidFill>
              <a:schemeClr val="tx2"/>
            </a:solidFill>
          </a:endParaRPr>
        </a:p>
      </dsp:txBody>
      <dsp:txXfrm>
        <a:off x="2052228" y="0"/>
        <a:ext cx="5796643" cy="656712"/>
      </dsp:txXfrm>
    </dsp:sp>
    <dsp:sp modelId="{C64A6C0D-CF78-4ACB-8F4A-CCD935C1FBB7}">
      <dsp:nvSpPr>
        <dsp:cNvPr id="0" name=""/>
        <dsp:cNvSpPr/>
      </dsp:nvSpPr>
      <dsp:spPr>
        <a:xfrm>
          <a:off x="430967" y="639641"/>
          <a:ext cx="3208376" cy="3242520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shade val="50000"/>
            <a:hueOff val="312210"/>
            <a:satOff val="-18034"/>
            <a:lumOff val="19816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45F7912-B345-435E-946A-BC4C65067EF9}">
      <dsp:nvSpPr>
        <dsp:cNvPr id="0" name=""/>
        <dsp:cNvSpPr/>
      </dsp:nvSpPr>
      <dsp:spPr>
        <a:xfrm>
          <a:off x="2052228" y="667445"/>
          <a:ext cx="5796643" cy="305977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shade val="50000"/>
              <a:hueOff val="312210"/>
              <a:satOff val="-18034"/>
              <a:lumOff val="19816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100" kern="1200" dirty="0" smtClean="0"/>
            <a:t>AUTOR</a:t>
          </a:r>
          <a:r>
            <a:rPr lang="cs-CZ" sz="1200" kern="1200" dirty="0" smtClean="0"/>
            <a:t>: </a:t>
          </a:r>
        </a:p>
        <a:p>
          <a:pPr lvl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solidFill>
                <a:schemeClr val="tx2"/>
              </a:solidFill>
            </a:rPr>
            <a:t>Eva Vysoudilová</a:t>
          </a:r>
          <a:endParaRPr lang="cs-CZ" sz="1600" kern="1200" dirty="0">
            <a:solidFill>
              <a:schemeClr val="tx2"/>
            </a:solidFill>
          </a:endParaRPr>
        </a:p>
      </dsp:txBody>
      <dsp:txXfrm>
        <a:off x="2052228" y="667445"/>
        <a:ext cx="5796643" cy="619700"/>
      </dsp:txXfrm>
    </dsp:sp>
    <dsp:sp modelId="{5676EFBF-D8A4-4E4C-A218-C4399BD5E49A}">
      <dsp:nvSpPr>
        <dsp:cNvPr id="0" name=""/>
        <dsp:cNvSpPr/>
      </dsp:nvSpPr>
      <dsp:spPr>
        <a:xfrm>
          <a:off x="861935" y="1313425"/>
          <a:ext cx="2380584" cy="238058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shade val="50000"/>
            <a:hueOff val="624420"/>
            <a:satOff val="-36069"/>
            <a:lumOff val="39631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0595DA9-4779-42AD-9BA6-AB30B8E7C49C}">
      <dsp:nvSpPr>
        <dsp:cNvPr id="0" name=""/>
        <dsp:cNvSpPr/>
      </dsp:nvSpPr>
      <dsp:spPr>
        <a:xfrm>
          <a:off x="2052228" y="1313425"/>
          <a:ext cx="5796643" cy="238058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shade val="50000"/>
              <a:hueOff val="624420"/>
              <a:satOff val="-36069"/>
              <a:lumOff val="39631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l" defTabSz="4889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100" kern="1200" dirty="0" smtClean="0"/>
            <a:t>NÁZEV</a:t>
          </a:r>
          <a:r>
            <a:rPr lang="cs-CZ" sz="1200" kern="1200" dirty="0" smtClean="0"/>
            <a:t>:</a:t>
          </a:r>
          <a:r>
            <a:rPr lang="cs-CZ" sz="1200" kern="1200" baseline="0" dirty="0" smtClean="0"/>
            <a:t> </a:t>
          </a:r>
        </a:p>
        <a:p>
          <a:pPr lvl="0" algn="l" defTabSz="4889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baseline="0" dirty="0" smtClean="0">
              <a:solidFill>
                <a:schemeClr val="tx2"/>
              </a:solidFill>
            </a:rPr>
            <a:t>VY_32_INOVACE_16_Rozmanitost přírody-společenstvo louky</a:t>
          </a:r>
          <a:endParaRPr lang="cs-CZ" sz="1600" kern="1200" dirty="0">
            <a:solidFill>
              <a:schemeClr val="tx2"/>
            </a:solidFill>
          </a:endParaRPr>
        </a:p>
      </dsp:txBody>
      <dsp:txXfrm>
        <a:off x="2052228" y="1313425"/>
        <a:ext cx="5796643" cy="656712"/>
      </dsp:txXfrm>
    </dsp:sp>
    <dsp:sp modelId="{0FB98643-7663-4C7A-BD01-B6BE55507DA1}">
      <dsp:nvSpPr>
        <dsp:cNvPr id="0" name=""/>
        <dsp:cNvSpPr/>
      </dsp:nvSpPr>
      <dsp:spPr>
        <a:xfrm>
          <a:off x="1292903" y="1970138"/>
          <a:ext cx="1518648" cy="151864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shade val="50000"/>
            <a:hueOff val="624420"/>
            <a:satOff val="-36069"/>
            <a:lumOff val="39631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E18BECF-67A7-4F75-A7D6-01AB5C0911E8}">
      <dsp:nvSpPr>
        <dsp:cNvPr id="0" name=""/>
        <dsp:cNvSpPr/>
      </dsp:nvSpPr>
      <dsp:spPr>
        <a:xfrm>
          <a:off x="2052228" y="1970138"/>
          <a:ext cx="5796643" cy="151864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shade val="50000"/>
              <a:hueOff val="624420"/>
              <a:satOff val="-36069"/>
              <a:lumOff val="39631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100" kern="1200" dirty="0" smtClean="0"/>
            <a:t>TEMA</a:t>
          </a:r>
          <a:r>
            <a:rPr lang="cs-CZ" sz="1200" kern="1200" dirty="0" smtClean="0"/>
            <a:t>: </a:t>
          </a:r>
        </a:p>
        <a:p>
          <a:pPr lvl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solidFill>
                <a:schemeClr val="tx2"/>
              </a:solidFill>
            </a:rPr>
            <a:t>Přírodověda pro 4. a 5. ročník – II. část</a:t>
          </a:r>
          <a:endParaRPr lang="cs-CZ" sz="1600" kern="1200" dirty="0">
            <a:solidFill>
              <a:schemeClr val="tx2"/>
            </a:solidFill>
          </a:endParaRPr>
        </a:p>
      </dsp:txBody>
      <dsp:txXfrm>
        <a:off x="2052228" y="1970138"/>
        <a:ext cx="5796643" cy="656712"/>
      </dsp:txXfrm>
    </dsp:sp>
    <dsp:sp modelId="{B8348495-AEA3-4A34-9EAA-ED359EDEA045}">
      <dsp:nvSpPr>
        <dsp:cNvPr id="0" name=""/>
        <dsp:cNvSpPr/>
      </dsp:nvSpPr>
      <dsp:spPr>
        <a:xfrm>
          <a:off x="1723871" y="2626851"/>
          <a:ext cx="656712" cy="65671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shade val="50000"/>
            <a:hueOff val="312210"/>
            <a:satOff val="-18034"/>
            <a:lumOff val="19816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40248A8-C27D-4549-ABB0-909E43312830}">
      <dsp:nvSpPr>
        <dsp:cNvPr id="0" name=""/>
        <dsp:cNvSpPr/>
      </dsp:nvSpPr>
      <dsp:spPr>
        <a:xfrm>
          <a:off x="2052228" y="2626851"/>
          <a:ext cx="5796643" cy="6567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shade val="50000"/>
              <a:hueOff val="312210"/>
              <a:satOff val="-18034"/>
              <a:lumOff val="19816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l" defTabSz="4889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100" kern="1200" dirty="0" smtClean="0"/>
            <a:t>ČÍSLO PROJEKTU: </a:t>
          </a:r>
        </a:p>
        <a:p>
          <a:pPr lvl="0" algn="l" defTabSz="4889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solidFill>
                <a:schemeClr val="tx2"/>
              </a:solidFill>
            </a:rPr>
            <a:t>CZ.1.07/1.4.00/21.2151</a:t>
          </a:r>
          <a:endParaRPr lang="cs-CZ" sz="1600" kern="1200" dirty="0">
            <a:solidFill>
              <a:schemeClr val="tx2"/>
            </a:solidFill>
          </a:endParaRPr>
        </a:p>
      </dsp:txBody>
      <dsp:txXfrm>
        <a:off x="2052228" y="2626851"/>
        <a:ext cx="5796643" cy="65671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1C3EA25-3C42-4DFA-A899-3DD8C2401E02}" type="datetimeFigureOut">
              <a:rPr lang="cs-CZ" smtClean="0"/>
              <a:t>1.4.2013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2D8C36E-50A8-4D0E-A581-858D28361FA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5232351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1.4.2013</a:t>
            </a:fld>
            <a:endParaRPr lang="cs-CZ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1.4.2013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1.4.2013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1.4.2013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1.4.2013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1.4.2013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nip and Round Single Corner Rectangle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Right Triangle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1.4.2013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10" name="Freeform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Freeform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18FE4659-7985-49B0-AFB9-855F1780E650}" type="datetimeFigureOut">
              <a:rPr lang="cs-CZ" smtClean="0"/>
              <a:t>1.4.2013</a:t>
            </a:fld>
            <a:endParaRPr lang="cs-CZ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  <p:grpSp>
        <p:nvGrpSpPr>
          <p:cNvPr id="2" name="Group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Freeform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Freeform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hyperlink" Target="http://cs.wikipedia.org/wiki/Lipnice_lu%C4%8Dn%C3%AD" TargetMode="Externa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8.jpe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hyperlink" Target="http://cs.wikipedia.org/wiki/Kobylka_zelen%C3%A1" TargetMode="Externa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040586608"/>
              </p:ext>
            </p:extLst>
          </p:nvPr>
        </p:nvGraphicFramePr>
        <p:xfrm>
          <a:off x="683568" y="620688"/>
          <a:ext cx="7848872" cy="410445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9712" y="5157192"/>
            <a:ext cx="5407025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1017095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400" b="1" dirty="0" smtClean="0"/>
              <a:t>ANOTACE</a:t>
            </a:r>
            <a:endParaRPr lang="cs-CZ" sz="44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Rostliny  a živočichové na louce, význam luk.</a:t>
            </a:r>
          </a:p>
          <a:p>
            <a:r>
              <a:rPr lang="cs-CZ" dirty="0"/>
              <a:t>Určeno pro práci na interaktivní tabuli</a:t>
            </a:r>
            <a:r>
              <a:rPr lang="cs-CZ" dirty="0" smtClean="0"/>
              <a:t>.</a:t>
            </a:r>
          </a:p>
          <a:p>
            <a:r>
              <a:rPr lang="cs-CZ" dirty="0" smtClean="0"/>
              <a:t>Vypracováno </a:t>
            </a:r>
            <a:r>
              <a:rPr lang="cs-CZ" smtClean="0"/>
              <a:t>dne </a:t>
            </a:r>
            <a:r>
              <a:rPr lang="cs-CZ" smtClean="0"/>
              <a:t>1. </a:t>
            </a:r>
            <a:r>
              <a:rPr lang="cs-CZ" dirty="0"/>
              <a:t>3</a:t>
            </a:r>
            <a:r>
              <a:rPr lang="cs-CZ" dirty="0" smtClean="0"/>
              <a:t>. 2013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6722349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Louky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Jsou přírodní společenstvo bohaté na množství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i </a:t>
            </a:r>
          </a:p>
          <a:p>
            <a:r>
              <a:rPr lang="cs-CZ" dirty="0" smtClean="0"/>
              <a:t>Vznikají přírodní cestou, ale většinu luk člověk využívá: získává z nich             a             nebo na nich hospodářská zvířata. </a:t>
            </a:r>
          </a:p>
          <a:p>
            <a:r>
              <a:rPr lang="cs-CZ" dirty="0" smtClean="0"/>
              <a:t>Na loukách roste mnoho                   a žijí zde</a:t>
            </a:r>
            <a:endParaRPr lang="cs-CZ" dirty="0"/>
          </a:p>
        </p:txBody>
      </p:sp>
      <p:sp>
        <p:nvSpPr>
          <p:cNvPr id="4" name="Vývojový diagram: ukončení 3"/>
          <p:cNvSpPr/>
          <p:nvPr/>
        </p:nvSpPr>
        <p:spPr>
          <a:xfrm>
            <a:off x="7524328" y="2090960"/>
            <a:ext cx="1224136" cy="301752"/>
          </a:xfrm>
          <a:prstGeom prst="flowChartTerminator">
            <a:avLst/>
          </a:prstGeom>
          <a:solidFill>
            <a:srgbClr val="92D050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rostlin</a:t>
            </a:r>
            <a:endParaRPr lang="cs-CZ" dirty="0"/>
          </a:p>
        </p:txBody>
      </p:sp>
      <p:sp>
        <p:nvSpPr>
          <p:cNvPr id="5" name="Vývojový diagram: ukončení 4"/>
          <p:cNvSpPr/>
          <p:nvPr/>
        </p:nvSpPr>
        <p:spPr>
          <a:xfrm>
            <a:off x="971600" y="2479176"/>
            <a:ext cx="1440160" cy="301752"/>
          </a:xfrm>
          <a:prstGeom prst="flowChartTerminator">
            <a:avLst/>
          </a:prstGeom>
          <a:solidFill>
            <a:srgbClr val="7030A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živočichů.</a:t>
            </a:r>
            <a:endParaRPr lang="cs-CZ" dirty="0"/>
          </a:p>
        </p:txBody>
      </p:sp>
      <p:sp>
        <p:nvSpPr>
          <p:cNvPr id="6" name="Vývojový diagram: ukončení 5"/>
          <p:cNvSpPr/>
          <p:nvPr/>
        </p:nvSpPr>
        <p:spPr>
          <a:xfrm>
            <a:off x="4067944" y="3429000"/>
            <a:ext cx="914400" cy="301752"/>
          </a:xfrm>
          <a:prstGeom prst="flowChartTerminator">
            <a:avLst/>
          </a:prstGeom>
          <a:solidFill>
            <a:srgbClr val="92D050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trávu</a:t>
            </a:r>
            <a:endParaRPr lang="cs-CZ" dirty="0"/>
          </a:p>
        </p:txBody>
      </p:sp>
      <p:sp>
        <p:nvSpPr>
          <p:cNvPr id="7" name="Vývojový diagram: ukončení 6"/>
          <p:cNvSpPr/>
          <p:nvPr/>
        </p:nvSpPr>
        <p:spPr>
          <a:xfrm>
            <a:off x="5364088" y="3429000"/>
            <a:ext cx="914400" cy="301752"/>
          </a:xfrm>
          <a:prstGeom prst="flowChartTerminator">
            <a:avLst/>
          </a:prstGeom>
          <a:solidFill>
            <a:srgbClr val="FFC000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seno</a:t>
            </a:r>
            <a:endParaRPr lang="cs-CZ" dirty="0"/>
          </a:p>
        </p:txBody>
      </p:sp>
      <p:sp>
        <p:nvSpPr>
          <p:cNvPr id="8" name="Vývojový diagram: ukončení 7"/>
          <p:cNvSpPr/>
          <p:nvPr/>
        </p:nvSpPr>
        <p:spPr>
          <a:xfrm>
            <a:off x="8113484" y="3127248"/>
            <a:ext cx="914400" cy="301752"/>
          </a:xfrm>
          <a:prstGeom prst="flowChartTerminator">
            <a:avLst/>
          </a:prstGeom>
          <a:solidFill>
            <a:srgbClr val="FFFF00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pase</a:t>
            </a:r>
            <a:endParaRPr lang="cs-CZ" dirty="0"/>
          </a:p>
        </p:txBody>
      </p:sp>
      <p:sp>
        <p:nvSpPr>
          <p:cNvPr id="9" name="Vývojový diagram: ukončení 8"/>
          <p:cNvSpPr/>
          <p:nvPr/>
        </p:nvSpPr>
        <p:spPr>
          <a:xfrm>
            <a:off x="4445112" y="4032504"/>
            <a:ext cx="1376176" cy="504056"/>
          </a:xfrm>
          <a:prstGeom prst="flowChartTerminator">
            <a:avLst/>
          </a:prstGeom>
          <a:solidFill>
            <a:srgbClr val="7030A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l</a:t>
            </a:r>
            <a:r>
              <a:rPr lang="cs-CZ" dirty="0" smtClean="0"/>
              <a:t>éčivých rostlin</a:t>
            </a:r>
            <a:endParaRPr lang="cs-CZ" dirty="0"/>
          </a:p>
        </p:txBody>
      </p:sp>
      <p:sp>
        <p:nvSpPr>
          <p:cNvPr id="10" name="Vývojový diagram: ukončení 9"/>
          <p:cNvSpPr/>
          <p:nvPr/>
        </p:nvSpPr>
        <p:spPr>
          <a:xfrm>
            <a:off x="7197940" y="4032504"/>
            <a:ext cx="1550524" cy="504056"/>
          </a:xfrm>
          <a:prstGeom prst="flowChartTerminator">
            <a:avLst/>
          </a:prstGeom>
          <a:solidFill>
            <a:srgbClr val="FF0000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c</a:t>
            </a:r>
            <a:r>
              <a:rPr lang="cs-CZ" dirty="0" smtClean="0"/>
              <a:t>hránění živočichové.</a:t>
            </a:r>
            <a:endParaRPr lang="cs-CZ" dirty="0"/>
          </a:p>
        </p:txBody>
      </p:sp>
      <p:pic>
        <p:nvPicPr>
          <p:cNvPr id="1027" name="Picture 3" descr="C:\Users\ucitel\AppData\Local\Microsoft\Windows\Temporary Internet Files\Content.IE5\WFMRMFY1\MP900182190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4703416"/>
            <a:ext cx="2733240" cy="20379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ucitel\AppData\Local\Microsoft\Windows\Temporary Internet Files\Content.IE5\AJIUKRQE\MP900430869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21088" y="4642278"/>
            <a:ext cx="4115308" cy="20990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23392826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2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2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2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Trávy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Dokážou se přizpůsobit různým podmínkám.</a:t>
            </a:r>
          </a:p>
          <a:p>
            <a:r>
              <a:rPr lang="cs-CZ" dirty="0" smtClean="0"/>
              <a:t>Rostou na                 i                  loukách, v                   i na</a:t>
            </a:r>
          </a:p>
          <a:p>
            <a:r>
              <a:rPr lang="cs-CZ" dirty="0" smtClean="0"/>
              <a:t>Druhy trav: </a:t>
            </a:r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r>
              <a:rPr lang="cs-CZ" dirty="0" smtClean="0">
                <a:hlinkClick r:id="rId2"/>
              </a:rPr>
              <a:t>http://cs.wikipedia.org/wiki/Lipnice_lu%C4%8Dn%C3%AD</a:t>
            </a:r>
            <a:r>
              <a:rPr lang="cs-CZ" dirty="0" smtClean="0"/>
              <a:t>               </a:t>
            </a:r>
            <a:endParaRPr lang="cs-CZ" dirty="0"/>
          </a:p>
        </p:txBody>
      </p:sp>
      <p:sp>
        <p:nvSpPr>
          <p:cNvPr id="4" name="Vývojový diagram: ukončení 3"/>
          <p:cNvSpPr/>
          <p:nvPr/>
        </p:nvSpPr>
        <p:spPr>
          <a:xfrm>
            <a:off x="2339752" y="2479176"/>
            <a:ext cx="1224136" cy="301752"/>
          </a:xfrm>
          <a:prstGeom prst="flowChartTerminator">
            <a:avLst/>
          </a:prstGeom>
          <a:solidFill>
            <a:srgbClr val="92D050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vlhkých</a:t>
            </a:r>
            <a:endParaRPr lang="cs-CZ" dirty="0"/>
          </a:p>
        </p:txBody>
      </p:sp>
      <p:sp>
        <p:nvSpPr>
          <p:cNvPr id="5" name="Vývojový diagram: ukončení 4"/>
          <p:cNvSpPr/>
          <p:nvPr/>
        </p:nvSpPr>
        <p:spPr>
          <a:xfrm>
            <a:off x="3995936" y="2492520"/>
            <a:ext cx="1152128" cy="301752"/>
          </a:xfrm>
          <a:prstGeom prst="flowChartTerminator">
            <a:avLst/>
          </a:prstGeom>
          <a:solidFill>
            <a:srgbClr val="92D050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suchých</a:t>
            </a:r>
            <a:endParaRPr lang="cs-CZ" dirty="0"/>
          </a:p>
        </p:txBody>
      </p:sp>
      <p:sp>
        <p:nvSpPr>
          <p:cNvPr id="6" name="Vývojový diagram: ukončení 5"/>
          <p:cNvSpPr/>
          <p:nvPr/>
        </p:nvSpPr>
        <p:spPr>
          <a:xfrm>
            <a:off x="6876256" y="2470420"/>
            <a:ext cx="1224136" cy="301752"/>
          </a:xfrm>
          <a:prstGeom prst="flowChartTerminator">
            <a:avLst/>
          </a:prstGeom>
          <a:solidFill>
            <a:srgbClr val="00B050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nížinách</a:t>
            </a:r>
            <a:endParaRPr lang="cs-CZ" dirty="0"/>
          </a:p>
        </p:txBody>
      </p:sp>
      <p:sp>
        <p:nvSpPr>
          <p:cNvPr id="7" name="Vývojový diagram: ukončení 6"/>
          <p:cNvSpPr/>
          <p:nvPr/>
        </p:nvSpPr>
        <p:spPr>
          <a:xfrm>
            <a:off x="1250136" y="2911224"/>
            <a:ext cx="1233632" cy="301752"/>
          </a:xfrm>
          <a:prstGeom prst="flowChartTerminator">
            <a:avLst/>
          </a:prstGeom>
          <a:solidFill>
            <a:schemeClr val="accent3">
              <a:lumMod val="50000"/>
            </a:schemeClr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h</a:t>
            </a:r>
            <a:r>
              <a:rPr lang="cs-CZ" dirty="0" smtClean="0"/>
              <a:t>orách.</a:t>
            </a:r>
            <a:endParaRPr lang="cs-CZ" dirty="0"/>
          </a:p>
        </p:txBody>
      </p:sp>
      <p:sp>
        <p:nvSpPr>
          <p:cNvPr id="8" name="Vývojový diagram: ukončení 7"/>
          <p:cNvSpPr/>
          <p:nvPr/>
        </p:nvSpPr>
        <p:spPr>
          <a:xfrm>
            <a:off x="2646448" y="3212976"/>
            <a:ext cx="1349488" cy="452244"/>
          </a:xfrm>
          <a:prstGeom prst="flowChartTerminator">
            <a:avLst/>
          </a:prstGeom>
          <a:solidFill>
            <a:schemeClr val="accent6">
              <a:lumMod val="75000"/>
            </a:schemeClr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l</a:t>
            </a:r>
            <a:r>
              <a:rPr lang="cs-CZ" dirty="0" smtClean="0"/>
              <a:t>ipnice luční</a:t>
            </a:r>
            <a:endParaRPr lang="cs-CZ" dirty="0"/>
          </a:p>
        </p:txBody>
      </p:sp>
      <p:sp>
        <p:nvSpPr>
          <p:cNvPr id="9" name="Vývojový diagram: ukončení 8"/>
          <p:cNvSpPr/>
          <p:nvPr/>
        </p:nvSpPr>
        <p:spPr>
          <a:xfrm>
            <a:off x="4427984" y="3129536"/>
            <a:ext cx="1224136" cy="501012"/>
          </a:xfrm>
          <a:prstGeom prst="flowChartTerminator">
            <a:avLst/>
          </a:prstGeom>
          <a:solidFill>
            <a:srgbClr val="92D050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s</a:t>
            </a:r>
            <a:r>
              <a:rPr lang="cs-CZ" dirty="0" smtClean="0"/>
              <a:t>rha laločnatá</a:t>
            </a:r>
            <a:endParaRPr lang="cs-CZ" dirty="0"/>
          </a:p>
        </p:txBody>
      </p:sp>
      <p:sp>
        <p:nvSpPr>
          <p:cNvPr id="10" name="Vývojový diagram: ukončení 9"/>
          <p:cNvSpPr/>
          <p:nvPr/>
        </p:nvSpPr>
        <p:spPr>
          <a:xfrm>
            <a:off x="5998776" y="3129536"/>
            <a:ext cx="914400" cy="535684"/>
          </a:xfrm>
          <a:prstGeom prst="flowChartTerminator">
            <a:avLst/>
          </a:prstGeom>
          <a:solidFill>
            <a:srgbClr val="00B05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p</a:t>
            </a:r>
            <a:r>
              <a:rPr lang="cs-CZ" dirty="0" smtClean="0"/>
              <a:t>sárka luční</a:t>
            </a:r>
            <a:endParaRPr lang="cs-CZ" dirty="0"/>
          </a:p>
        </p:txBody>
      </p:sp>
      <p:sp>
        <p:nvSpPr>
          <p:cNvPr id="11" name="Vývojový diagram: ukončení 10"/>
          <p:cNvSpPr/>
          <p:nvPr/>
        </p:nvSpPr>
        <p:spPr>
          <a:xfrm>
            <a:off x="7211848" y="3129536"/>
            <a:ext cx="1104568" cy="501012"/>
          </a:xfrm>
          <a:prstGeom prst="flowChartTerminator">
            <a:avLst/>
          </a:prstGeom>
          <a:solidFill>
            <a:schemeClr val="accent4">
              <a:lumMod val="75000"/>
            </a:schemeClr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pýr plazivý</a:t>
            </a:r>
            <a:endParaRPr lang="cs-CZ" dirty="0"/>
          </a:p>
        </p:txBody>
      </p:sp>
      <p:pic>
        <p:nvPicPr>
          <p:cNvPr id="2051" name="Picture 3" descr="C:\Users\ucitel\AppData\Local\Microsoft\Windows\Temporary Internet Files\Content.IE5\AJIUKRQE\MP900442227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35712" y="3789040"/>
            <a:ext cx="6296728" cy="25202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92922828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Další luční rostliny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Vylušti přesmyčky:</a:t>
            </a:r>
          </a:p>
          <a:p>
            <a:r>
              <a:rPr lang="cs-CZ" i="1" dirty="0" err="1" smtClean="0"/>
              <a:t>Peliškapam</a:t>
            </a:r>
            <a:r>
              <a:rPr lang="cs-CZ" i="1" dirty="0" smtClean="0"/>
              <a:t> </a:t>
            </a:r>
            <a:r>
              <a:rPr lang="cs-CZ" i="1" dirty="0" err="1" smtClean="0"/>
              <a:t>kákařslé</a:t>
            </a:r>
            <a:endParaRPr lang="cs-CZ" i="1" dirty="0" smtClean="0"/>
          </a:p>
          <a:p>
            <a:r>
              <a:rPr lang="cs-CZ" i="1" dirty="0" err="1" smtClean="0"/>
              <a:t>Kráskasedmi</a:t>
            </a:r>
            <a:r>
              <a:rPr lang="cs-CZ" i="1" dirty="0" smtClean="0"/>
              <a:t> </a:t>
            </a:r>
            <a:r>
              <a:rPr lang="cs-CZ" i="1" dirty="0" err="1" smtClean="0"/>
              <a:t>chukadob</a:t>
            </a:r>
            <a:endParaRPr lang="cs-CZ" i="1" dirty="0" smtClean="0"/>
          </a:p>
          <a:p>
            <a:r>
              <a:rPr lang="cs-CZ" i="1" dirty="0" err="1" smtClean="0"/>
              <a:t>Prekotina</a:t>
            </a:r>
            <a:r>
              <a:rPr lang="cs-CZ" i="1" dirty="0" smtClean="0"/>
              <a:t> </a:t>
            </a:r>
            <a:r>
              <a:rPr lang="cs-CZ" i="1" dirty="0" err="1" smtClean="0"/>
              <a:t>lábí</a:t>
            </a:r>
            <a:endParaRPr lang="cs-CZ" i="1" dirty="0" smtClean="0"/>
          </a:p>
          <a:p>
            <a:r>
              <a:rPr lang="cs-CZ" i="1" dirty="0" err="1" smtClean="0"/>
              <a:t>Čekřířeb</a:t>
            </a:r>
            <a:r>
              <a:rPr lang="cs-CZ" i="1" dirty="0" smtClean="0"/>
              <a:t> </a:t>
            </a:r>
            <a:r>
              <a:rPr lang="cs-CZ" i="1" dirty="0" err="1" smtClean="0"/>
              <a:t>nýobec</a:t>
            </a:r>
            <a:endParaRPr lang="cs-CZ" i="1" dirty="0" smtClean="0"/>
          </a:p>
          <a:p>
            <a:r>
              <a:rPr lang="cs-CZ" i="1" dirty="0" err="1" smtClean="0"/>
              <a:t>Nekzvo</a:t>
            </a:r>
            <a:r>
              <a:rPr lang="cs-CZ" i="1" dirty="0" smtClean="0"/>
              <a:t> </a:t>
            </a:r>
            <a:r>
              <a:rPr lang="cs-CZ" i="1" dirty="0" err="1" smtClean="0"/>
              <a:t>dirozklatý</a:t>
            </a:r>
            <a:endParaRPr lang="cs-CZ" i="1" dirty="0" smtClean="0"/>
          </a:p>
          <a:p>
            <a:r>
              <a:rPr lang="cs-CZ" i="1" dirty="0" err="1" smtClean="0"/>
              <a:t>Skyřníkpry</a:t>
            </a:r>
            <a:r>
              <a:rPr lang="cs-CZ" i="1" dirty="0" smtClean="0"/>
              <a:t> </a:t>
            </a:r>
            <a:r>
              <a:rPr lang="cs-CZ" i="1" dirty="0" err="1" smtClean="0"/>
              <a:t>kýprud</a:t>
            </a:r>
            <a:endParaRPr lang="cs-CZ" i="1" dirty="0" smtClean="0"/>
          </a:p>
          <a:p>
            <a:r>
              <a:rPr lang="cs-CZ" i="1" dirty="0" err="1" smtClean="0"/>
              <a:t>Houkotek</a:t>
            </a:r>
            <a:r>
              <a:rPr lang="cs-CZ" i="1" dirty="0" smtClean="0"/>
              <a:t> </a:t>
            </a:r>
            <a:r>
              <a:rPr lang="cs-CZ" i="1" dirty="0" err="1" smtClean="0"/>
              <a:t>níluč</a:t>
            </a:r>
            <a:endParaRPr lang="cs-CZ" i="1" dirty="0" smtClean="0"/>
          </a:p>
          <a:p>
            <a:r>
              <a:rPr lang="cs-CZ" i="1" dirty="0" err="1" smtClean="0"/>
              <a:t>Řítedouškama</a:t>
            </a:r>
            <a:r>
              <a:rPr lang="cs-CZ" i="1" dirty="0" smtClean="0"/>
              <a:t> </a:t>
            </a:r>
            <a:r>
              <a:rPr lang="cs-CZ" i="1" dirty="0" err="1" smtClean="0"/>
              <a:t>náobec</a:t>
            </a:r>
            <a:endParaRPr lang="cs-CZ" i="1" dirty="0"/>
          </a:p>
        </p:txBody>
      </p:sp>
      <p:sp>
        <p:nvSpPr>
          <p:cNvPr id="4" name="Vývojový diagram: ukončení 3"/>
          <p:cNvSpPr/>
          <p:nvPr/>
        </p:nvSpPr>
        <p:spPr>
          <a:xfrm>
            <a:off x="5364088" y="2546648"/>
            <a:ext cx="2808312" cy="301752"/>
          </a:xfrm>
          <a:prstGeom prst="flowChartTerminator">
            <a:avLst/>
          </a:prstGeom>
          <a:solidFill>
            <a:srgbClr val="92D050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p</a:t>
            </a:r>
            <a:r>
              <a:rPr lang="cs-CZ" dirty="0" smtClean="0"/>
              <a:t>ampeliška lékařská</a:t>
            </a:r>
            <a:endParaRPr lang="cs-CZ" dirty="0"/>
          </a:p>
        </p:txBody>
      </p:sp>
      <p:sp>
        <p:nvSpPr>
          <p:cNvPr id="5" name="Vývojový diagram: ukončení 4"/>
          <p:cNvSpPr/>
          <p:nvPr/>
        </p:nvSpPr>
        <p:spPr>
          <a:xfrm>
            <a:off x="5364088" y="3000000"/>
            <a:ext cx="2808312" cy="301752"/>
          </a:xfrm>
          <a:prstGeom prst="flowChartTerminator">
            <a:avLst/>
          </a:prstGeom>
          <a:solidFill>
            <a:srgbClr val="00B05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s</a:t>
            </a:r>
            <a:r>
              <a:rPr lang="cs-CZ" dirty="0" smtClean="0"/>
              <a:t>edmikráska chudobka</a:t>
            </a:r>
            <a:endParaRPr lang="cs-CZ" dirty="0"/>
          </a:p>
        </p:txBody>
      </p:sp>
      <p:sp>
        <p:nvSpPr>
          <p:cNvPr id="6" name="Vývojový diagram: ukončení 5"/>
          <p:cNvSpPr/>
          <p:nvPr/>
        </p:nvSpPr>
        <p:spPr>
          <a:xfrm>
            <a:off x="5364088" y="3384808"/>
            <a:ext cx="2520280" cy="301752"/>
          </a:xfrm>
          <a:prstGeom prst="flowChartTerminator">
            <a:avLst/>
          </a:prstGeom>
          <a:solidFill>
            <a:srgbClr val="92D05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k</a:t>
            </a:r>
            <a:r>
              <a:rPr lang="cs-CZ" dirty="0" smtClean="0"/>
              <a:t>opretina bílá</a:t>
            </a:r>
            <a:endParaRPr lang="cs-CZ" dirty="0"/>
          </a:p>
        </p:txBody>
      </p:sp>
      <p:sp>
        <p:nvSpPr>
          <p:cNvPr id="7" name="Vývojový diagram: ukončení 6"/>
          <p:cNvSpPr/>
          <p:nvPr/>
        </p:nvSpPr>
        <p:spPr>
          <a:xfrm>
            <a:off x="5364088" y="3874752"/>
            <a:ext cx="2520280" cy="301752"/>
          </a:xfrm>
          <a:prstGeom prst="flowChartTerminator">
            <a:avLst/>
          </a:prstGeom>
          <a:solidFill>
            <a:srgbClr val="00B050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ř</a:t>
            </a:r>
            <a:r>
              <a:rPr lang="cs-CZ" dirty="0" smtClean="0"/>
              <a:t>ebříček obecný</a:t>
            </a:r>
            <a:endParaRPr lang="cs-CZ" dirty="0"/>
          </a:p>
        </p:txBody>
      </p:sp>
      <p:sp>
        <p:nvSpPr>
          <p:cNvPr id="8" name="Vývojový diagram: ukončení 7"/>
          <p:cNvSpPr/>
          <p:nvPr/>
        </p:nvSpPr>
        <p:spPr>
          <a:xfrm>
            <a:off x="5364088" y="4389096"/>
            <a:ext cx="2520280" cy="301752"/>
          </a:xfrm>
          <a:prstGeom prst="flowChartTerminator">
            <a:avLst/>
          </a:prstGeom>
          <a:solidFill>
            <a:srgbClr val="92D050"/>
          </a:solidFill>
          <a:ln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z</a:t>
            </a:r>
            <a:r>
              <a:rPr lang="cs-CZ" dirty="0" smtClean="0"/>
              <a:t>vonek rozkladitý</a:t>
            </a:r>
            <a:endParaRPr lang="cs-CZ" dirty="0"/>
          </a:p>
        </p:txBody>
      </p:sp>
      <p:sp>
        <p:nvSpPr>
          <p:cNvPr id="9" name="Vývojový diagram: ukončení 8"/>
          <p:cNvSpPr/>
          <p:nvPr/>
        </p:nvSpPr>
        <p:spPr>
          <a:xfrm>
            <a:off x="5364088" y="4894276"/>
            <a:ext cx="2520280" cy="301752"/>
          </a:xfrm>
          <a:prstGeom prst="flowChartTerminator">
            <a:avLst/>
          </a:prstGeom>
          <a:solidFill>
            <a:srgbClr val="00B05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pryskyřník prudký</a:t>
            </a:r>
            <a:endParaRPr lang="cs-CZ" dirty="0"/>
          </a:p>
        </p:txBody>
      </p:sp>
      <p:sp>
        <p:nvSpPr>
          <p:cNvPr id="10" name="Vývojový diagram: ukončení 9"/>
          <p:cNvSpPr/>
          <p:nvPr/>
        </p:nvSpPr>
        <p:spPr>
          <a:xfrm>
            <a:off x="5364088" y="5287488"/>
            <a:ext cx="2520280" cy="301752"/>
          </a:xfrm>
          <a:prstGeom prst="flowChartTerminator">
            <a:avLst/>
          </a:prstGeom>
          <a:solidFill>
            <a:srgbClr val="92D05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k</a:t>
            </a:r>
            <a:r>
              <a:rPr lang="cs-CZ" dirty="0" smtClean="0"/>
              <a:t>ohoutek luční</a:t>
            </a:r>
            <a:endParaRPr lang="cs-CZ" dirty="0"/>
          </a:p>
        </p:txBody>
      </p:sp>
      <p:sp>
        <p:nvSpPr>
          <p:cNvPr id="11" name="Vývojový diagram: ukončení 10"/>
          <p:cNvSpPr/>
          <p:nvPr/>
        </p:nvSpPr>
        <p:spPr>
          <a:xfrm>
            <a:off x="5364088" y="5791544"/>
            <a:ext cx="2808312" cy="301752"/>
          </a:xfrm>
          <a:prstGeom prst="flowChartTerminator">
            <a:avLst/>
          </a:prstGeom>
          <a:solidFill>
            <a:srgbClr val="00B050"/>
          </a:solidFill>
          <a:ln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m</a:t>
            </a:r>
            <a:r>
              <a:rPr lang="cs-CZ" dirty="0" smtClean="0"/>
              <a:t>ateřídouška obecná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85679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Živočichové na louce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Z obratlovců se v trávě na okraji luk ukrývá</a:t>
            </a:r>
          </a:p>
          <a:p>
            <a:pPr marL="0" indent="0">
              <a:buNone/>
            </a:pPr>
            <a:endParaRPr lang="cs-CZ" dirty="0" smtClean="0"/>
          </a:p>
          <a:p>
            <a:r>
              <a:rPr lang="cs-CZ" dirty="0" smtClean="0"/>
              <a:t>Na pastvu sem chodí z lesů             a na vlhkých loukách hledá potravu i </a:t>
            </a:r>
          </a:p>
          <a:p>
            <a:endParaRPr lang="cs-CZ" dirty="0"/>
          </a:p>
        </p:txBody>
      </p:sp>
      <p:sp>
        <p:nvSpPr>
          <p:cNvPr id="4" name="Vývojový diagram: ukončení 3"/>
          <p:cNvSpPr/>
          <p:nvPr/>
        </p:nvSpPr>
        <p:spPr>
          <a:xfrm>
            <a:off x="6948264" y="1925420"/>
            <a:ext cx="1512168" cy="504056"/>
          </a:xfrm>
          <a:prstGeom prst="flowChartTerminator">
            <a:avLst/>
          </a:prstGeom>
          <a:solidFill>
            <a:srgbClr val="C00000"/>
          </a:solidFill>
          <a:ln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b</a:t>
            </a:r>
            <a:r>
              <a:rPr lang="cs-CZ" dirty="0" smtClean="0"/>
              <a:t>ažant obecný</a:t>
            </a:r>
            <a:endParaRPr lang="cs-CZ" dirty="0"/>
          </a:p>
        </p:txBody>
      </p:sp>
      <p:sp>
        <p:nvSpPr>
          <p:cNvPr id="5" name="Vývojový diagram: ukončení 4"/>
          <p:cNvSpPr/>
          <p:nvPr/>
        </p:nvSpPr>
        <p:spPr>
          <a:xfrm>
            <a:off x="827584" y="2429476"/>
            <a:ext cx="1512168" cy="567476"/>
          </a:xfrm>
          <a:prstGeom prst="flowChartTerminator">
            <a:avLst/>
          </a:prstGeom>
          <a:solidFill>
            <a:schemeClr val="accent6">
              <a:lumMod val="50000"/>
            </a:schemeClr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k</a:t>
            </a:r>
            <a:r>
              <a:rPr lang="cs-CZ" dirty="0" smtClean="0"/>
              <a:t>oroptev polní</a:t>
            </a:r>
            <a:endParaRPr lang="cs-CZ" dirty="0"/>
          </a:p>
        </p:txBody>
      </p:sp>
      <p:sp>
        <p:nvSpPr>
          <p:cNvPr id="6" name="Vývojový diagram: ukončení 5"/>
          <p:cNvSpPr/>
          <p:nvPr/>
        </p:nvSpPr>
        <p:spPr>
          <a:xfrm>
            <a:off x="2843808" y="2429476"/>
            <a:ext cx="1119360" cy="567476"/>
          </a:xfrm>
          <a:prstGeom prst="flowChartTerminator">
            <a:avLst/>
          </a:prstGeom>
          <a:solidFill>
            <a:schemeClr val="bg1">
              <a:lumMod val="50000"/>
            </a:schemeClr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z</a:t>
            </a:r>
            <a:r>
              <a:rPr lang="cs-CZ" dirty="0" smtClean="0"/>
              <a:t>ajíc polní.</a:t>
            </a:r>
            <a:endParaRPr lang="cs-CZ" dirty="0"/>
          </a:p>
        </p:txBody>
      </p:sp>
      <p:sp>
        <p:nvSpPr>
          <p:cNvPr id="7" name="Vývojový diagram: ukončení 6"/>
          <p:cNvSpPr/>
          <p:nvPr/>
        </p:nvSpPr>
        <p:spPr>
          <a:xfrm>
            <a:off x="4716016" y="2996952"/>
            <a:ext cx="914400" cy="301752"/>
          </a:xfrm>
          <a:prstGeom prst="flowChartTerminator">
            <a:avLst/>
          </a:prstGeom>
          <a:solidFill>
            <a:schemeClr val="accent6">
              <a:lumMod val="75000"/>
            </a:schemeClr>
          </a:solidFill>
          <a:ln>
            <a:solidFill>
              <a:schemeClr val="bg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srny</a:t>
            </a:r>
            <a:endParaRPr lang="cs-CZ" dirty="0"/>
          </a:p>
        </p:txBody>
      </p:sp>
      <p:sp>
        <p:nvSpPr>
          <p:cNvPr id="8" name="Vývojový diagram: ukončení 7"/>
          <p:cNvSpPr/>
          <p:nvPr/>
        </p:nvSpPr>
        <p:spPr>
          <a:xfrm>
            <a:off x="4317488" y="3435096"/>
            <a:ext cx="1312928" cy="301752"/>
          </a:xfrm>
          <a:prstGeom prst="flowChartTerminator">
            <a:avLst/>
          </a:prstGeom>
          <a:solidFill>
            <a:schemeClr val="bg2">
              <a:lumMod val="75000"/>
            </a:schemeClr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č</a:t>
            </a:r>
            <a:r>
              <a:rPr lang="cs-CZ" dirty="0" smtClean="0"/>
              <a:t>áp bílý.</a:t>
            </a:r>
            <a:endParaRPr lang="cs-CZ" dirty="0"/>
          </a:p>
        </p:txBody>
      </p:sp>
      <p:pic>
        <p:nvPicPr>
          <p:cNvPr id="3074" name="Picture 2" descr="C:\Users\ucitel\AppData\Local\Microsoft\Windows\Temporary Internet Files\Content.IE5\T1F51PG4\MP900406667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88224" y="3449160"/>
            <a:ext cx="2081784" cy="31211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 descr="C:\Users\ucitel\AppData\Local\Microsoft\Windows\Temporary Internet Files\Content.IE5\WFMRMFY1\MP900407214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4" y="3736848"/>
            <a:ext cx="2081784" cy="31211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C:\Users\ucitel\AppData\Local\Microsoft\Windows\Temporary Internet Files\Content.IE5\WFMRMFY1\MP900180518[1]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73192" y="3909297"/>
            <a:ext cx="2310384" cy="27762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09697992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2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2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2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2000"/>
                                        <p:tgtEl>
                                          <p:spTgt spid="307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20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20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2000"/>
                                        <p:tgtEl>
                                          <p:spTgt spid="307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20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20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7" grpId="0" animBg="1"/>
      <p:bldP spid="8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Hmyz na louce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Na kvetoucí rostliny přilétají              a </a:t>
            </a:r>
          </a:p>
          <a:p>
            <a:r>
              <a:rPr lang="cs-CZ" dirty="0" smtClean="0"/>
              <a:t>Čmelák zemní je větší než            má černé tělo se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pruhem a bílý </a:t>
            </a:r>
          </a:p>
          <a:p>
            <a:r>
              <a:rPr lang="cs-CZ" dirty="0" smtClean="0"/>
              <a:t>Zimu přežívá jenom </a:t>
            </a:r>
          </a:p>
          <a:p>
            <a:r>
              <a:rPr lang="cs-CZ" dirty="0" smtClean="0"/>
              <a:t>Na jaře si připraví hnízdo v otvoru v</a:t>
            </a:r>
          </a:p>
          <a:p>
            <a:r>
              <a:rPr lang="cs-CZ" dirty="0" smtClean="0"/>
              <a:t>Tam naklade                ze kterých se líhnou </a:t>
            </a:r>
          </a:p>
          <a:p>
            <a:r>
              <a:rPr lang="cs-CZ" dirty="0" smtClean="0"/>
              <a:t>Samička je krmí             a </a:t>
            </a:r>
          </a:p>
          <a:p>
            <a:r>
              <a:rPr lang="cs-CZ" dirty="0" smtClean="0"/>
              <a:t>Čmelák je chráněný a velmi                    Opyluje i rostliny, které mají hluboké květy – má delší </a:t>
            </a:r>
            <a:endParaRPr lang="cs-CZ" dirty="0"/>
          </a:p>
        </p:txBody>
      </p:sp>
      <p:sp>
        <p:nvSpPr>
          <p:cNvPr id="4" name="Vývojový diagram: ukončení 3"/>
          <p:cNvSpPr/>
          <p:nvPr/>
        </p:nvSpPr>
        <p:spPr>
          <a:xfrm>
            <a:off x="5004048" y="2081812"/>
            <a:ext cx="914400" cy="301752"/>
          </a:xfrm>
          <a:prstGeom prst="flowChartTerminator">
            <a:avLst/>
          </a:prstGeom>
          <a:solidFill>
            <a:srgbClr val="7030A0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motýli</a:t>
            </a:r>
            <a:endParaRPr lang="cs-CZ" dirty="0"/>
          </a:p>
        </p:txBody>
      </p:sp>
      <p:sp>
        <p:nvSpPr>
          <p:cNvPr id="5" name="Vývojový diagram: ukončení 4"/>
          <p:cNvSpPr/>
          <p:nvPr/>
        </p:nvSpPr>
        <p:spPr>
          <a:xfrm>
            <a:off x="6300192" y="2081812"/>
            <a:ext cx="1224136" cy="301752"/>
          </a:xfrm>
          <a:prstGeom prst="flowChartTerminator">
            <a:avLst/>
          </a:prstGeom>
          <a:solidFill>
            <a:srgbClr val="FFC000"/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č</a:t>
            </a:r>
            <a:r>
              <a:rPr lang="cs-CZ" dirty="0" smtClean="0"/>
              <a:t>meláci.</a:t>
            </a:r>
            <a:endParaRPr lang="cs-CZ" dirty="0"/>
          </a:p>
        </p:txBody>
      </p:sp>
      <p:sp>
        <p:nvSpPr>
          <p:cNvPr id="6" name="Vývojový diagram: ukončení 5"/>
          <p:cNvSpPr/>
          <p:nvPr/>
        </p:nvSpPr>
        <p:spPr>
          <a:xfrm>
            <a:off x="4551000" y="2564904"/>
            <a:ext cx="914400" cy="301752"/>
          </a:xfrm>
          <a:prstGeom prst="flowChartTerminator">
            <a:avLst/>
          </a:prstGeom>
          <a:solidFill>
            <a:srgbClr val="FFC000"/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v</a:t>
            </a:r>
            <a:r>
              <a:rPr lang="cs-CZ" dirty="0" smtClean="0"/>
              <a:t>čela,</a:t>
            </a:r>
            <a:endParaRPr lang="cs-CZ" dirty="0"/>
          </a:p>
        </p:txBody>
      </p:sp>
      <p:sp>
        <p:nvSpPr>
          <p:cNvPr id="7" name="Vývojový diagram: ukončení 6"/>
          <p:cNvSpPr/>
          <p:nvPr/>
        </p:nvSpPr>
        <p:spPr>
          <a:xfrm>
            <a:off x="7844688" y="2578632"/>
            <a:ext cx="1119800" cy="301752"/>
          </a:xfrm>
          <a:prstGeom prst="flowChartTerminator">
            <a:avLst/>
          </a:prstGeom>
          <a:solidFill>
            <a:srgbClr val="FFFF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žlutým</a:t>
            </a:r>
            <a:endParaRPr lang="cs-CZ" dirty="0"/>
          </a:p>
        </p:txBody>
      </p:sp>
      <p:sp>
        <p:nvSpPr>
          <p:cNvPr id="9" name="Vývojový diagram: ukončení 8"/>
          <p:cNvSpPr/>
          <p:nvPr/>
        </p:nvSpPr>
        <p:spPr>
          <a:xfrm>
            <a:off x="2987824" y="2996952"/>
            <a:ext cx="1296144" cy="360040"/>
          </a:xfrm>
          <a:prstGeom prst="flowChartTerminator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rgbClr val="FFFF00"/>
            </a:solidFill>
          </a:ln>
          <a:effectLst>
            <a:innerShdw blurRad="63500" dist="50800" dir="5400000">
              <a:prstClr val="black">
                <a:alpha val="50000"/>
              </a:prst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z</a:t>
            </a:r>
            <a:r>
              <a:rPr lang="cs-CZ" dirty="0" smtClean="0"/>
              <a:t>adeček.</a:t>
            </a:r>
            <a:endParaRPr lang="cs-CZ" dirty="0"/>
          </a:p>
        </p:txBody>
      </p:sp>
      <p:sp>
        <p:nvSpPr>
          <p:cNvPr id="10" name="Vývojový diagram: ukončení 9"/>
          <p:cNvSpPr/>
          <p:nvPr/>
        </p:nvSpPr>
        <p:spPr>
          <a:xfrm>
            <a:off x="3826768" y="3468620"/>
            <a:ext cx="1249288" cy="301752"/>
          </a:xfrm>
          <a:prstGeom prst="flowChartTerminator">
            <a:avLst/>
          </a:prstGeom>
          <a:solidFill>
            <a:srgbClr val="FFC000"/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s</a:t>
            </a:r>
            <a:r>
              <a:rPr lang="cs-CZ" dirty="0" smtClean="0"/>
              <a:t>amička.</a:t>
            </a:r>
            <a:endParaRPr lang="cs-CZ" dirty="0"/>
          </a:p>
        </p:txBody>
      </p:sp>
      <p:sp>
        <p:nvSpPr>
          <p:cNvPr id="12" name="Vývojový diagram: ukončení 11"/>
          <p:cNvSpPr/>
          <p:nvPr/>
        </p:nvSpPr>
        <p:spPr>
          <a:xfrm>
            <a:off x="6013452" y="3919336"/>
            <a:ext cx="914400" cy="301752"/>
          </a:xfrm>
          <a:prstGeom prst="flowChartTerminator">
            <a:avLst/>
          </a:prstGeom>
          <a:solidFill>
            <a:schemeClr val="accent6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z</a:t>
            </a:r>
            <a:r>
              <a:rPr lang="cs-CZ" dirty="0" smtClean="0"/>
              <a:t>emi.</a:t>
            </a:r>
            <a:endParaRPr lang="cs-CZ" dirty="0"/>
          </a:p>
        </p:txBody>
      </p:sp>
      <p:sp>
        <p:nvSpPr>
          <p:cNvPr id="13" name="Vývojový diagram: ukončení 12"/>
          <p:cNvSpPr/>
          <p:nvPr/>
        </p:nvSpPr>
        <p:spPr>
          <a:xfrm>
            <a:off x="2721496" y="4430252"/>
            <a:ext cx="1105272" cy="301752"/>
          </a:xfrm>
          <a:prstGeom prst="flowChartTerminator">
            <a:avLst/>
          </a:prstGeom>
          <a:solidFill>
            <a:srgbClr val="FFC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v</a:t>
            </a:r>
            <a:r>
              <a:rPr lang="cs-CZ" dirty="0" smtClean="0"/>
              <a:t>ajíčka,</a:t>
            </a:r>
            <a:endParaRPr lang="cs-CZ" dirty="0"/>
          </a:p>
        </p:txBody>
      </p:sp>
      <p:sp>
        <p:nvSpPr>
          <p:cNvPr id="14" name="Vývojový diagram: ukončení 13"/>
          <p:cNvSpPr/>
          <p:nvPr/>
        </p:nvSpPr>
        <p:spPr>
          <a:xfrm>
            <a:off x="6912260" y="4430252"/>
            <a:ext cx="914400" cy="301752"/>
          </a:xfrm>
          <a:prstGeom prst="flowChartTerminator">
            <a:avLst/>
          </a:prstGeom>
          <a:solidFill>
            <a:srgbClr val="00B0F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l</a:t>
            </a:r>
            <a:r>
              <a:rPr lang="cs-CZ" dirty="0" smtClean="0"/>
              <a:t>arvy.</a:t>
            </a:r>
            <a:endParaRPr lang="cs-CZ" dirty="0"/>
          </a:p>
        </p:txBody>
      </p:sp>
      <p:sp>
        <p:nvSpPr>
          <p:cNvPr id="15" name="Vývojový diagram: ukončení 14"/>
          <p:cNvSpPr/>
          <p:nvPr/>
        </p:nvSpPr>
        <p:spPr>
          <a:xfrm>
            <a:off x="3178696" y="4814264"/>
            <a:ext cx="914400" cy="301752"/>
          </a:xfrm>
          <a:prstGeom prst="flowChartTerminator">
            <a:avLst/>
          </a:prstGeom>
          <a:solidFill>
            <a:srgbClr val="FFFF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pylem</a:t>
            </a:r>
            <a:endParaRPr lang="cs-CZ" dirty="0"/>
          </a:p>
        </p:txBody>
      </p:sp>
      <p:sp>
        <p:nvSpPr>
          <p:cNvPr id="16" name="Vývojový diagram: ukončení 15"/>
          <p:cNvSpPr/>
          <p:nvPr/>
        </p:nvSpPr>
        <p:spPr>
          <a:xfrm>
            <a:off x="4385444" y="4814264"/>
            <a:ext cx="1450652" cy="301752"/>
          </a:xfrm>
          <a:prstGeom prst="flowChartTerminator">
            <a:avLst/>
          </a:prstGeom>
          <a:solidFill>
            <a:srgbClr val="FFC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n</a:t>
            </a:r>
            <a:r>
              <a:rPr lang="cs-CZ" dirty="0" smtClean="0"/>
              <a:t>ektarem.</a:t>
            </a:r>
            <a:endParaRPr lang="cs-CZ" dirty="0"/>
          </a:p>
        </p:txBody>
      </p:sp>
      <p:sp>
        <p:nvSpPr>
          <p:cNvPr id="17" name="Vývojový diagram: ukončení 16"/>
          <p:cNvSpPr/>
          <p:nvPr/>
        </p:nvSpPr>
        <p:spPr>
          <a:xfrm>
            <a:off x="4830926" y="5362896"/>
            <a:ext cx="1469266" cy="301752"/>
          </a:xfrm>
          <a:prstGeom prst="flowChartTerminator">
            <a:avLst/>
          </a:prstGeom>
          <a:solidFill>
            <a:srgbClr val="FF0000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u</a:t>
            </a:r>
            <a:r>
              <a:rPr lang="cs-CZ" dirty="0" smtClean="0"/>
              <a:t>žitečný.</a:t>
            </a:r>
            <a:endParaRPr lang="cs-CZ" dirty="0"/>
          </a:p>
        </p:txBody>
      </p:sp>
      <p:sp>
        <p:nvSpPr>
          <p:cNvPr id="18" name="Vývojový diagram: ukončení 17"/>
          <p:cNvSpPr/>
          <p:nvPr/>
        </p:nvSpPr>
        <p:spPr>
          <a:xfrm>
            <a:off x="7236296" y="5753792"/>
            <a:ext cx="914400" cy="301752"/>
          </a:xfrm>
          <a:prstGeom prst="flowChartTerminator">
            <a:avLst/>
          </a:prstGeom>
          <a:solidFill>
            <a:srgbClr val="7030A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s</a:t>
            </a:r>
            <a:r>
              <a:rPr lang="cs-CZ" dirty="0" smtClean="0"/>
              <a:t>osák.</a:t>
            </a:r>
            <a:endParaRPr lang="cs-CZ" dirty="0"/>
          </a:p>
        </p:txBody>
      </p:sp>
      <p:pic>
        <p:nvPicPr>
          <p:cNvPr id="5122" name="Picture 2" descr="C:\Users\ucitel\AppData\Local\Microsoft\Windows\Temporary Internet Files\Content.IE5\WFMRMFY1\MP900289457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65559" y="2939036"/>
            <a:ext cx="2397281" cy="8877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08610242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20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20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20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8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4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5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1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2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4" fill="hold">
                      <p:stCondLst>
                        <p:cond delay="indefinite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8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9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0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7" grpId="0" animBg="1"/>
      <p:bldP spid="9" grpId="0" animBg="1"/>
      <p:bldP spid="10" grpId="0" animBg="1"/>
      <p:bldP spid="12" grpId="0" animBg="1"/>
      <p:bldP spid="13" grpId="0" animBg="1"/>
      <p:bldP spid="14" grpId="0" animBg="1"/>
      <p:bldP spid="15" grpId="0" animBg="1"/>
      <p:bldP spid="16" grpId="0" animBg="1"/>
      <p:bldP spid="17" grpId="0" animBg="1"/>
      <p:bldP spid="18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Další hmyz na louce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 trávě můžeme spatřit                               Loví drobný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někdy požírá i              rostlin.</a:t>
            </a:r>
          </a:p>
          <a:p>
            <a:r>
              <a:rPr lang="cs-CZ" dirty="0" smtClean="0"/>
              <a:t>Páchnoucí tekutinu při ohrožení vylučuje</a:t>
            </a:r>
          </a:p>
          <a:p>
            <a:r>
              <a:rPr lang="cs-CZ" dirty="0" smtClean="0"/>
              <a:t>Potravou slunéček jsou</a:t>
            </a:r>
          </a:p>
          <a:p>
            <a:r>
              <a:rPr lang="cs-CZ" dirty="0" smtClean="0"/>
              <a:t>Ozdobou rozkvetlé louky jsou</a:t>
            </a:r>
          </a:p>
          <a:p>
            <a:r>
              <a:rPr lang="cs-CZ" dirty="0" smtClean="0"/>
              <a:t>Nejčastější motýli jsou </a:t>
            </a:r>
          </a:p>
          <a:p>
            <a:r>
              <a:rPr lang="cs-CZ" dirty="0" smtClean="0"/>
              <a:t>Motýli se živí sladkými                  z květů rostlin, mají k tomu uzpůsobený dlouhý</a:t>
            </a:r>
          </a:p>
          <a:p>
            <a:r>
              <a:rPr lang="cs-CZ" dirty="0" smtClean="0">
                <a:hlinkClick r:id="rId2"/>
              </a:rPr>
              <a:t>http://cs.wikipedia.org/wiki/Kobylka_zelen%C3%A1</a:t>
            </a:r>
            <a:endParaRPr lang="cs-CZ" dirty="0"/>
          </a:p>
        </p:txBody>
      </p:sp>
      <p:sp>
        <p:nvSpPr>
          <p:cNvPr id="4" name="Vývojový diagram: ukončení 3"/>
          <p:cNvSpPr/>
          <p:nvPr/>
        </p:nvSpPr>
        <p:spPr>
          <a:xfrm>
            <a:off x="4283968" y="2047128"/>
            <a:ext cx="2304256" cy="301752"/>
          </a:xfrm>
          <a:prstGeom prst="flowChartTerminator">
            <a:avLst/>
          </a:prstGeom>
          <a:solidFill>
            <a:srgbClr val="92D050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k</a:t>
            </a:r>
            <a:r>
              <a:rPr lang="cs-CZ" dirty="0" smtClean="0"/>
              <a:t>obylku zelenou.</a:t>
            </a:r>
            <a:endParaRPr lang="cs-CZ" dirty="0"/>
          </a:p>
        </p:txBody>
      </p:sp>
      <p:sp>
        <p:nvSpPr>
          <p:cNvPr id="5" name="Vývojový diagram: ukončení 4"/>
          <p:cNvSpPr/>
          <p:nvPr/>
        </p:nvSpPr>
        <p:spPr>
          <a:xfrm>
            <a:off x="899592" y="2551184"/>
            <a:ext cx="1152128" cy="301752"/>
          </a:xfrm>
          <a:prstGeom prst="flowChartTerminator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h</a:t>
            </a:r>
            <a:r>
              <a:rPr lang="cs-CZ" dirty="0" smtClean="0"/>
              <a:t>myz,</a:t>
            </a:r>
            <a:endParaRPr lang="cs-CZ" dirty="0"/>
          </a:p>
        </p:txBody>
      </p:sp>
      <p:sp>
        <p:nvSpPr>
          <p:cNvPr id="6" name="Vývojový diagram: ukončení 5"/>
          <p:cNvSpPr/>
          <p:nvPr/>
        </p:nvSpPr>
        <p:spPr>
          <a:xfrm>
            <a:off x="4283968" y="2551184"/>
            <a:ext cx="914400" cy="301752"/>
          </a:xfrm>
          <a:prstGeom prst="flowChartTerminator">
            <a:avLst/>
          </a:prstGeom>
          <a:solidFill>
            <a:srgbClr val="00B050"/>
          </a:solidFill>
          <a:ln>
            <a:solidFill>
              <a:srgbClr val="92D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listy</a:t>
            </a:r>
            <a:endParaRPr lang="cs-CZ" dirty="0"/>
          </a:p>
        </p:txBody>
      </p:sp>
      <p:sp>
        <p:nvSpPr>
          <p:cNvPr id="7" name="Vývojový diagram: ukončení 6"/>
          <p:cNvSpPr/>
          <p:nvPr/>
        </p:nvSpPr>
        <p:spPr>
          <a:xfrm>
            <a:off x="6897960" y="2702060"/>
            <a:ext cx="1634480" cy="562360"/>
          </a:xfrm>
          <a:prstGeom prst="flowChartTerminator">
            <a:avLst/>
          </a:prstGeom>
          <a:solidFill>
            <a:srgbClr val="C000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s</a:t>
            </a:r>
            <a:r>
              <a:rPr lang="cs-CZ" dirty="0" smtClean="0"/>
              <a:t>lunéčko sedmitečné.</a:t>
            </a:r>
            <a:endParaRPr lang="cs-CZ" dirty="0"/>
          </a:p>
        </p:txBody>
      </p:sp>
      <p:sp>
        <p:nvSpPr>
          <p:cNvPr id="8" name="Vývojový diagram: ukončení 7"/>
          <p:cNvSpPr/>
          <p:nvPr/>
        </p:nvSpPr>
        <p:spPr>
          <a:xfrm>
            <a:off x="4139952" y="3523476"/>
            <a:ext cx="914400" cy="301752"/>
          </a:xfrm>
          <a:prstGeom prst="flowChartTerminator">
            <a:avLst/>
          </a:prstGeom>
          <a:solidFill>
            <a:schemeClr val="accent4">
              <a:lumMod val="75000"/>
            </a:schemeClr>
          </a:solidFill>
          <a:ln>
            <a:solidFill>
              <a:srgbClr val="92D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m</a:t>
            </a:r>
            <a:r>
              <a:rPr lang="cs-CZ" dirty="0" smtClean="0"/>
              <a:t>šice.</a:t>
            </a:r>
            <a:endParaRPr lang="cs-CZ" dirty="0"/>
          </a:p>
        </p:txBody>
      </p:sp>
      <p:sp>
        <p:nvSpPr>
          <p:cNvPr id="9" name="Vývojový diagram: ukončení 8"/>
          <p:cNvSpPr/>
          <p:nvPr/>
        </p:nvSpPr>
        <p:spPr>
          <a:xfrm>
            <a:off x="5198368" y="3936468"/>
            <a:ext cx="1101824" cy="301752"/>
          </a:xfrm>
          <a:prstGeom prst="flowChartTerminator">
            <a:avLst/>
          </a:prstGeom>
          <a:solidFill>
            <a:srgbClr val="7030A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m</a:t>
            </a:r>
            <a:r>
              <a:rPr lang="cs-CZ" dirty="0" smtClean="0"/>
              <a:t>otýli.</a:t>
            </a:r>
            <a:endParaRPr lang="cs-CZ" dirty="0"/>
          </a:p>
        </p:txBody>
      </p:sp>
      <p:sp>
        <p:nvSpPr>
          <p:cNvPr id="10" name="Vývojový diagram: ukončení 9"/>
          <p:cNvSpPr/>
          <p:nvPr/>
        </p:nvSpPr>
        <p:spPr>
          <a:xfrm>
            <a:off x="4159008" y="4423392"/>
            <a:ext cx="1277088" cy="301752"/>
          </a:xfrm>
          <a:prstGeom prst="flowChartTerminator">
            <a:avLst/>
          </a:prstGeom>
          <a:solidFill>
            <a:srgbClr val="FFC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b</a:t>
            </a:r>
            <a:r>
              <a:rPr lang="cs-CZ" dirty="0" smtClean="0"/>
              <a:t>abočky.</a:t>
            </a:r>
            <a:endParaRPr lang="cs-CZ" dirty="0"/>
          </a:p>
        </p:txBody>
      </p:sp>
      <p:sp>
        <p:nvSpPr>
          <p:cNvPr id="11" name="Vývojový diagram: ukončení 10"/>
          <p:cNvSpPr/>
          <p:nvPr/>
        </p:nvSpPr>
        <p:spPr>
          <a:xfrm>
            <a:off x="4139952" y="4855440"/>
            <a:ext cx="1296144" cy="301752"/>
          </a:xfrm>
          <a:prstGeom prst="flowChartTerminator">
            <a:avLst/>
          </a:prstGeom>
          <a:solidFill>
            <a:srgbClr val="FFFF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šťávami</a:t>
            </a:r>
            <a:endParaRPr lang="cs-CZ" dirty="0"/>
          </a:p>
        </p:txBody>
      </p:sp>
      <p:sp>
        <p:nvSpPr>
          <p:cNvPr id="12" name="Vývojový diagram: ukončení 11"/>
          <p:cNvSpPr/>
          <p:nvPr/>
        </p:nvSpPr>
        <p:spPr>
          <a:xfrm>
            <a:off x="4829520" y="5316416"/>
            <a:ext cx="914400" cy="301752"/>
          </a:xfrm>
          <a:prstGeom prst="flowChartTerminator">
            <a:avLst/>
          </a:prstGeom>
          <a:solidFill>
            <a:srgbClr val="7030A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s</a:t>
            </a:r>
            <a:r>
              <a:rPr lang="cs-CZ" dirty="0" smtClean="0"/>
              <a:t>osák.</a:t>
            </a:r>
            <a:endParaRPr lang="cs-CZ" dirty="0"/>
          </a:p>
        </p:txBody>
      </p:sp>
      <p:pic>
        <p:nvPicPr>
          <p:cNvPr id="4098" name="Picture 2" descr="C:\Users\ucitel\AppData\Local\Microsoft\Windows\Temporary Internet Files\Content.IE5\T1F51PG4\MP900448301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04248" y="3415226"/>
            <a:ext cx="1728192" cy="13099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9191734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20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2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2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4400" b="1" dirty="0" smtClean="0">
                <a:solidFill>
                  <a:schemeClr val="accent1"/>
                </a:solidFill>
                <a:latin typeface="Calibri" pitchFamily="34" charset="0"/>
                <a:cs typeface="Calibri" pitchFamily="34" charset="0"/>
              </a:rPr>
              <a:t>CITACE</a:t>
            </a:r>
          </a:p>
        </p:txBody>
      </p:sp>
      <p:sp>
        <p:nvSpPr>
          <p:cNvPr id="3075" name="Zástupný symbol pro obsah 2"/>
          <p:cNvSpPr>
            <a:spLocks noGrp="1"/>
          </p:cNvSpPr>
          <p:nvPr>
            <p:ph idx="1"/>
          </p:nvPr>
        </p:nvSpPr>
        <p:spPr>
          <a:xfrm>
            <a:off x="827584" y="2132856"/>
            <a:ext cx="7772400" cy="901080"/>
          </a:xfrm>
        </p:spPr>
        <p:txBody>
          <a:bodyPr/>
          <a:lstStyle/>
          <a:p>
            <a:pPr>
              <a:buClr>
                <a:schemeClr val="bg2">
                  <a:lumMod val="75000"/>
                </a:schemeClr>
              </a:buClr>
              <a:buSzPct val="120000"/>
              <a:buFont typeface="Arial" pitchFamily="34" charset="0"/>
              <a:buChar char="•"/>
            </a:pPr>
            <a:r>
              <a:rPr lang="cs-CZ" dirty="0" smtClean="0">
                <a:latin typeface="Calibri" pitchFamily="34" charset="0"/>
                <a:cs typeface="Calibri" pitchFamily="34" charset="0"/>
              </a:rPr>
              <a:t>Obrázky – www.office.com</a:t>
            </a:r>
          </a:p>
        </p:txBody>
      </p:sp>
    </p:spTree>
    <p:extLst>
      <p:ext uri="{BB962C8B-B14F-4D97-AF65-F5344CB8AC3E}">
        <p14:creationId xmlns:p14="http://schemas.microsoft.com/office/powerpoint/2010/main" val="139828790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F491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  <a:scene3d>
            <a:camera prst="orthographicFront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1540</TotalTime>
  <Words>369</Words>
  <Application>Microsoft Office PowerPoint</Application>
  <PresentationFormat>Předvádění na obrazovce (4:3)</PresentationFormat>
  <Paragraphs>112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Tok</vt:lpstr>
      <vt:lpstr>Prezentace aplikace PowerPoint</vt:lpstr>
      <vt:lpstr>ANOTACE</vt:lpstr>
      <vt:lpstr>Louky</vt:lpstr>
      <vt:lpstr>Trávy</vt:lpstr>
      <vt:lpstr>Další luční rostliny</vt:lpstr>
      <vt:lpstr>Živočichové na louce</vt:lpstr>
      <vt:lpstr>Hmyz na louce</vt:lpstr>
      <vt:lpstr>Další hmyz na louce</vt:lpstr>
      <vt:lpstr>CITACE</vt:lpstr>
    </vt:vector>
  </TitlesOfParts>
  <Company>Microsoft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Kristýna Krupková</dc:creator>
  <cp:lastModifiedBy>ucitel</cp:lastModifiedBy>
  <cp:revision>175</cp:revision>
  <dcterms:created xsi:type="dcterms:W3CDTF">2011-06-20T10:40:08Z</dcterms:created>
  <dcterms:modified xsi:type="dcterms:W3CDTF">2013-04-01T17:54:33Z</dcterms:modified>
</cp:coreProperties>
</file>