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8" r:id="rId2"/>
    <p:sldId id="257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6F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924" y="-6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VY_32_INOVACE_17_Rozmanitost přírody-společenstvo polí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Přírodověda pro 4. a 5. ročník – II. část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ScaleY="94364" custLinFactNeighborX="621" custLinFactNeighborY="-2487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67445"/>
          <a:ext cx="5796643" cy="3059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67445"/>
        <a:ext cx="5796643" cy="619700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VY_32_INOVACE_17_Rozmanitost přírody-společenstvo polí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Přírodověda pro 4. a 5. ročník – II. část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3EA25-3C42-4DFA-A899-3DD8C2401E0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8C36E-50A8-4D0E-A581-858D28361F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323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V%C3%BDroba_piv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Cukrov%C3%A1_%C5%99epa" TargetMode="External"/><Relationship Id="rId2" Type="http://schemas.openxmlformats.org/officeDocument/2006/relationships/hyperlink" Target="http://cs.wikipedia.org/wiki/Lilek_brambor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o%C4%8Dka_(rostlina)" TargetMode="External"/><Relationship Id="rId2" Type="http://schemas.openxmlformats.org/officeDocument/2006/relationships/hyperlink" Target="http://cs.wikipedia.org/wiki/Fazol_zahradn%C3%A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cs.wikipedia.org/wiki/S%C3%B3ja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%C5%98epka_olejk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%C3%BDr_plaziv%C3%BD" TargetMode="External"/><Relationship Id="rId2" Type="http://schemas.openxmlformats.org/officeDocument/2006/relationships/hyperlink" Target="http://cs.wikipedia.org/wiki/He%C5%99m%C3%A1nek_prav%C3%B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53309691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Užitkové rostliny na poli, polní plevel.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dne 12. </a:t>
            </a:r>
            <a:r>
              <a:rPr lang="cs-CZ" dirty="0"/>
              <a:t>3</a:t>
            </a:r>
            <a:r>
              <a:rPr lang="cs-CZ" dirty="0" smtClean="0"/>
              <a:t>. 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Společenstvo polí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Pole je společenstvo uměle vytvořené</a:t>
            </a:r>
          </a:p>
          <a:p>
            <a:r>
              <a:rPr lang="cs-CZ" dirty="0" smtClean="0"/>
              <a:t>Rostou zde rostliny, které lidé pěstují                    protože jim přinášejí</a:t>
            </a:r>
            <a:endParaRPr lang="cs-CZ" dirty="0"/>
          </a:p>
          <a:p>
            <a:r>
              <a:rPr lang="cs-CZ" dirty="0" smtClean="0"/>
              <a:t>Říkáme jim                       rostliny.</a:t>
            </a:r>
          </a:p>
          <a:p>
            <a:r>
              <a:rPr lang="cs-CZ" dirty="0" smtClean="0"/>
              <a:t>Patří mezi ně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6228184" y="2017808"/>
            <a:ext cx="1368152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č</a:t>
            </a:r>
            <a:r>
              <a:rPr lang="cs-CZ" dirty="0" smtClean="0"/>
              <a:t>lověkem.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6228184" y="2492896"/>
            <a:ext cx="1368152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áměrně,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3873624" y="2918084"/>
            <a:ext cx="1130424" cy="301752"/>
          </a:xfrm>
          <a:prstGeom prst="flowChartTerminator">
            <a:avLst/>
          </a:prstGeom>
          <a:solidFill>
            <a:schemeClr val="accent5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u</a:t>
            </a:r>
            <a:r>
              <a:rPr lang="cs-CZ" dirty="0" smtClean="0"/>
              <a:t>žitek.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2577480" y="3356992"/>
            <a:ext cx="1706488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hospodářské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2843808" y="3862560"/>
            <a:ext cx="1296144" cy="30175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o</a:t>
            </a:r>
            <a:r>
              <a:rPr lang="cs-CZ" dirty="0" smtClean="0">
                <a:solidFill>
                  <a:srgbClr val="00B050"/>
                </a:solidFill>
              </a:rPr>
              <a:t>bilniny,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9" name="Vývojový diagram: ukončení 8"/>
          <p:cNvSpPr/>
          <p:nvPr/>
        </p:nvSpPr>
        <p:spPr>
          <a:xfrm>
            <a:off x="4438836" y="3869400"/>
            <a:ext cx="1501316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kopaniny,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6228184" y="3862560"/>
            <a:ext cx="1368152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lejniny,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827584" y="4272516"/>
            <a:ext cx="1605880" cy="301752"/>
          </a:xfrm>
          <a:prstGeom prst="flowChartTermina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uskoviny,</a:t>
            </a:r>
            <a:endParaRPr lang="cs-CZ" dirty="0"/>
          </a:p>
        </p:txBody>
      </p:sp>
      <p:sp>
        <p:nvSpPr>
          <p:cNvPr id="13" name="Vývojový diagram: ukončení 12"/>
          <p:cNvSpPr/>
          <p:nvPr/>
        </p:nvSpPr>
        <p:spPr>
          <a:xfrm>
            <a:off x="2624336" y="4272516"/>
            <a:ext cx="1249288" cy="301752"/>
          </a:xfrm>
          <a:prstGeom prst="flowChartTerminator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ícniny,</a:t>
            </a:r>
            <a:endParaRPr lang="cs-CZ" dirty="0"/>
          </a:p>
        </p:txBody>
      </p:sp>
      <p:sp>
        <p:nvSpPr>
          <p:cNvPr id="14" name="Vývojový diagram: ukončení 13"/>
          <p:cNvSpPr/>
          <p:nvPr/>
        </p:nvSpPr>
        <p:spPr>
          <a:xfrm>
            <a:off x="4139952" y="4272516"/>
            <a:ext cx="1944216" cy="596644"/>
          </a:xfrm>
          <a:prstGeom prst="flowChartTerminator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růmyslové plodiny.</a:t>
            </a:r>
            <a:endParaRPr lang="cs-CZ" dirty="0"/>
          </a:p>
        </p:txBody>
      </p:sp>
      <p:pic>
        <p:nvPicPr>
          <p:cNvPr id="4098" name="Picture 2" descr="C:\Users\ucitel\AppData\Local\Microsoft\Windows\Temporary Internet Files\Content.IE5\YB1DZO43\MP90044840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96" y="4869160"/>
            <a:ext cx="6819056" cy="185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998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Obilniny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Mají pro obživu člověka                význam.</a:t>
            </a:r>
          </a:p>
          <a:p>
            <a:r>
              <a:rPr lang="cs-CZ" dirty="0" smtClean="0"/>
              <a:t>Pěstujeme je pro jejich                       Ta rostou v </a:t>
            </a:r>
          </a:p>
          <a:p>
            <a:r>
              <a:rPr lang="cs-CZ" dirty="0" smtClean="0"/>
              <a:t>Nejvýznamnějšími obilninami jsou                 a</a:t>
            </a:r>
          </a:p>
          <a:p>
            <a:r>
              <a:rPr lang="cs-CZ" dirty="0" smtClean="0"/>
              <a:t>Z jejich zrn se mele</a:t>
            </a:r>
          </a:p>
          <a:p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4283968" y="2053988"/>
            <a:ext cx="1152128" cy="301752"/>
          </a:xfrm>
          <a:prstGeom prst="flowChartTerminator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největší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4067944" y="2522292"/>
            <a:ext cx="1800200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bilná zrna.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7596336" y="2505600"/>
            <a:ext cx="1152128" cy="301752"/>
          </a:xfrm>
          <a:prstGeom prst="flowChartTermina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k</a:t>
            </a:r>
            <a:r>
              <a:rPr lang="cs-CZ" dirty="0" smtClean="0">
                <a:solidFill>
                  <a:srgbClr val="00B050"/>
                </a:solidFill>
              </a:rPr>
              <a:t>lasech.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7" name="Vývojový diagram: ukončení 6"/>
          <p:cNvSpPr/>
          <p:nvPr/>
        </p:nvSpPr>
        <p:spPr>
          <a:xfrm>
            <a:off x="5868144" y="2990092"/>
            <a:ext cx="1224136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pšenice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7596336" y="3002288"/>
            <a:ext cx="914400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žito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3610744" y="3520432"/>
            <a:ext cx="1105272" cy="301752"/>
          </a:xfrm>
          <a:prstGeom prst="flowChartTerminato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ouka.</a:t>
            </a:r>
            <a:endParaRPr lang="cs-CZ" dirty="0"/>
          </a:p>
        </p:txBody>
      </p:sp>
      <p:pic>
        <p:nvPicPr>
          <p:cNvPr id="2051" name="Picture 3" descr="C:\Users\ucitel\AppData\Local\Microsoft\Windows\Temporary Internet Files\Content.IE5\T1F51PG4\MP90042310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933056"/>
            <a:ext cx="5432536" cy="254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519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obilniny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Ječmen je důležitou surovinou při výrobě</a:t>
            </a:r>
          </a:p>
          <a:p>
            <a:r>
              <a:rPr lang="cs-CZ" dirty="0" smtClean="0">
                <a:hlinkClick r:id="rId2"/>
              </a:rPr>
              <a:t>http://cs.wikipedia.org/wiki/V%C3%BDroba_piva</a:t>
            </a:r>
            <a:endParaRPr lang="cs-CZ" dirty="0" smtClean="0"/>
          </a:p>
          <a:p>
            <a:r>
              <a:rPr lang="cs-CZ" dirty="0" smtClean="0"/>
              <a:t>Z ovsa se vyrábějí</a:t>
            </a:r>
          </a:p>
          <a:p>
            <a:r>
              <a:rPr lang="cs-CZ" dirty="0" smtClean="0"/>
              <a:t>Mezi obilniny patří také</a:t>
            </a:r>
            <a:endParaRPr lang="cs-CZ" dirty="0"/>
          </a:p>
        </p:txBody>
      </p:sp>
      <p:sp>
        <p:nvSpPr>
          <p:cNvPr id="4" name="Vývojový diagram: ukončení 3">
            <a:hlinkClick r:id="rId2"/>
          </p:cNvPr>
          <p:cNvSpPr/>
          <p:nvPr/>
        </p:nvSpPr>
        <p:spPr>
          <a:xfrm>
            <a:off x="6744384" y="2100108"/>
            <a:ext cx="914400" cy="301752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iva.</a:t>
            </a:r>
            <a:endParaRPr lang="cs-CZ" dirty="0"/>
          </a:p>
        </p:txBody>
      </p:sp>
      <p:pic>
        <p:nvPicPr>
          <p:cNvPr id="3074" name="Picture 2" descr="C:\Users\ucitel\AppData\Local\Microsoft\Windows\Temporary Internet Files\Content.IE5\B68J5KLY\MP9004074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40972"/>
            <a:ext cx="2568377" cy="316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ukončení 4"/>
          <p:cNvSpPr/>
          <p:nvPr/>
        </p:nvSpPr>
        <p:spPr>
          <a:xfrm>
            <a:off x="3416816" y="2990096"/>
            <a:ext cx="1875264" cy="301752"/>
          </a:xfrm>
          <a:prstGeom prst="flowChartTerminator">
            <a:avLst/>
          </a:prstGeom>
          <a:blipFill>
            <a:blip r:embed="rId5"/>
            <a:tile tx="0" ty="0" sx="100000" sy="100000" flip="none" algn="tl"/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vesné vločky</a:t>
            </a:r>
            <a:endParaRPr lang="cs-CZ" dirty="0"/>
          </a:p>
        </p:txBody>
      </p:sp>
      <p:pic>
        <p:nvPicPr>
          <p:cNvPr id="3075" name="Picture 3" descr="C:\Users\ucitel\AppData\Local\Microsoft\Windows\Temporary Internet Files\Content.IE5\AJIUKRQE\MP90043927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33056"/>
            <a:ext cx="3744416" cy="244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Vývojový diagram: ukončení 6"/>
          <p:cNvSpPr/>
          <p:nvPr/>
        </p:nvSpPr>
        <p:spPr>
          <a:xfrm>
            <a:off x="4354448" y="3422140"/>
            <a:ext cx="1729720" cy="301752"/>
          </a:xfrm>
          <a:prstGeom prst="flowChartTermina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k</a:t>
            </a:r>
            <a:r>
              <a:rPr lang="cs-CZ" dirty="0" smtClean="0">
                <a:solidFill>
                  <a:srgbClr val="00B050"/>
                </a:solidFill>
              </a:rPr>
              <a:t>ukuřice.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34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Okopaniny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 této skupiny patří                   a </a:t>
            </a:r>
          </a:p>
          <a:p>
            <a:r>
              <a:rPr lang="cs-CZ" dirty="0" smtClean="0"/>
              <a:t>Lilek brambor se pěstuje pro </a:t>
            </a:r>
          </a:p>
          <a:p>
            <a:r>
              <a:rPr lang="cs-CZ" dirty="0" smtClean="0"/>
              <a:t>Ty jsou důležitou složkou potravy, vyrábí se z nich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http://cs.wikipedia.org/wiki/Lilek_brambor</a:t>
            </a:r>
            <a:r>
              <a:rPr lang="cs-CZ" dirty="0" smtClean="0"/>
              <a:t> </a:t>
            </a:r>
          </a:p>
          <a:p>
            <a:r>
              <a:rPr lang="cs-CZ" dirty="0" smtClean="0"/>
              <a:t>V nížinách se pěstuje</a:t>
            </a:r>
          </a:p>
          <a:p>
            <a:r>
              <a:rPr lang="cs-CZ" dirty="0" smtClean="0"/>
              <a:t>Z té se vyrábí  v cukrovarech</a:t>
            </a:r>
          </a:p>
          <a:p>
            <a:r>
              <a:rPr lang="cs-CZ" dirty="0" smtClean="0">
                <a:hlinkClick r:id="rId3"/>
              </a:rPr>
              <a:t>http://cs.wikipedia.org/wiki/Cukrov%C3%A1_%C5%99epa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3851920" y="1975120"/>
            <a:ext cx="1440160" cy="301752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brambory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5580112" y="1975120"/>
            <a:ext cx="914400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ř</a:t>
            </a:r>
            <a:r>
              <a:rPr lang="cs-CZ" dirty="0" smtClean="0"/>
              <a:t>epa.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5004048" y="2474240"/>
            <a:ext cx="2088232" cy="301752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odzemní hlízy.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7956376" y="2990092"/>
            <a:ext cx="914400" cy="301752"/>
          </a:xfrm>
          <a:prstGeom prst="flowChartTerminator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škrob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1002880" y="3416036"/>
            <a:ext cx="914400" cy="301752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íh.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3847736" y="4437112"/>
            <a:ext cx="2185392" cy="302460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řepa cukrovka.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4834880" y="4832252"/>
            <a:ext cx="914400" cy="301752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cukr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57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Luskoviny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Patří sem</a:t>
            </a:r>
          </a:p>
          <a:p>
            <a:r>
              <a:rPr lang="cs-CZ" dirty="0" smtClean="0"/>
              <a:t>Semena těchto rostlin jsou ukryta v</a:t>
            </a:r>
          </a:p>
          <a:p>
            <a:endParaRPr lang="cs-CZ" dirty="0"/>
          </a:p>
          <a:p>
            <a:r>
              <a:rPr lang="cs-CZ" dirty="0" smtClean="0"/>
              <a:t>Luskoviny jsou                 byliny.</a:t>
            </a:r>
          </a:p>
          <a:p>
            <a:r>
              <a:rPr lang="cs-CZ" dirty="0" smtClean="0"/>
              <a:t> </a:t>
            </a:r>
            <a:r>
              <a:rPr lang="cs-CZ" dirty="0" smtClean="0">
                <a:hlinkClick r:id="rId2"/>
              </a:rPr>
              <a:t>http://cs.wikipedia.org/wiki/Fazol_zahradn%C3%AD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http://cs.wikipedia.org/wiki/%C4%8Co%C4%8Dka_(rostlina)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http://cs.wikipedia.org/wiki/S%C3%B3ja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2195736" y="2038380"/>
            <a:ext cx="1130424" cy="301752"/>
          </a:xfrm>
          <a:prstGeom prst="flowChartTerminator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rách,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3491880" y="2006376"/>
            <a:ext cx="914400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f</a:t>
            </a:r>
            <a:r>
              <a:rPr lang="cs-CZ" dirty="0" smtClean="0"/>
              <a:t>azol,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4552160" y="2006376"/>
            <a:ext cx="1027952" cy="301752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č</a:t>
            </a:r>
            <a:r>
              <a:rPr lang="cs-CZ" dirty="0" smtClean="0"/>
              <a:t>očka,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5703536" y="2006376"/>
            <a:ext cx="914400" cy="301752"/>
          </a:xfrm>
          <a:prstGeom prst="flowChartTerminator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ója.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4860032" y="2974161"/>
            <a:ext cx="1066768" cy="301752"/>
          </a:xfrm>
          <a:prstGeom prst="flowChartTermina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usku.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3034680" y="3433188"/>
            <a:ext cx="1249288" cy="301752"/>
          </a:xfrm>
          <a:prstGeom prst="flowChartTerminator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jednoleté</a:t>
            </a:r>
            <a:endParaRPr lang="cs-CZ" dirty="0"/>
          </a:p>
        </p:txBody>
      </p:sp>
      <p:pic>
        <p:nvPicPr>
          <p:cNvPr id="1033" name="Picture 9" descr="C:\Users\ucitel\AppData\Local\Microsoft\Windows\Temporary Internet Files\Content.IE5\UJWCX3X3\MP900400566[1].jpg">
            <a:hlinkClick r:id="rId2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736" y="2492896"/>
            <a:ext cx="249631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37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Olejniny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Olejniny jsou užitkové rostliny, z </a:t>
            </a:r>
            <a:r>
              <a:rPr lang="cs-CZ" dirty="0" smtClean="0"/>
              <a:t>jejich </a:t>
            </a:r>
            <a:r>
              <a:rPr lang="cs-CZ" dirty="0" smtClean="0"/>
              <a:t>semen se získává</a:t>
            </a:r>
          </a:p>
          <a:p>
            <a:r>
              <a:rPr lang="cs-CZ" dirty="0" smtClean="0"/>
              <a:t>Patří sem                   a </a:t>
            </a:r>
          </a:p>
          <a:p>
            <a:r>
              <a:rPr lang="cs-CZ" dirty="0" smtClean="0">
                <a:hlinkClick r:id="rId2"/>
              </a:rPr>
              <a:t>http://cs.wikipedia.org/wiki/%C5%98epka_olejka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1907704" y="2420888"/>
            <a:ext cx="914400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lej.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2267744" y="2953520"/>
            <a:ext cx="1368152" cy="301752"/>
          </a:xfrm>
          <a:prstGeom prst="flowChartTermina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slunečnice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ucitel\AppData\Local\Microsoft\Windows\Temporary Internet Files\Content.IE5\UJWCX3X3\MP90014517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61048"/>
            <a:ext cx="3657600" cy="261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Vývojový diagram: ukončení 5"/>
          <p:cNvSpPr/>
          <p:nvPr/>
        </p:nvSpPr>
        <p:spPr>
          <a:xfrm>
            <a:off x="4100320" y="2953520"/>
            <a:ext cx="1839832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ř</a:t>
            </a:r>
            <a:r>
              <a:rPr lang="cs-CZ" dirty="0" smtClean="0"/>
              <a:t>epka olejka.</a:t>
            </a:r>
            <a:endParaRPr lang="cs-CZ" dirty="0"/>
          </a:p>
        </p:txBody>
      </p:sp>
      <p:pic>
        <p:nvPicPr>
          <p:cNvPr id="2051" name="Picture 3" descr="C:\Users\ucitel\AppData\Local\Microsoft\Windows\Temporary Internet Files\Content.IE5\YB1DZO43\MP90022769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148" y="3952092"/>
            <a:ext cx="3290484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65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Plevely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nežádoucí rostliny na poli, patří sem např.: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http://cs.wikipedia.org/wiki/He%C5%99m%C3%A1nek_prav%C3%BD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3"/>
              </a:rPr>
              <a:t>http://cs.wikipedia.org/wiki/P%C3%BDr_plaziv%C3%BD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899592" y="2623192"/>
            <a:ext cx="2088232" cy="301752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hrpa </a:t>
            </a:r>
            <a:r>
              <a:rPr lang="cs-CZ" dirty="0" smtClean="0"/>
              <a:t>modrá,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3275856" y="2420888"/>
            <a:ext cx="1440160" cy="504056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B050"/>
                </a:solidFill>
              </a:rPr>
              <a:t>h</a:t>
            </a:r>
            <a:r>
              <a:rPr lang="cs-CZ" dirty="0" smtClean="0">
                <a:solidFill>
                  <a:srgbClr val="00B050"/>
                </a:solidFill>
              </a:rPr>
              <a:t>eřmánek </a:t>
            </a:r>
            <a:r>
              <a:rPr lang="cs-CZ" dirty="0" smtClean="0">
                <a:solidFill>
                  <a:srgbClr val="00B050"/>
                </a:solidFill>
              </a:rPr>
              <a:t>pravý,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" name="Vývojový diagram: ukončení 5"/>
          <p:cNvSpPr/>
          <p:nvPr/>
        </p:nvSpPr>
        <p:spPr>
          <a:xfrm>
            <a:off x="5032224" y="2420888"/>
            <a:ext cx="1195960" cy="504056"/>
          </a:xfrm>
          <a:prstGeom prst="flowChartTerminator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pýr </a:t>
            </a:r>
            <a:r>
              <a:rPr lang="cs-CZ" dirty="0" smtClean="0"/>
              <a:t>plazivý,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6516216" y="2420888"/>
            <a:ext cx="1008112" cy="458156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ák </a:t>
            </a:r>
            <a:r>
              <a:rPr lang="cs-CZ" dirty="0" smtClean="0"/>
              <a:t>vlčí.</a:t>
            </a:r>
            <a:endParaRPr lang="cs-CZ" dirty="0"/>
          </a:p>
        </p:txBody>
      </p:sp>
      <p:pic>
        <p:nvPicPr>
          <p:cNvPr id="3075" name="Picture 3" descr="C:\Users\ucitel\AppData\Local\Microsoft\Windows\Temporary Internet Files\Content.IE5\FZXMH62B\MP90040129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996952"/>
            <a:ext cx="3312368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citel\AppData\Local\Microsoft\Windows\Temporary Internet Files\Content.IE5\YB1DZO43\MP90042549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856" y="3501008"/>
            <a:ext cx="2516996" cy="348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777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1696</TotalTime>
  <Words>315</Words>
  <Application>Microsoft Office PowerPoint</Application>
  <PresentationFormat>Předvádění na obrazovce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ANOTACE</vt:lpstr>
      <vt:lpstr>Společenstvo polí</vt:lpstr>
      <vt:lpstr>Obilniny</vt:lpstr>
      <vt:lpstr>Další obilniny</vt:lpstr>
      <vt:lpstr>Okopaniny</vt:lpstr>
      <vt:lpstr>Luskoviny</vt:lpstr>
      <vt:lpstr>Olejniny</vt:lpstr>
      <vt:lpstr>Plevely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User</cp:lastModifiedBy>
  <cp:revision>192</cp:revision>
  <dcterms:created xsi:type="dcterms:W3CDTF">2011-06-20T10:40:08Z</dcterms:created>
  <dcterms:modified xsi:type="dcterms:W3CDTF">2013-05-23T13:55:35Z</dcterms:modified>
</cp:coreProperties>
</file>