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9"/>
  </p:notesMasterIdLst>
  <p:sldIdLst>
    <p:sldId id="258" r:id="rId2"/>
    <p:sldId id="257" r:id="rId3"/>
    <p:sldId id="263" r:id="rId4"/>
    <p:sldId id="264" r:id="rId5"/>
    <p:sldId id="265" r:id="rId6"/>
    <p:sldId id="266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F6F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 s motivem 1 – zvýraznění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ED083AE6-46FA-4A59-8FB0-9F97EB10719F}" styleName="Světlý styl 3 – zvýraznění 4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20000"/>
            </a:schemeClr>
          </a:solidFill>
        </a:fill>
      </a:tcStyle>
    </a:band1H>
    <a:band1V>
      <a:tcStyle>
        <a:tcBdr/>
        <a:fill>
          <a:solidFill>
            <a:schemeClr val="accent4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4"/>
              </a:solidFill>
            </a:ln>
          </a:bottom>
        </a:tcBdr>
        <a:fill>
          <a:noFill/>
        </a:fill>
      </a:tcStyle>
    </a:firstRow>
  </a:tblStyle>
  <a:tblStyle styleId="{C4B1156A-380E-4F78-BDF5-A606A8083BF9}" styleName="Střední styl 4 – zvýraznění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22838BEF-8BB2-4498-84A7-C5851F593DF1}" styleName="Střední styl 4 – zvýraznění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16D9F66E-5EB9-4882-86FB-DCBF35E3C3E4}" styleName="Střední styl 4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D7AC3CCA-C797-4891-BE02-D94E43425B78}" styleName="Styl Středně sytá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8" d="100"/>
          <a:sy n="78" d="100"/>
        </p:scale>
        <p:origin x="-1146" y="2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F353AF2-72CC-413E-92DB-BF4F24AD5CA0}" type="doc">
      <dgm:prSet loTypeId="urn:microsoft.com/office/officeart/2005/8/layout/target3" loCatId="list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cs-CZ"/>
        </a:p>
      </dgm:t>
    </dgm:pt>
    <dgm:pt modelId="{EF97F5D6-4A81-49EA-AC2D-4DBD5DC024D2}">
      <dgm:prSet phldrT="[Text]" custT="1"/>
      <dgm:spPr/>
      <dgm:t>
        <a:bodyPr/>
        <a:lstStyle/>
        <a:p>
          <a:pPr algn="l"/>
          <a:r>
            <a:rPr lang="cs-CZ" sz="1000" dirty="0" smtClean="0"/>
            <a:t>NÁZEV ŠKOLY: </a:t>
          </a:r>
        </a:p>
        <a:p>
          <a:pPr algn="l"/>
          <a:r>
            <a:rPr lang="cs-CZ" sz="1600" b="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dirty="0" smtClean="0">
              <a:solidFill>
                <a:schemeClr val="tx2"/>
              </a:solidFill>
            </a:rPr>
          </a:br>
          <a:r>
            <a:rPr lang="cs-CZ" sz="1600" b="0" dirty="0" smtClean="0">
              <a:solidFill>
                <a:schemeClr val="tx2"/>
              </a:solidFill>
            </a:rPr>
            <a:t>příspěvková organizace</a:t>
          </a:r>
          <a:endParaRPr lang="cs-CZ" sz="1600" b="0" dirty="0">
            <a:solidFill>
              <a:schemeClr val="tx2"/>
            </a:solidFill>
          </a:endParaRPr>
        </a:p>
      </dgm:t>
    </dgm:pt>
    <dgm:pt modelId="{7563FBF7-3DDC-465D-BFB3-CCBD043EF7C8}" type="parTrans" cxnId="{DFA5906B-6EA5-4235-BDDD-5E3D281D7D4B}">
      <dgm:prSet/>
      <dgm:spPr/>
      <dgm:t>
        <a:bodyPr/>
        <a:lstStyle/>
        <a:p>
          <a:endParaRPr lang="cs-CZ"/>
        </a:p>
      </dgm:t>
    </dgm:pt>
    <dgm:pt modelId="{7373E4F6-653C-4C87-955D-7F4AB4C33900}" type="sibTrans" cxnId="{DFA5906B-6EA5-4235-BDDD-5E3D281D7D4B}">
      <dgm:prSet/>
      <dgm:spPr/>
      <dgm:t>
        <a:bodyPr/>
        <a:lstStyle/>
        <a:p>
          <a:endParaRPr lang="cs-CZ"/>
        </a:p>
      </dgm:t>
    </dgm:pt>
    <dgm:pt modelId="{3B7B90AD-211A-416E-B220-0498D530F9D4}">
      <dgm:prSet phldrT="[Text]" custT="1"/>
      <dgm:spPr/>
      <dgm:t>
        <a:bodyPr/>
        <a:lstStyle/>
        <a:p>
          <a:pPr algn="l"/>
          <a:r>
            <a:rPr lang="cs-CZ" sz="1100" dirty="0" smtClean="0"/>
            <a:t>AUTOR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Eva Vysoudilová</a:t>
          </a:r>
          <a:endParaRPr lang="cs-CZ" sz="1600" dirty="0">
            <a:solidFill>
              <a:schemeClr val="tx2"/>
            </a:solidFill>
          </a:endParaRPr>
        </a:p>
      </dgm:t>
    </dgm:pt>
    <dgm:pt modelId="{996B20E9-9F16-41B0-A645-060C9E9B098F}" type="parTrans" cxnId="{6306325C-5F31-4D89-8B95-B8FF062169D2}">
      <dgm:prSet/>
      <dgm:spPr/>
      <dgm:t>
        <a:bodyPr/>
        <a:lstStyle/>
        <a:p>
          <a:endParaRPr lang="cs-CZ"/>
        </a:p>
      </dgm:t>
    </dgm:pt>
    <dgm:pt modelId="{86B34A85-A92D-403C-9B20-6EDA919B8C7F}" type="sibTrans" cxnId="{6306325C-5F31-4D89-8B95-B8FF062169D2}">
      <dgm:prSet/>
      <dgm:spPr/>
      <dgm:t>
        <a:bodyPr/>
        <a:lstStyle/>
        <a:p>
          <a:endParaRPr lang="cs-CZ"/>
        </a:p>
      </dgm:t>
    </dgm:pt>
    <dgm:pt modelId="{39D30570-46AC-465C-B7B9-D2118E079C21}">
      <dgm:prSet custT="1"/>
      <dgm:spPr/>
      <dgm:t>
        <a:bodyPr/>
        <a:lstStyle/>
        <a:p>
          <a:pPr algn="l" rtl="0"/>
          <a:r>
            <a:rPr lang="cs-CZ" sz="1100" dirty="0" smtClean="0"/>
            <a:t>NÁZEV</a:t>
          </a:r>
          <a:r>
            <a:rPr lang="cs-CZ" sz="1200" dirty="0" smtClean="0"/>
            <a:t>:</a:t>
          </a:r>
          <a:r>
            <a:rPr lang="cs-CZ" sz="1200" baseline="0" dirty="0" smtClean="0"/>
            <a:t> </a:t>
          </a:r>
        </a:p>
        <a:p>
          <a:pPr algn="l" rtl="0"/>
          <a:r>
            <a:rPr lang="cs-CZ" sz="1600" baseline="0" dirty="0" smtClean="0">
              <a:solidFill>
                <a:schemeClr val="tx2"/>
              </a:solidFill>
            </a:rPr>
            <a:t>VY_32_INOVACE_19_Rozmanitost přírody-společenstvo vod a</a:t>
          </a:r>
        </a:p>
        <a:p>
          <a:pPr algn="l" rtl="0"/>
          <a:r>
            <a:rPr lang="cs-CZ" sz="1600" baseline="0" smtClean="0">
              <a:solidFill>
                <a:schemeClr val="tx2"/>
              </a:solidFill>
            </a:rPr>
            <a:t>                                       bažin </a:t>
          </a:r>
          <a:endParaRPr lang="cs-CZ" sz="1600" dirty="0">
            <a:solidFill>
              <a:schemeClr val="tx2"/>
            </a:solidFill>
          </a:endParaRPr>
        </a:p>
      </dgm:t>
    </dgm:pt>
    <dgm:pt modelId="{A6F7274A-88A1-4BCE-8FB0-62EE35F83F10}" type="parTrans" cxnId="{5C6B039B-AF89-4B00-B899-F464E7644587}">
      <dgm:prSet/>
      <dgm:spPr/>
      <dgm:t>
        <a:bodyPr/>
        <a:lstStyle/>
        <a:p>
          <a:endParaRPr lang="cs-CZ"/>
        </a:p>
      </dgm:t>
    </dgm:pt>
    <dgm:pt modelId="{042502C9-8BC2-44E4-BE13-0FDD80F6318E}" type="sibTrans" cxnId="{5C6B039B-AF89-4B00-B899-F464E7644587}">
      <dgm:prSet/>
      <dgm:spPr/>
      <dgm:t>
        <a:bodyPr/>
        <a:lstStyle/>
        <a:p>
          <a:endParaRPr lang="cs-CZ"/>
        </a:p>
      </dgm:t>
    </dgm:pt>
    <dgm:pt modelId="{8BB4EE2B-3DD1-4F6C-861B-A1986E402398}">
      <dgm:prSet phldrT="[Text]" custT="1"/>
      <dgm:spPr/>
      <dgm:t>
        <a:bodyPr/>
        <a:lstStyle/>
        <a:p>
          <a:pPr algn="l"/>
          <a:r>
            <a:rPr lang="cs-CZ" sz="1100" dirty="0" smtClean="0"/>
            <a:t>TEMA</a:t>
          </a:r>
          <a:r>
            <a:rPr lang="cs-CZ" sz="1200" dirty="0" smtClean="0"/>
            <a:t>: </a:t>
          </a:r>
        </a:p>
        <a:p>
          <a:pPr algn="l"/>
          <a:r>
            <a:rPr lang="cs-CZ" sz="16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dirty="0">
            <a:solidFill>
              <a:schemeClr val="tx2"/>
            </a:solidFill>
          </a:endParaRPr>
        </a:p>
      </dgm:t>
    </dgm:pt>
    <dgm:pt modelId="{29383A11-AD56-45CC-B5C3-AC11C040F5B1}" type="parTrans" cxnId="{E6D7D482-6F21-497F-82EC-44F65D87031C}">
      <dgm:prSet/>
      <dgm:spPr/>
      <dgm:t>
        <a:bodyPr/>
        <a:lstStyle/>
        <a:p>
          <a:endParaRPr lang="cs-CZ"/>
        </a:p>
      </dgm:t>
    </dgm:pt>
    <dgm:pt modelId="{243AEA9C-9BFA-452C-84FC-1210094BAA6D}" type="sibTrans" cxnId="{E6D7D482-6F21-497F-82EC-44F65D87031C}">
      <dgm:prSet/>
      <dgm:spPr/>
      <dgm:t>
        <a:bodyPr/>
        <a:lstStyle/>
        <a:p>
          <a:endParaRPr lang="cs-CZ"/>
        </a:p>
      </dgm:t>
    </dgm:pt>
    <dgm:pt modelId="{E81CD3C7-D9D7-4E6D-AC07-05960AAD1AA5}">
      <dgm:prSet phldrT="[Text]" custT="1"/>
      <dgm:spPr/>
      <dgm:t>
        <a:bodyPr/>
        <a:lstStyle/>
        <a:p>
          <a:pPr algn="l" rtl="0"/>
          <a:r>
            <a:rPr lang="cs-CZ" sz="1100" dirty="0" smtClean="0"/>
            <a:t>ČÍSLO PROJEKTU: </a:t>
          </a:r>
        </a:p>
        <a:p>
          <a:pPr algn="l" rtl="0"/>
          <a:r>
            <a:rPr lang="cs-CZ" sz="1600" dirty="0" smtClean="0">
              <a:solidFill>
                <a:schemeClr val="tx2"/>
              </a:solidFill>
            </a:rPr>
            <a:t>CZ.1.07/1.4.00/21.2151</a:t>
          </a:r>
          <a:endParaRPr lang="cs-CZ" sz="1600" dirty="0">
            <a:solidFill>
              <a:schemeClr val="tx2"/>
            </a:solidFill>
          </a:endParaRPr>
        </a:p>
      </dgm:t>
    </dgm:pt>
    <dgm:pt modelId="{7245EA7F-793B-4883-9851-AF0AA788D391}" type="parTrans" cxnId="{F2EB77BB-2709-4D71-A906-64A8DEA8DDF0}">
      <dgm:prSet/>
      <dgm:spPr/>
      <dgm:t>
        <a:bodyPr/>
        <a:lstStyle/>
        <a:p>
          <a:endParaRPr lang="cs-CZ"/>
        </a:p>
      </dgm:t>
    </dgm:pt>
    <dgm:pt modelId="{96EE4542-B607-4615-A04B-1397F987623E}" type="sibTrans" cxnId="{F2EB77BB-2709-4D71-A906-64A8DEA8DDF0}">
      <dgm:prSet/>
      <dgm:spPr/>
      <dgm:t>
        <a:bodyPr/>
        <a:lstStyle/>
        <a:p>
          <a:endParaRPr lang="cs-CZ"/>
        </a:p>
      </dgm:t>
    </dgm:pt>
    <dgm:pt modelId="{05900486-F285-4F2C-8DF3-A0DDB0829592}" type="pres">
      <dgm:prSet presAssocID="{2F353AF2-72CC-413E-92DB-BF4F24AD5CA0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208CE6D0-44AD-4998-8097-B276A63D874C}" type="pres">
      <dgm:prSet presAssocID="{EF97F5D6-4A81-49EA-AC2D-4DBD5DC024D2}" presName="circle1" presStyleLbl="node1" presStyleIdx="0" presStyleCnt="5"/>
      <dgm:spPr/>
    </dgm:pt>
    <dgm:pt modelId="{AA133BE2-EF4B-4020-844B-D67B374EAE8B}" type="pres">
      <dgm:prSet presAssocID="{EF97F5D6-4A81-49EA-AC2D-4DBD5DC024D2}" presName="space" presStyleCnt="0"/>
      <dgm:spPr/>
    </dgm:pt>
    <dgm:pt modelId="{91668161-6AB6-4600-BEB5-9A84821678A3}" type="pres">
      <dgm:prSet presAssocID="{EF97F5D6-4A81-49EA-AC2D-4DBD5DC024D2}" presName="rect1" presStyleLbl="alignAcc1" presStyleIdx="0" presStyleCnt="5"/>
      <dgm:spPr/>
      <dgm:t>
        <a:bodyPr/>
        <a:lstStyle/>
        <a:p>
          <a:endParaRPr lang="cs-CZ"/>
        </a:p>
      </dgm:t>
    </dgm:pt>
    <dgm:pt modelId="{91E186ED-28CF-4034-A313-5604B0EEB730}" type="pres">
      <dgm:prSet presAssocID="{3B7B90AD-211A-416E-B220-0498D530F9D4}" presName="vertSpace2" presStyleLbl="node1" presStyleIdx="0" presStyleCnt="5"/>
      <dgm:spPr/>
    </dgm:pt>
    <dgm:pt modelId="{C64A6C0D-CF78-4ACB-8F4A-CCD935C1FBB7}" type="pres">
      <dgm:prSet presAssocID="{3B7B90AD-211A-416E-B220-0498D530F9D4}" presName="circle2" presStyleLbl="node1" presStyleIdx="1" presStyleCnt="5" custScaleX="98947"/>
      <dgm:spPr/>
    </dgm:pt>
    <dgm:pt modelId="{045F7912-B345-435E-946A-BC4C65067EF9}" type="pres">
      <dgm:prSet presAssocID="{3B7B90AD-211A-416E-B220-0498D530F9D4}" presName="rect2" presStyleLbl="alignAcc1" presStyleIdx="1" presStyleCnt="5" custScaleY="94364" custLinFactNeighborX="621" custLinFactNeighborY="-2487"/>
      <dgm:spPr/>
      <dgm:t>
        <a:bodyPr/>
        <a:lstStyle/>
        <a:p>
          <a:endParaRPr lang="cs-CZ"/>
        </a:p>
      </dgm:t>
    </dgm:pt>
    <dgm:pt modelId="{9F98E0FA-BF01-4AAB-87E0-F07981F90ACE}" type="pres">
      <dgm:prSet presAssocID="{39D30570-46AC-465C-B7B9-D2118E079C21}" presName="vertSpace3" presStyleLbl="node1" presStyleIdx="1" presStyleCnt="5"/>
      <dgm:spPr/>
    </dgm:pt>
    <dgm:pt modelId="{5676EFBF-D8A4-4E4C-A218-C4399BD5E49A}" type="pres">
      <dgm:prSet presAssocID="{39D30570-46AC-465C-B7B9-D2118E079C21}" presName="circle3" presStyleLbl="node1" presStyleIdx="2" presStyleCnt="5"/>
      <dgm:spPr/>
    </dgm:pt>
    <dgm:pt modelId="{C0595DA9-4779-42AD-9BA6-AB30B8E7C49C}" type="pres">
      <dgm:prSet presAssocID="{39D30570-46AC-465C-B7B9-D2118E079C21}" presName="rect3" presStyleLbl="alignAcc1" presStyleIdx="2" presStyleCnt="5"/>
      <dgm:spPr/>
      <dgm:t>
        <a:bodyPr/>
        <a:lstStyle/>
        <a:p>
          <a:endParaRPr lang="cs-CZ"/>
        </a:p>
      </dgm:t>
    </dgm:pt>
    <dgm:pt modelId="{D22C5642-D50A-4FF8-932E-7F4108879926}" type="pres">
      <dgm:prSet presAssocID="{8BB4EE2B-3DD1-4F6C-861B-A1986E402398}" presName="vertSpace4" presStyleLbl="node1" presStyleIdx="2" presStyleCnt="5"/>
      <dgm:spPr/>
    </dgm:pt>
    <dgm:pt modelId="{0FB98643-7663-4C7A-BD01-B6BE55507DA1}" type="pres">
      <dgm:prSet presAssocID="{8BB4EE2B-3DD1-4F6C-861B-A1986E402398}" presName="circle4" presStyleLbl="node1" presStyleIdx="3" presStyleCnt="5"/>
      <dgm:spPr/>
    </dgm:pt>
    <dgm:pt modelId="{EE18BECF-67A7-4F75-A7D6-01AB5C0911E8}" type="pres">
      <dgm:prSet presAssocID="{8BB4EE2B-3DD1-4F6C-861B-A1986E402398}" presName="rect4" presStyleLbl="alignAcc1" presStyleIdx="3" presStyleCnt="5"/>
      <dgm:spPr/>
      <dgm:t>
        <a:bodyPr/>
        <a:lstStyle/>
        <a:p>
          <a:endParaRPr lang="cs-CZ"/>
        </a:p>
      </dgm:t>
    </dgm:pt>
    <dgm:pt modelId="{79C80046-B813-4403-AB48-C3F699B5AB0C}" type="pres">
      <dgm:prSet presAssocID="{E81CD3C7-D9D7-4E6D-AC07-05960AAD1AA5}" presName="vertSpace5" presStyleLbl="node1" presStyleIdx="3" presStyleCnt="5"/>
      <dgm:spPr/>
    </dgm:pt>
    <dgm:pt modelId="{B8348495-AEA3-4A34-9EAA-ED359EDEA045}" type="pres">
      <dgm:prSet presAssocID="{E81CD3C7-D9D7-4E6D-AC07-05960AAD1AA5}" presName="circle5" presStyleLbl="node1" presStyleIdx="4" presStyleCnt="5"/>
      <dgm:spPr/>
    </dgm:pt>
    <dgm:pt modelId="{940248A8-C27D-4549-ABB0-909E43312830}" type="pres">
      <dgm:prSet presAssocID="{E81CD3C7-D9D7-4E6D-AC07-05960AAD1AA5}" presName="rect5" presStyleLbl="alignAcc1" presStyleIdx="4" presStyleCnt="5"/>
      <dgm:spPr/>
      <dgm:t>
        <a:bodyPr/>
        <a:lstStyle/>
        <a:p>
          <a:endParaRPr lang="cs-CZ"/>
        </a:p>
      </dgm:t>
    </dgm:pt>
    <dgm:pt modelId="{A4691E4C-21F8-4B6C-80D5-8BACB392AE8F}" type="pres">
      <dgm:prSet presAssocID="{EF97F5D6-4A81-49EA-AC2D-4DBD5DC024D2}" presName="rect1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BCB9F28B-DB1F-4922-97D3-333C74FC431A}" type="pres">
      <dgm:prSet presAssocID="{3B7B90AD-211A-416E-B220-0498D530F9D4}" presName="rect2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4692F28C-2F5B-423A-93EB-69A42D5F3DDD}" type="pres">
      <dgm:prSet presAssocID="{39D30570-46AC-465C-B7B9-D2118E079C21}" presName="rect3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5CA3B44-A969-4D9A-8861-21E0649C4A87}" type="pres">
      <dgm:prSet presAssocID="{8BB4EE2B-3DD1-4F6C-861B-A1986E402398}" presName="rect4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107F3C6C-76AA-4290-97E0-390671EAD5D9}" type="pres">
      <dgm:prSet presAssocID="{E81CD3C7-D9D7-4E6D-AC07-05960AAD1AA5}" presName="rect5ParTxNoCh" presStyleLbl="alignAcc1" presStyleIdx="4" presStyleCnt="5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DE8AF893-E86A-4A95-88C0-54689AD8A6F8}" type="presOf" srcId="{3B7B90AD-211A-416E-B220-0498D530F9D4}" destId="{045F7912-B345-435E-946A-BC4C65067EF9}" srcOrd="0" destOrd="0" presId="urn:microsoft.com/office/officeart/2005/8/layout/target3"/>
    <dgm:cxn modelId="{B0402053-0A2D-498B-8D93-64A0C7236B37}" type="presOf" srcId="{8BB4EE2B-3DD1-4F6C-861B-A1986E402398}" destId="{25CA3B44-A969-4D9A-8861-21E0649C4A87}" srcOrd="1" destOrd="0" presId="urn:microsoft.com/office/officeart/2005/8/layout/target3"/>
    <dgm:cxn modelId="{91450CA7-F421-4C24-87D7-9FCE52C73A6E}" type="presOf" srcId="{E81CD3C7-D9D7-4E6D-AC07-05960AAD1AA5}" destId="{107F3C6C-76AA-4290-97E0-390671EAD5D9}" srcOrd="1" destOrd="0" presId="urn:microsoft.com/office/officeart/2005/8/layout/target3"/>
    <dgm:cxn modelId="{03DE809A-65F5-42C2-A5BB-FFCC2238E6DB}" type="presOf" srcId="{3B7B90AD-211A-416E-B220-0498D530F9D4}" destId="{BCB9F28B-DB1F-4922-97D3-333C74FC431A}" srcOrd="1" destOrd="0" presId="urn:microsoft.com/office/officeart/2005/8/layout/target3"/>
    <dgm:cxn modelId="{9917B7F9-A3D0-4DD9-AB85-9F20EA350A00}" type="presOf" srcId="{EF97F5D6-4A81-49EA-AC2D-4DBD5DC024D2}" destId="{A4691E4C-21F8-4B6C-80D5-8BACB392AE8F}" srcOrd="1" destOrd="0" presId="urn:microsoft.com/office/officeart/2005/8/layout/target3"/>
    <dgm:cxn modelId="{DFA5906B-6EA5-4235-BDDD-5E3D281D7D4B}" srcId="{2F353AF2-72CC-413E-92DB-BF4F24AD5CA0}" destId="{EF97F5D6-4A81-49EA-AC2D-4DBD5DC024D2}" srcOrd="0" destOrd="0" parTransId="{7563FBF7-3DDC-465D-BFB3-CCBD043EF7C8}" sibTransId="{7373E4F6-653C-4C87-955D-7F4AB4C33900}"/>
    <dgm:cxn modelId="{E6D7D482-6F21-497F-82EC-44F65D87031C}" srcId="{2F353AF2-72CC-413E-92DB-BF4F24AD5CA0}" destId="{8BB4EE2B-3DD1-4F6C-861B-A1986E402398}" srcOrd="3" destOrd="0" parTransId="{29383A11-AD56-45CC-B5C3-AC11C040F5B1}" sibTransId="{243AEA9C-9BFA-452C-84FC-1210094BAA6D}"/>
    <dgm:cxn modelId="{5C6B039B-AF89-4B00-B899-F464E7644587}" srcId="{2F353AF2-72CC-413E-92DB-BF4F24AD5CA0}" destId="{39D30570-46AC-465C-B7B9-D2118E079C21}" srcOrd="2" destOrd="0" parTransId="{A6F7274A-88A1-4BCE-8FB0-62EE35F83F10}" sibTransId="{042502C9-8BC2-44E4-BE13-0FDD80F6318E}"/>
    <dgm:cxn modelId="{A413D867-89BD-4740-A7A7-B2F6AE66361D}" type="presOf" srcId="{39D30570-46AC-465C-B7B9-D2118E079C21}" destId="{4692F28C-2F5B-423A-93EB-69A42D5F3DDD}" srcOrd="1" destOrd="0" presId="urn:microsoft.com/office/officeart/2005/8/layout/target3"/>
    <dgm:cxn modelId="{84926722-6B81-4102-AEEF-241E3219906F}" type="presOf" srcId="{39D30570-46AC-465C-B7B9-D2118E079C21}" destId="{C0595DA9-4779-42AD-9BA6-AB30B8E7C49C}" srcOrd="0" destOrd="0" presId="urn:microsoft.com/office/officeart/2005/8/layout/target3"/>
    <dgm:cxn modelId="{5806B700-65F5-4D21-944A-233E501A7472}" type="presOf" srcId="{E81CD3C7-D9D7-4E6D-AC07-05960AAD1AA5}" destId="{940248A8-C27D-4549-ABB0-909E43312830}" srcOrd="0" destOrd="0" presId="urn:microsoft.com/office/officeart/2005/8/layout/target3"/>
    <dgm:cxn modelId="{6306325C-5F31-4D89-8B95-B8FF062169D2}" srcId="{2F353AF2-72CC-413E-92DB-BF4F24AD5CA0}" destId="{3B7B90AD-211A-416E-B220-0498D530F9D4}" srcOrd="1" destOrd="0" parTransId="{996B20E9-9F16-41B0-A645-060C9E9B098F}" sibTransId="{86B34A85-A92D-403C-9B20-6EDA919B8C7F}"/>
    <dgm:cxn modelId="{2F7558E5-8C6F-4DCB-95B3-101F9507EAFB}" type="presOf" srcId="{2F353AF2-72CC-413E-92DB-BF4F24AD5CA0}" destId="{05900486-F285-4F2C-8DF3-A0DDB0829592}" srcOrd="0" destOrd="0" presId="urn:microsoft.com/office/officeart/2005/8/layout/target3"/>
    <dgm:cxn modelId="{F2EB77BB-2709-4D71-A906-64A8DEA8DDF0}" srcId="{2F353AF2-72CC-413E-92DB-BF4F24AD5CA0}" destId="{E81CD3C7-D9D7-4E6D-AC07-05960AAD1AA5}" srcOrd="4" destOrd="0" parTransId="{7245EA7F-793B-4883-9851-AF0AA788D391}" sibTransId="{96EE4542-B607-4615-A04B-1397F987623E}"/>
    <dgm:cxn modelId="{7BCFE544-E2FE-451A-A882-B0DA074D6521}" type="presOf" srcId="{8BB4EE2B-3DD1-4F6C-861B-A1986E402398}" destId="{EE18BECF-67A7-4F75-A7D6-01AB5C0911E8}" srcOrd="0" destOrd="0" presId="urn:microsoft.com/office/officeart/2005/8/layout/target3"/>
    <dgm:cxn modelId="{3F6F0BFB-8264-4E79-8D7D-F4450F0CF2BD}" type="presOf" srcId="{EF97F5D6-4A81-49EA-AC2D-4DBD5DC024D2}" destId="{91668161-6AB6-4600-BEB5-9A84821678A3}" srcOrd="0" destOrd="0" presId="urn:microsoft.com/office/officeart/2005/8/layout/target3"/>
    <dgm:cxn modelId="{AEA5B056-8954-45C4-82C9-79F37C93874D}" type="presParOf" srcId="{05900486-F285-4F2C-8DF3-A0DDB0829592}" destId="{208CE6D0-44AD-4998-8097-B276A63D874C}" srcOrd="0" destOrd="0" presId="urn:microsoft.com/office/officeart/2005/8/layout/target3"/>
    <dgm:cxn modelId="{0D3C87F8-40AD-4AA0-B29F-27600F2B3229}" type="presParOf" srcId="{05900486-F285-4F2C-8DF3-A0DDB0829592}" destId="{AA133BE2-EF4B-4020-844B-D67B374EAE8B}" srcOrd="1" destOrd="0" presId="urn:microsoft.com/office/officeart/2005/8/layout/target3"/>
    <dgm:cxn modelId="{04DF85D6-46D8-47AB-827E-E1A1734F83FD}" type="presParOf" srcId="{05900486-F285-4F2C-8DF3-A0DDB0829592}" destId="{91668161-6AB6-4600-BEB5-9A84821678A3}" srcOrd="2" destOrd="0" presId="urn:microsoft.com/office/officeart/2005/8/layout/target3"/>
    <dgm:cxn modelId="{53EEA201-3EE3-4743-B595-FBDAB3D46331}" type="presParOf" srcId="{05900486-F285-4F2C-8DF3-A0DDB0829592}" destId="{91E186ED-28CF-4034-A313-5604B0EEB730}" srcOrd="3" destOrd="0" presId="urn:microsoft.com/office/officeart/2005/8/layout/target3"/>
    <dgm:cxn modelId="{0C3817ED-2B94-4036-8FE0-BD025CA51B1E}" type="presParOf" srcId="{05900486-F285-4F2C-8DF3-A0DDB0829592}" destId="{C64A6C0D-CF78-4ACB-8F4A-CCD935C1FBB7}" srcOrd="4" destOrd="0" presId="urn:microsoft.com/office/officeart/2005/8/layout/target3"/>
    <dgm:cxn modelId="{D472F908-2D13-4891-9A0F-4D98A1096FA3}" type="presParOf" srcId="{05900486-F285-4F2C-8DF3-A0DDB0829592}" destId="{045F7912-B345-435E-946A-BC4C65067EF9}" srcOrd="5" destOrd="0" presId="urn:microsoft.com/office/officeart/2005/8/layout/target3"/>
    <dgm:cxn modelId="{2EAEB936-F5E2-4455-9F7D-DB7C0B8483E8}" type="presParOf" srcId="{05900486-F285-4F2C-8DF3-A0DDB0829592}" destId="{9F98E0FA-BF01-4AAB-87E0-F07981F90ACE}" srcOrd="6" destOrd="0" presId="urn:microsoft.com/office/officeart/2005/8/layout/target3"/>
    <dgm:cxn modelId="{A6488B8F-B5DA-460C-B4D6-D9130884394F}" type="presParOf" srcId="{05900486-F285-4F2C-8DF3-A0DDB0829592}" destId="{5676EFBF-D8A4-4E4C-A218-C4399BD5E49A}" srcOrd="7" destOrd="0" presId="urn:microsoft.com/office/officeart/2005/8/layout/target3"/>
    <dgm:cxn modelId="{32BC915D-2C20-4786-8786-951B45288837}" type="presParOf" srcId="{05900486-F285-4F2C-8DF3-A0DDB0829592}" destId="{C0595DA9-4779-42AD-9BA6-AB30B8E7C49C}" srcOrd="8" destOrd="0" presId="urn:microsoft.com/office/officeart/2005/8/layout/target3"/>
    <dgm:cxn modelId="{000803DA-3D52-4CD4-A5B0-CB77DBC66545}" type="presParOf" srcId="{05900486-F285-4F2C-8DF3-A0DDB0829592}" destId="{D22C5642-D50A-4FF8-932E-7F4108879926}" srcOrd="9" destOrd="0" presId="urn:microsoft.com/office/officeart/2005/8/layout/target3"/>
    <dgm:cxn modelId="{3F27ECDA-89A7-4E94-A27D-DA3C581CCDFD}" type="presParOf" srcId="{05900486-F285-4F2C-8DF3-A0DDB0829592}" destId="{0FB98643-7663-4C7A-BD01-B6BE55507DA1}" srcOrd="10" destOrd="0" presId="urn:microsoft.com/office/officeart/2005/8/layout/target3"/>
    <dgm:cxn modelId="{DA8D86B4-06A0-48D8-84C3-D2A3F2CF1D4C}" type="presParOf" srcId="{05900486-F285-4F2C-8DF3-A0DDB0829592}" destId="{EE18BECF-67A7-4F75-A7D6-01AB5C0911E8}" srcOrd="11" destOrd="0" presId="urn:microsoft.com/office/officeart/2005/8/layout/target3"/>
    <dgm:cxn modelId="{B7CB6932-91D9-43FE-88E7-34F2DDD9F413}" type="presParOf" srcId="{05900486-F285-4F2C-8DF3-A0DDB0829592}" destId="{79C80046-B813-4403-AB48-C3F699B5AB0C}" srcOrd="12" destOrd="0" presId="urn:microsoft.com/office/officeart/2005/8/layout/target3"/>
    <dgm:cxn modelId="{38B01D14-F0B2-47A2-8F59-DD3F7846A895}" type="presParOf" srcId="{05900486-F285-4F2C-8DF3-A0DDB0829592}" destId="{B8348495-AEA3-4A34-9EAA-ED359EDEA045}" srcOrd="13" destOrd="0" presId="urn:microsoft.com/office/officeart/2005/8/layout/target3"/>
    <dgm:cxn modelId="{489F8135-183E-46B4-A19E-B3801ABE2704}" type="presParOf" srcId="{05900486-F285-4F2C-8DF3-A0DDB0829592}" destId="{940248A8-C27D-4549-ABB0-909E43312830}" srcOrd="14" destOrd="0" presId="urn:microsoft.com/office/officeart/2005/8/layout/target3"/>
    <dgm:cxn modelId="{2C38098C-E258-4482-B257-DB0E8F5005B8}" type="presParOf" srcId="{05900486-F285-4F2C-8DF3-A0DDB0829592}" destId="{A4691E4C-21F8-4B6C-80D5-8BACB392AE8F}" srcOrd="15" destOrd="0" presId="urn:microsoft.com/office/officeart/2005/8/layout/target3"/>
    <dgm:cxn modelId="{7F7D7D81-14EF-4590-A62F-2BD6BF0291CF}" type="presParOf" srcId="{05900486-F285-4F2C-8DF3-A0DDB0829592}" destId="{BCB9F28B-DB1F-4922-97D3-333C74FC431A}" srcOrd="16" destOrd="0" presId="urn:microsoft.com/office/officeart/2005/8/layout/target3"/>
    <dgm:cxn modelId="{5B1D783A-77E3-479F-B916-1CD6FCC87BB5}" type="presParOf" srcId="{05900486-F285-4F2C-8DF3-A0DDB0829592}" destId="{4692F28C-2F5B-423A-93EB-69A42D5F3DDD}" srcOrd="17" destOrd="0" presId="urn:microsoft.com/office/officeart/2005/8/layout/target3"/>
    <dgm:cxn modelId="{712AED34-FBF5-4425-A924-13088DE72F6D}" type="presParOf" srcId="{05900486-F285-4F2C-8DF3-A0DDB0829592}" destId="{25CA3B44-A969-4D9A-8861-21E0649C4A87}" srcOrd="18" destOrd="0" presId="urn:microsoft.com/office/officeart/2005/8/layout/target3"/>
    <dgm:cxn modelId="{C4055F9D-2DC1-462A-95C8-B066A2C911D9}" type="presParOf" srcId="{05900486-F285-4F2C-8DF3-A0DDB0829592}" destId="{107F3C6C-76AA-4290-97E0-390671EAD5D9}" srcOrd="19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08CE6D0-44AD-4998-8097-B276A63D874C}">
      <dsp:nvSpPr>
        <dsp:cNvPr id="0" name=""/>
        <dsp:cNvSpPr/>
      </dsp:nvSpPr>
      <dsp:spPr>
        <a:xfrm>
          <a:off x="0" y="0"/>
          <a:ext cx="4104456" cy="4104456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1668161-6AB6-4600-BEB5-9A84821678A3}">
      <dsp:nvSpPr>
        <dsp:cNvPr id="0" name=""/>
        <dsp:cNvSpPr/>
      </dsp:nvSpPr>
      <dsp:spPr>
        <a:xfrm>
          <a:off x="2052228" y="0"/>
          <a:ext cx="5796643" cy="410445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000" kern="1200" dirty="0" smtClean="0"/>
            <a:t>NÁZEV ŠKOLY: </a:t>
          </a:r>
        </a:p>
        <a:p>
          <a:pPr lvl="0" algn="l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b="0" kern="1200" dirty="0" smtClean="0">
              <a:solidFill>
                <a:schemeClr val="tx2"/>
              </a:solidFill>
            </a:rPr>
            <a:t>Základní škola a Mateřská škola Hrabová, okres Šumperk, </a:t>
          </a:r>
          <a:br>
            <a:rPr lang="cs-CZ" sz="1600" b="0" kern="1200" dirty="0" smtClean="0">
              <a:solidFill>
                <a:schemeClr val="tx2"/>
              </a:solidFill>
            </a:rPr>
          </a:br>
          <a:r>
            <a:rPr lang="cs-CZ" sz="1600" b="0" kern="1200" dirty="0" smtClean="0">
              <a:solidFill>
                <a:schemeClr val="tx2"/>
              </a:solidFill>
            </a:rPr>
            <a:t>příspěvková organizace</a:t>
          </a:r>
          <a:endParaRPr lang="cs-CZ" sz="1600" b="0" kern="1200" dirty="0">
            <a:solidFill>
              <a:schemeClr val="tx2"/>
            </a:solidFill>
          </a:endParaRPr>
        </a:p>
      </dsp:txBody>
      <dsp:txXfrm>
        <a:off x="2052228" y="0"/>
        <a:ext cx="5796643" cy="656712"/>
      </dsp:txXfrm>
    </dsp:sp>
    <dsp:sp modelId="{C64A6C0D-CF78-4ACB-8F4A-CCD935C1FBB7}">
      <dsp:nvSpPr>
        <dsp:cNvPr id="0" name=""/>
        <dsp:cNvSpPr/>
      </dsp:nvSpPr>
      <dsp:spPr>
        <a:xfrm>
          <a:off x="430967" y="639641"/>
          <a:ext cx="3208376" cy="3242520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45F7912-B345-435E-946A-BC4C65067EF9}">
      <dsp:nvSpPr>
        <dsp:cNvPr id="0" name=""/>
        <dsp:cNvSpPr/>
      </dsp:nvSpPr>
      <dsp:spPr>
        <a:xfrm>
          <a:off x="2052228" y="667445"/>
          <a:ext cx="5796643" cy="305977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AUTOR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Eva Vysoudilová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667445"/>
        <a:ext cx="5796643" cy="619700"/>
      </dsp:txXfrm>
    </dsp:sp>
    <dsp:sp modelId="{5676EFBF-D8A4-4E4C-A218-C4399BD5E49A}">
      <dsp:nvSpPr>
        <dsp:cNvPr id="0" name=""/>
        <dsp:cNvSpPr/>
      </dsp:nvSpPr>
      <dsp:spPr>
        <a:xfrm>
          <a:off x="861935" y="1313425"/>
          <a:ext cx="2380584" cy="2380584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595DA9-4779-42AD-9BA6-AB30B8E7C49C}">
      <dsp:nvSpPr>
        <dsp:cNvPr id="0" name=""/>
        <dsp:cNvSpPr/>
      </dsp:nvSpPr>
      <dsp:spPr>
        <a:xfrm>
          <a:off x="2052228" y="1313425"/>
          <a:ext cx="5796643" cy="2380584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NÁZEV</a:t>
          </a:r>
          <a:r>
            <a:rPr lang="cs-CZ" sz="1200" kern="1200" dirty="0" smtClean="0"/>
            <a:t>:</a:t>
          </a:r>
          <a:r>
            <a:rPr lang="cs-CZ" sz="1200" kern="1200" baseline="0" dirty="0" smtClean="0"/>
            <a:t>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dirty="0" smtClean="0">
              <a:solidFill>
                <a:schemeClr val="tx2"/>
              </a:solidFill>
            </a:rPr>
            <a:t>VY_32_INOVACE_19_Rozmanitost přírody-společenstvo vod a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baseline="0" smtClean="0">
              <a:solidFill>
                <a:schemeClr val="tx2"/>
              </a:solidFill>
            </a:rPr>
            <a:t>                                       bažin 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313425"/>
        <a:ext cx="5796643" cy="656712"/>
      </dsp:txXfrm>
    </dsp:sp>
    <dsp:sp modelId="{0FB98643-7663-4C7A-BD01-B6BE55507DA1}">
      <dsp:nvSpPr>
        <dsp:cNvPr id="0" name=""/>
        <dsp:cNvSpPr/>
      </dsp:nvSpPr>
      <dsp:spPr>
        <a:xfrm>
          <a:off x="1292903" y="1970138"/>
          <a:ext cx="1518648" cy="151864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624420"/>
            <a:satOff val="-36069"/>
            <a:lumOff val="39631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E18BECF-67A7-4F75-A7D6-01AB5C0911E8}">
      <dsp:nvSpPr>
        <dsp:cNvPr id="0" name=""/>
        <dsp:cNvSpPr/>
      </dsp:nvSpPr>
      <dsp:spPr>
        <a:xfrm>
          <a:off x="2052228" y="1970138"/>
          <a:ext cx="5796643" cy="151864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624420"/>
              <a:satOff val="-36069"/>
              <a:lumOff val="39631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TEMA</a:t>
          </a:r>
          <a:r>
            <a:rPr lang="cs-CZ" sz="1200" kern="1200" dirty="0" smtClean="0"/>
            <a:t>: </a:t>
          </a:r>
        </a:p>
        <a:p>
          <a:pPr lvl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Přírodověda pro 4. a 5. ročník – II. část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1970138"/>
        <a:ext cx="5796643" cy="656712"/>
      </dsp:txXfrm>
    </dsp:sp>
    <dsp:sp modelId="{B8348495-AEA3-4A34-9EAA-ED359EDEA045}">
      <dsp:nvSpPr>
        <dsp:cNvPr id="0" name=""/>
        <dsp:cNvSpPr/>
      </dsp:nvSpPr>
      <dsp:spPr>
        <a:xfrm>
          <a:off x="1723871" y="2626851"/>
          <a:ext cx="656712" cy="6567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shade val="50000"/>
            <a:hueOff val="312210"/>
            <a:satOff val="-18034"/>
            <a:lumOff val="19816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0248A8-C27D-4549-ABB0-909E43312830}">
      <dsp:nvSpPr>
        <dsp:cNvPr id="0" name=""/>
        <dsp:cNvSpPr/>
      </dsp:nvSpPr>
      <dsp:spPr>
        <a:xfrm>
          <a:off x="2052228" y="2626851"/>
          <a:ext cx="5796643" cy="6567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shade val="50000"/>
              <a:hueOff val="312210"/>
              <a:satOff val="-18034"/>
              <a:lumOff val="1981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100" kern="1200" dirty="0" smtClean="0"/>
            <a:t>ČÍSLO PROJEKTU: </a:t>
          </a:r>
        </a:p>
        <a:p>
          <a:pPr lvl="0" algn="l" defTabSz="488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600" kern="1200" dirty="0" smtClean="0">
              <a:solidFill>
                <a:schemeClr val="tx2"/>
              </a:solidFill>
            </a:rPr>
            <a:t>CZ.1.07/1.4.00/21.2151</a:t>
          </a:r>
          <a:endParaRPr lang="cs-CZ" sz="1600" kern="1200" dirty="0">
            <a:solidFill>
              <a:schemeClr val="tx2"/>
            </a:solidFill>
          </a:endParaRPr>
        </a:p>
      </dsp:txBody>
      <dsp:txXfrm>
        <a:off x="2052228" y="2626851"/>
        <a:ext cx="5796643" cy="65671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C3EA25-3C42-4DFA-A899-3DD8C2401E02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D8C36E-50A8-4D0E-A581-858D28361FA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523235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18FE4659-7985-49B0-AFB9-855F1780E650}" type="datetimeFigureOut">
              <a:rPr lang="cs-CZ" smtClean="0"/>
              <a:t>15.4.2013</a:t>
            </a:fld>
            <a:endParaRPr lang="cs-CZ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0A214142-B12E-4194-81CB-58D4EC9C796F}" type="slidenum">
              <a:rPr lang="cs-CZ" smtClean="0"/>
              <a:t>‹#›</a:t>
            </a:fld>
            <a:endParaRPr lang="cs-CZ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R%C3%A1kos_obecn%C3%BD" TargetMode="External"/><Relationship Id="rId2" Type="http://schemas.openxmlformats.org/officeDocument/2006/relationships/hyperlink" Target="http://cs.wikipedia.org/wiki/Vrba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s.wikipedia.org/wiki/Podb%C4%9Bl_l%C3%A9ka%C5%99sk%C3%BD" TargetMode="External"/><Relationship Id="rId2" Type="http://schemas.openxmlformats.org/officeDocument/2006/relationships/hyperlink" Target="http://cs.wikipedia.org/wiki/Blatouch_bahenn%C3%AD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hyperlink" Target="http://cs.wikipedia.org/wiki/Stul%C3%ADk_%C5%BElut%C3%BD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863729732"/>
              </p:ext>
            </p:extLst>
          </p:nvPr>
        </p:nvGraphicFramePr>
        <p:xfrm>
          <a:off x="683568" y="620688"/>
          <a:ext cx="7848872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5157192"/>
            <a:ext cx="5407025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01709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400" b="1" dirty="0" smtClean="0"/>
              <a:t>ANOTACE</a:t>
            </a:r>
            <a:endParaRPr lang="cs-CZ" sz="44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Byliny a dřeviny v okolí vod, vodní rostliny.</a:t>
            </a:r>
          </a:p>
          <a:p>
            <a:r>
              <a:rPr lang="cs-CZ" dirty="0"/>
              <a:t>Určeno pro práci na interaktivní tabuli</a:t>
            </a:r>
            <a:r>
              <a:rPr lang="cs-CZ" dirty="0" smtClean="0"/>
              <a:t>.</a:t>
            </a:r>
          </a:p>
          <a:p>
            <a:r>
              <a:rPr lang="cs-CZ" dirty="0" smtClean="0"/>
              <a:t>Vypracováno </a:t>
            </a:r>
            <a:r>
              <a:rPr lang="cs-CZ" smtClean="0"/>
              <a:t>dne </a:t>
            </a:r>
            <a:r>
              <a:rPr lang="cs-CZ" smtClean="0"/>
              <a:t>20</a:t>
            </a:r>
            <a:r>
              <a:rPr lang="cs-CZ" smtClean="0"/>
              <a:t>. </a:t>
            </a:r>
            <a:r>
              <a:rPr lang="cs-CZ" dirty="0"/>
              <a:t>3</a:t>
            </a:r>
            <a:r>
              <a:rPr lang="cs-CZ" dirty="0" smtClean="0"/>
              <a:t>. 2013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72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Rostliny v okolí vod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Nejčastější dřevinou rostoucí v okolí vod jsou</a:t>
            </a:r>
          </a:p>
          <a:p>
            <a:r>
              <a:rPr lang="cs-CZ" dirty="0" smtClean="0"/>
              <a:t>Částečně ponořené ve vodě jsou porosty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a </a:t>
            </a:r>
          </a:p>
          <a:p>
            <a:r>
              <a:rPr lang="cs-CZ" dirty="0" smtClean="0">
                <a:hlinkClick r:id="rId2"/>
              </a:rPr>
              <a:t>http://cs.wikipedia.org/wiki/Vrba</a:t>
            </a:r>
            <a:endParaRPr lang="cs-CZ" dirty="0" smtClean="0"/>
          </a:p>
          <a:p>
            <a:r>
              <a:rPr lang="cs-CZ" dirty="0" smtClean="0">
                <a:hlinkClick r:id="rId3"/>
              </a:rPr>
              <a:t>http://cs.wikipedia.org/wiki/R%C3%A1kos_obecn%C3%BD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7308304" y="2053988"/>
            <a:ext cx="914400" cy="301752"/>
          </a:xfrm>
          <a:prstGeom prst="flowChartTerminator">
            <a:avLst/>
          </a:prstGeom>
          <a:solidFill>
            <a:srgbClr val="00B050"/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rby.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6668204" y="2558044"/>
            <a:ext cx="1216164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4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rákosu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1242504" y="2996952"/>
            <a:ext cx="1313272" cy="301752"/>
          </a:xfrm>
          <a:prstGeom prst="flowChartTerminator">
            <a:avLst/>
          </a:prstGeom>
          <a:solidFill>
            <a:schemeClr val="accent5">
              <a:lumMod val="75000"/>
            </a:schemeClr>
          </a:solidFill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robince.</a:t>
            </a:r>
            <a:endParaRPr lang="cs-CZ" dirty="0"/>
          </a:p>
        </p:txBody>
      </p:sp>
      <p:pic>
        <p:nvPicPr>
          <p:cNvPr id="1029" name="Picture 5" descr="C:\Users\ucitel\AppData\Local\Microsoft\Windows\Temporary Internet Files\Content.IE5\T1F51PG4\MC90022169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9872" y="4437112"/>
            <a:ext cx="1656184" cy="205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521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Další rostliny u vody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Na březích vod na jaře kvete žlutě</a:t>
            </a:r>
          </a:p>
          <a:p>
            <a:r>
              <a:rPr lang="cs-CZ" dirty="0" smtClean="0"/>
              <a:t>Je mírně</a:t>
            </a:r>
          </a:p>
          <a:p>
            <a:r>
              <a:rPr lang="cs-CZ" dirty="0" smtClean="0">
                <a:hlinkClick r:id="rId2"/>
              </a:rPr>
              <a:t>http://cs.wikipedia.org/wiki/Blatouch_bahenn%C3%AD</a:t>
            </a:r>
            <a:endParaRPr lang="cs-CZ" dirty="0" smtClean="0"/>
          </a:p>
          <a:p>
            <a:r>
              <a:rPr lang="cs-CZ" dirty="0" smtClean="0"/>
              <a:t>Známá léčivá rostlina, která vykvétá brzy z jara je </a:t>
            </a:r>
          </a:p>
          <a:p>
            <a:r>
              <a:rPr lang="cs-CZ" dirty="0" smtClean="0"/>
              <a:t>Jeho květenství se sbírají na            proti </a:t>
            </a:r>
          </a:p>
          <a:p>
            <a:r>
              <a:rPr lang="cs-CZ" dirty="0" smtClean="0">
                <a:hlinkClick r:id="rId3"/>
              </a:rPr>
              <a:t>http://cs.wikipedia.org/wiki/Podb%C4%9Bl_l%C3%A9ka%C5%99sk%C3%BD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5724128" y="1844824"/>
            <a:ext cx="1944216" cy="504056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b</a:t>
            </a:r>
            <a:r>
              <a:rPr lang="cs-CZ" dirty="0" smtClean="0"/>
              <a:t>latouch bahenní.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123728" y="2513100"/>
            <a:ext cx="1224136" cy="301752"/>
          </a:xfrm>
          <a:prstGeom prst="flowChartTerminator">
            <a:avLst/>
          </a:prstGeom>
          <a:solidFill>
            <a:srgbClr val="FF0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jedovatý.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7812360" y="3795900"/>
            <a:ext cx="1058416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p</a:t>
            </a:r>
            <a:r>
              <a:rPr lang="cs-CZ" dirty="0" smtClean="0"/>
              <a:t>odběl.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4788024" y="4272516"/>
            <a:ext cx="810016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čaj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6563072" y="4272516"/>
            <a:ext cx="914400" cy="301752"/>
          </a:xfrm>
          <a:prstGeom prst="flowChartTerminator">
            <a:avLst/>
          </a:prstGeom>
          <a:solidFill>
            <a:srgbClr val="7030A0"/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ašli.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B68J5KLY\MC900424012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6117" y="4917569"/>
            <a:ext cx="1971675" cy="1933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95984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Leknín bělostný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dokonale přizpůsoben životu ve </a:t>
            </a:r>
          </a:p>
          <a:p>
            <a:r>
              <a:rPr lang="cs-CZ" dirty="0" smtClean="0"/>
              <a:t>Má velké bílé              a listy, které                po hladině.</a:t>
            </a:r>
          </a:p>
          <a:p>
            <a:r>
              <a:rPr lang="cs-CZ" dirty="0" smtClean="0"/>
              <a:t>Na dně v bahně je zachycen plazivý               který se nazývá                 Z něj vyrůstají do půdy dna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vzhůru k hladině rostou             a  </a:t>
            </a:r>
          </a:p>
          <a:p>
            <a:r>
              <a:rPr lang="cs-CZ" dirty="0" smtClean="0"/>
              <a:t>Na podzim listy hynou a v bahně přežívá jen </a:t>
            </a:r>
          </a:p>
          <a:p>
            <a:r>
              <a:rPr lang="cs-CZ" dirty="0" smtClean="0"/>
              <a:t>Leknín je                a zákonem</a:t>
            </a:r>
          </a:p>
          <a:p>
            <a:pPr marL="0" indent="0">
              <a:buNone/>
            </a:pPr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5" name="Vývojový diagram: ukončení 4"/>
          <p:cNvSpPr/>
          <p:nvPr/>
        </p:nvSpPr>
        <p:spPr>
          <a:xfrm>
            <a:off x="2813328" y="2479176"/>
            <a:ext cx="914400" cy="301752"/>
          </a:xfrm>
          <a:prstGeom prst="flowChartTerminator">
            <a:avLst/>
          </a:prstGeom>
          <a:solidFill>
            <a:schemeClr val="bg1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květy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5673824" y="2479176"/>
            <a:ext cx="1058416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plavou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5850200" y="3007620"/>
            <a:ext cx="1098064" cy="301752"/>
          </a:xfrm>
          <a:prstGeom prst="flowChartTerminator">
            <a:avLst/>
          </a:prstGeom>
          <a:solidFill>
            <a:schemeClr val="accent6">
              <a:lumMod val="50000"/>
            </a:schemeClr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s</a:t>
            </a:r>
            <a:r>
              <a:rPr lang="cs-CZ" dirty="0" smtClean="0"/>
              <a:t>tonek,</a:t>
            </a:r>
            <a:endParaRPr lang="cs-CZ" dirty="0"/>
          </a:p>
        </p:txBody>
      </p:sp>
      <p:sp>
        <p:nvSpPr>
          <p:cNvPr id="8" name="Vývojový diagram: ukončení 7"/>
          <p:cNvSpPr/>
          <p:nvPr/>
        </p:nvSpPr>
        <p:spPr>
          <a:xfrm>
            <a:off x="1898928" y="3363852"/>
            <a:ext cx="1232912" cy="30175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chemeClr val="accent6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ddenek.</a:t>
            </a:r>
            <a:endParaRPr lang="cs-CZ" dirty="0"/>
          </a:p>
        </p:txBody>
      </p:sp>
      <p:sp>
        <p:nvSpPr>
          <p:cNvPr id="9" name="Vývojový diagram: ukončení 8"/>
          <p:cNvSpPr/>
          <p:nvPr/>
        </p:nvSpPr>
        <p:spPr>
          <a:xfrm>
            <a:off x="7164288" y="3363852"/>
            <a:ext cx="1080120" cy="301752"/>
          </a:xfrm>
          <a:prstGeom prst="flowChartTerminator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ořeny,</a:t>
            </a:r>
            <a:endParaRPr lang="cs-CZ" dirty="0"/>
          </a:p>
        </p:txBody>
      </p:sp>
      <p:sp>
        <p:nvSpPr>
          <p:cNvPr id="10" name="Vývojový diagram: ukončení 9"/>
          <p:cNvSpPr/>
          <p:nvPr/>
        </p:nvSpPr>
        <p:spPr>
          <a:xfrm>
            <a:off x="4355976" y="3933056"/>
            <a:ext cx="914400" cy="301752"/>
          </a:xfrm>
          <a:prstGeom prst="flowChartTerminator">
            <a:avLst/>
          </a:prstGeom>
          <a:solidFill>
            <a:srgbClr val="00B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listy</a:t>
            </a:r>
            <a:endParaRPr lang="cs-CZ" dirty="0"/>
          </a:p>
        </p:txBody>
      </p:sp>
      <p:sp>
        <p:nvSpPr>
          <p:cNvPr id="11" name="Vývojový diagram: ukončení 10"/>
          <p:cNvSpPr/>
          <p:nvPr/>
        </p:nvSpPr>
        <p:spPr>
          <a:xfrm>
            <a:off x="5639504" y="3925048"/>
            <a:ext cx="914400" cy="301752"/>
          </a:xfrm>
          <a:prstGeom prst="flowChartTerminator">
            <a:avLst/>
          </a:prstGeom>
          <a:solidFill>
            <a:schemeClr val="bg1">
              <a:lumMod val="75000"/>
            </a:schemeClr>
          </a:solidFill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k</a:t>
            </a:r>
            <a:r>
              <a:rPr lang="cs-CZ" dirty="0" smtClean="0"/>
              <a:t>věty.</a:t>
            </a:r>
            <a:endParaRPr lang="cs-CZ" dirty="0"/>
          </a:p>
        </p:txBody>
      </p:sp>
      <p:sp>
        <p:nvSpPr>
          <p:cNvPr id="12" name="Vývojový diagram: ukončení 11"/>
          <p:cNvSpPr/>
          <p:nvPr/>
        </p:nvSpPr>
        <p:spPr>
          <a:xfrm>
            <a:off x="7163292" y="4075924"/>
            <a:ext cx="1513164" cy="584072"/>
          </a:xfrm>
          <a:prstGeom prst="flowChartTerminator">
            <a:avLst/>
          </a:prstGeom>
          <a:solidFill>
            <a:schemeClr val="accent6">
              <a:lumMod val="75000"/>
            </a:schemeClr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o</a:t>
            </a:r>
            <a:r>
              <a:rPr lang="cs-CZ" dirty="0" smtClean="0"/>
              <a:t>ddenek s kořeny.</a:t>
            </a:r>
            <a:endParaRPr lang="cs-CZ" dirty="0"/>
          </a:p>
        </p:txBody>
      </p:sp>
      <p:pic>
        <p:nvPicPr>
          <p:cNvPr id="1026" name="Picture 2" descr="C:\Users\ucitel\AppData\Local\Microsoft\Windows\Temporary Internet Files\Content.IE5\YB1DZO43\MC900436885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82532" y="915552"/>
            <a:ext cx="1714500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Vývojový diagram: ukončení 12"/>
          <p:cNvSpPr/>
          <p:nvPr/>
        </p:nvSpPr>
        <p:spPr>
          <a:xfrm>
            <a:off x="2254988" y="4783432"/>
            <a:ext cx="1116680" cy="301752"/>
          </a:xfrm>
          <a:prstGeom prst="flowChartTerminator">
            <a:avLst/>
          </a:prstGeom>
          <a:solidFill>
            <a:srgbClr val="FFC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vytrvalá</a:t>
            </a:r>
            <a:endParaRPr lang="cs-CZ" dirty="0"/>
          </a:p>
        </p:txBody>
      </p:sp>
      <p:sp>
        <p:nvSpPr>
          <p:cNvPr id="15" name="Vývojový diagram: ukončení 14"/>
          <p:cNvSpPr/>
          <p:nvPr/>
        </p:nvSpPr>
        <p:spPr>
          <a:xfrm>
            <a:off x="5745832" y="1975120"/>
            <a:ext cx="914400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v</a:t>
            </a:r>
            <a:r>
              <a:rPr lang="cs-CZ" dirty="0" smtClean="0"/>
              <a:t>odě.</a:t>
            </a:r>
            <a:endParaRPr lang="cs-CZ" dirty="0"/>
          </a:p>
        </p:txBody>
      </p:sp>
      <p:sp>
        <p:nvSpPr>
          <p:cNvPr id="16" name="Vývojový diagram: ukončení 15"/>
          <p:cNvSpPr/>
          <p:nvPr/>
        </p:nvSpPr>
        <p:spPr>
          <a:xfrm>
            <a:off x="874440" y="5301208"/>
            <a:ext cx="2257400" cy="301752"/>
          </a:xfrm>
          <a:prstGeom prst="flowChartTerminator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c</a:t>
            </a:r>
            <a:r>
              <a:rPr lang="cs-CZ" dirty="0" smtClean="0"/>
              <a:t>hráněná rostlina.</a:t>
            </a:r>
            <a:endParaRPr lang="cs-CZ" dirty="0"/>
          </a:p>
        </p:txBody>
      </p:sp>
      <p:pic>
        <p:nvPicPr>
          <p:cNvPr id="1028" name="Picture 4" descr="C:\Users\ucitel\AppData\Local\Microsoft\Windows\Temporary Internet Files\Content.IE5\UJWCX3X3\MP900425266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91844" y="4797104"/>
            <a:ext cx="3912840" cy="18411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985256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10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Stulík žlutý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Je to                 rostlina příbuzná</a:t>
            </a:r>
          </a:p>
          <a:p>
            <a:r>
              <a:rPr lang="cs-CZ" dirty="0" smtClean="0"/>
              <a:t>Jeho květy mají barvu</a:t>
            </a:r>
          </a:p>
          <a:p>
            <a:r>
              <a:rPr lang="cs-CZ" dirty="0" smtClean="0"/>
              <a:t>Kvete v létě na hladině                 </a:t>
            </a:r>
          </a:p>
          <a:p>
            <a:pPr marL="0" indent="0">
              <a:buNone/>
            </a:pPr>
            <a:r>
              <a:rPr lang="cs-CZ" dirty="0" smtClean="0"/>
              <a:t>    nebo pomalu tekoucích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>
                <a:hlinkClick r:id="rId2"/>
              </a:rPr>
              <a:t>http://cs.wikipedia.org/wiki/Stul%C3%ADk_%C5%BElut%C3%BD</a:t>
            </a:r>
            <a:endParaRPr lang="cs-CZ" dirty="0"/>
          </a:p>
        </p:txBody>
      </p:sp>
      <p:sp>
        <p:nvSpPr>
          <p:cNvPr id="4" name="Vývojový diagram: ukončení 3"/>
          <p:cNvSpPr/>
          <p:nvPr/>
        </p:nvSpPr>
        <p:spPr>
          <a:xfrm>
            <a:off x="1547664" y="2100108"/>
            <a:ext cx="1243160" cy="301752"/>
          </a:xfrm>
          <a:prstGeom prst="flowChartTerminator">
            <a:avLst/>
          </a:prstGeom>
          <a:solidFill>
            <a:srgbClr val="7030A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vytrvalá</a:t>
            </a:r>
            <a:endParaRPr lang="cs-CZ" dirty="0"/>
          </a:p>
        </p:txBody>
      </p:sp>
      <p:pic>
        <p:nvPicPr>
          <p:cNvPr id="2050" name="Picture 2" descr="C:\Users\ucitel\AppData\Local\Microsoft\Windows\Temporary Internet Files\Content.IE5\FZXMH62B\MC900411606[1].wmf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285" y="1830360"/>
            <a:ext cx="2664179" cy="2173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Vývojový diagram: ukončení 4"/>
          <p:cNvSpPr/>
          <p:nvPr/>
        </p:nvSpPr>
        <p:spPr>
          <a:xfrm>
            <a:off x="4042792" y="2550432"/>
            <a:ext cx="1105272" cy="301752"/>
          </a:xfrm>
          <a:prstGeom prst="flowChartTerminator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ž</a:t>
            </a:r>
            <a:r>
              <a:rPr lang="cs-CZ" dirty="0" smtClean="0"/>
              <a:t>lutou.</a:t>
            </a:r>
            <a:endParaRPr lang="cs-CZ" dirty="0"/>
          </a:p>
        </p:txBody>
      </p:sp>
      <p:sp>
        <p:nvSpPr>
          <p:cNvPr id="6" name="Vývojový diagram: ukončení 5"/>
          <p:cNvSpPr/>
          <p:nvPr/>
        </p:nvSpPr>
        <p:spPr>
          <a:xfrm>
            <a:off x="4138228" y="3062100"/>
            <a:ext cx="1153852" cy="301752"/>
          </a:xfrm>
          <a:prstGeom prst="flowChartTerminator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rybníků</a:t>
            </a:r>
            <a:endParaRPr lang="cs-CZ" dirty="0"/>
          </a:p>
        </p:txBody>
      </p:sp>
      <p:sp>
        <p:nvSpPr>
          <p:cNvPr id="7" name="Vývojový diagram: ukončení 6"/>
          <p:cNvSpPr/>
          <p:nvPr/>
        </p:nvSpPr>
        <p:spPr>
          <a:xfrm>
            <a:off x="4377680" y="3559296"/>
            <a:ext cx="914400" cy="301752"/>
          </a:xfrm>
          <a:prstGeom prst="flowChartTerminator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/>
              <a:t>ř</a:t>
            </a:r>
            <a:r>
              <a:rPr lang="cs-CZ" dirty="0" smtClean="0"/>
              <a:t>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9973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400" b="1" dirty="0" smtClean="0">
                <a:solidFill>
                  <a:schemeClr val="accent1"/>
                </a:solidFill>
                <a:latin typeface="Calibri" pitchFamily="34" charset="0"/>
                <a:cs typeface="Calibri" pitchFamily="34" charset="0"/>
              </a:rPr>
              <a:t>CITACE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827584" y="2132856"/>
            <a:ext cx="7772400" cy="901080"/>
          </a:xfrm>
        </p:spPr>
        <p:txBody>
          <a:bodyPr/>
          <a:lstStyle/>
          <a:p>
            <a:pPr>
              <a:buClr>
                <a:schemeClr val="bg2">
                  <a:lumMod val="75000"/>
                </a:schemeClr>
              </a:buClr>
              <a:buSzPct val="120000"/>
              <a:buFont typeface="Arial" pitchFamily="34" charset="0"/>
              <a:buChar char="•"/>
            </a:pPr>
            <a:r>
              <a:rPr lang="cs-CZ" dirty="0" smtClean="0">
                <a:latin typeface="Calibri" pitchFamily="34" charset="0"/>
                <a:cs typeface="Calibri" pitchFamily="34" charset="0"/>
              </a:rPr>
              <a:t>Obrázky – www.office.com</a:t>
            </a:r>
          </a:p>
        </p:txBody>
      </p:sp>
    </p:spTree>
    <p:extLst>
      <p:ext uri="{BB962C8B-B14F-4D97-AF65-F5344CB8AC3E}">
        <p14:creationId xmlns:p14="http://schemas.microsoft.com/office/powerpoint/2010/main" val="1398287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2039</TotalTime>
  <Words>251</Words>
  <Application>Microsoft Office PowerPoint</Application>
  <PresentationFormat>Předvádění na obrazovce (4:3)</PresentationFormat>
  <Paragraphs>68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Tok</vt:lpstr>
      <vt:lpstr>Prezentace aplikace PowerPoint</vt:lpstr>
      <vt:lpstr>ANOTACE</vt:lpstr>
      <vt:lpstr>Rostliny v okolí vod</vt:lpstr>
      <vt:lpstr>Další rostliny u vody</vt:lpstr>
      <vt:lpstr>Leknín bělostný</vt:lpstr>
      <vt:lpstr>Stulík žlutý</vt:lpstr>
      <vt:lpstr>CITACE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Kristýna Krupková</dc:creator>
  <cp:lastModifiedBy>ucitel</cp:lastModifiedBy>
  <cp:revision>217</cp:revision>
  <dcterms:created xsi:type="dcterms:W3CDTF">2011-06-20T10:40:08Z</dcterms:created>
  <dcterms:modified xsi:type="dcterms:W3CDTF">2013-04-15T14:46:51Z</dcterms:modified>
</cp:coreProperties>
</file>